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441" r:id="rId2"/>
    <p:sldId id="442" r:id="rId3"/>
    <p:sldId id="443" r:id="rId4"/>
    <p:sldId id="444" r:id="rId5"/>
    <p:sldId id="445" r:id="rId6"/>
    <p:sldId id="446" r:id="rId7"/>
    <p:sldId id="447" r:id="rId8"/>
    <p:sldId id="448" r:id="rId9"/>
    <p:sldId id="449" r:id="rId10"/>
    <p:sldId id="450" r:id="rId11"/>
    <p:sldId id="451" r:id="rId12"/>
    <p:sldId id="452" r:id="rId13"/>
    <p:sldId id="453" r:id="rId14"/>
    <p:sldId id="457" r:id="rId15"/>
    <p:sldId id="458" r:id="rId16"/>
    <p:sldId id="459" r:id="rId17"/>
    <p:sldId id="454" r:id="rId18"/>
    <p:sldId id="455" r:id="rId19"/>
    <p:sldId id="257" r:id="rId20"/>
    <p:sldId id="258" r:id="rId21"/>
    <p:sldId id="259" r:id="rId22"/>
    <p:sldId id="260" r:id="rId23"/>
    <p:sldId id="261" r:id="rId24"/>
    <p:sldId id="262" r:id="rId25"/>
    <p:sldId id="263" r:id="rId26"/>
    <p:sldId id="264" r:id="rId27"/>
    <p:sldId id="265" r:id="rId28"/>
    <p:sldId id="270" r:id="rId29"/>
    <p:sldId id="267" r:id="rId30"/>
    <p:sldId id="322" r:id="rId31"/>
    <p:sldId id="428" r:id="rId32"/>
    <p:sldId id="405" r:id="rId33"/>
    <p:sldId id="406" r:id="rId34"/>
    <p:sldId id="456" r:id="rId35"/>
    <p:sldId id="408" r:id="rId36"/>
    <p:sldId id="409" r:id="rId37"/>
    <p:sldId id="410" r:id="rId38"/>
    <p:sldId id="411" r:id="rId39"/>
    <p:sldId id="412" r:id="rId40"/>
    <p:sldId id="413" r:id="rId41"/>
    <p:sldId id="414" r:id="rId42"/>
    <p:sldId id="415" r:id="rId43"/>
    <p:sldId id="353" r:id="rId44"/>
    <p:sldId id="354" r:id="rId45"/>
    <p:sldId id="355" r:id="rId46"/>
    <p:sldId id="356" r:id="rId47"/>
    <p:sldId id="357" r:id="rId48"/>
    <p:sldId id="383" r:id="rId49"/>
    <p:sldId id="384" r:id="rId50"/>
    <p:sldId id="387" r:id="rId51"/>
    <p:sldId id="392" r:id="rId52"/>
    <p:sldId id="363" r:id="rId53"/>
    <p:sldId id="364" r:id="rId54"/>
    <p:sldId id="440" r:id="rId55"/>
    <p:sldId id="365"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70" autoAdjust="0"/>
    <p:restoredTop sz="82243" autoAdjust="0"/>
  </p:normalViewPr>
  <p:slideViewPr>
    <p:cSldViewPr>
      <p:cViewPr varScale="1">
        <p:scale>
          <a:sx n="49" d="100"/>
          <a:sy n="49" d="100"/>
        </p:scale>
        <p:origin x="-102" y="-7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wmf"/><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image" Target="../media/image109.wmf"/><Relationship Id="rId1" Type="http://schemas.openxmlformats.org/officeDocument/2006/relationships/image" Target="../media/image108.wmf"/><Relationship Id="rId4" Type="http://schemas.openxmlformats.org/officeDocument/2006/relationships/image" Target="../media/image111.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33.wmf"/><Relationship Id="rId1" Type="http://schemas.openxmlformats.org/officeDocument/2006/relationships/image" Target="../media/image13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160.wmf"/><Relationship Id="rId1" Type="http://schemas.openxmlformats.org/officeDocument/2006/relationships/image" Target="../media/image15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2.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7.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172.wmf"/><Relationship Id="rId2" Type="http://schemas.openxmlformats.org/officeDocument/2006/relationships/image" Target="../media/image171.wmf"/><Relationship Id="rId1" Type="http://schemas.openxmlformats.org/officeDocument/2006/relationships/image" Target="../media/image170.wmf"/><Relationship Id="rId6" Type="http://schemas.openxmlformats.org/officeDocument/2006/relationships/image" Target="../media/image175.wmf"/><Relationship Id="rId5" Type="http://schemas.openxmlformats.org/officeDocument/2006/relationships/image" Target="../media/image174.wmf"/><Relationship Id="rId4" Type="http://schemas.openxmlformats.org/officeDocument/2006/relationships/image" Target="../media/image17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015905-0991-46A9-BDC1-4AF9A427DF14}" type="datetimeFigureOut">
              <a:rPr lang="en-US" smtClean="0"/>
              <a:t>12/1/2015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1A42A9-4407-40CA-9D39-65478477B188}" type="slidenum">
              <a:rPr lang="en-US" smtClean="0"/>
              <a:t>‹#›</a:t>
            </a:fld>
            <a:endParaRPr lang="en-US"/>
          </a:p>
        </p:txBody>
      </p:sp>
    </p:spTree>
    <p:extLst>
      <p:ext uri="{BB962C8B-B14F-4D97-AF65-F5344CB8AC3E}">
        <p14:creationId xmlns:p14="http://schemas.microsoft.com/office/powerpoint/2010/main" val="2393252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BD5BC7-5805-4143-85A9-40FE0967ECD6}" type="slidenum">
              <a:rPr lang="en-US"/>
              <a:pPr/>
              <a:t>1</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CD9171-61F2-4F96-8B94-A29E6D11992C}" type="slidenum">
              <a:rPr lang="en-US"/>
              <a:pPr/>
              <a:t>12</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Animation order: axes,</a:t>
            </a:r>
            <a:r>
              <a:rPr lang="en-US" baseline="0" dirty="0" smtClean="0"/>
              <a:t> then four </a:t>
            </a:r>
            <a:r>
              <a:rPr lang="en-US" baseline="0" dirty="0" smtClean="0"/>
              <a:t>unit points, </a:t>
            </a:r>
            <a:r>
              <a:rPr lang="en-US" baseline="0" dirty="0" smtClean="0"/>
              <a:t>then dividing lines that break pi into </a:t>
            </a:r>
            <a:r>
              <a:rPr lang="en-US" baseline="0" dirty="0" smtClean="0"/>
              <a:t>twelfths</a:t>
            </a:r>
            <a:r>
              <a:rPr lang="en-US" baseline="0" dirty="0" smtClean="0"/>
              <a:t>, after the appearance of 24pi/12, have students recognize that we now just simplify fractions and we don’t use the red lines any more. Then show the simplified fractions.  Then, look for patterns to help you remember: Q1 from the top, denominators are 2, 3, 4, 6; QII, from the top, denominators are 2, 3, 4,6 and numerators are one less than the denominator; QIII, from the bottom, denominators are 2, 3, 4, 6 and numerators are one more than </a:t>
            </a:r>
            <a:r>
              <a:rPr lang="en-US" baseline="0" dirty="0" err="1" smtClean="0"/>
              <a:t>denoms</a:t>
            </a:r>
            <a:r>
              <a:rPr lang="en-US" baseline="0" dirty="0" smtClean="0"/>
              <a:t>; QIV, from the bottom, denominators are 2, 3, 4, 6 and numerators are double the </a:t>
            </a:r>
            <a:r>
              <a:rPr lang="en-US" baseline="0" dirty="0" err="1" smtClean="0"/>
              <a:t>denom</a:t>
            </a:r>
            <a:r>
              <a:rPr lang="en-US" baseline="0" dirty="0" smtClean="0"/>
              <a:t> less 1. </a:t>
            </a:r>
            <a:endParaRPr lang="en-US" dirty="0"/>
          </a:p>
        </p:txBody>
      </p:sp>
      <p:sp>
        <p:nvSpPr>
          <p:cNvPr id="4" name="Slide Number Placeholder 3"/>
          <p:cNvSpPr>
            <a:spLocks noGrp="1"/>
          </p:cNvSpPr>
          <p:nvPr>
            <p:ph type="sldNum" sz="quarter" idx="10"/>
          </p:nvPr>
        </p:nvSpPr>
        <p:spPr/>
        <p:txBody>
          <a:bodyPr/>
          <a:lstStyle/>
          <a:p>
            <a:fld id="{541A42A9-4407-40CA-9D39-65478477B188}" type="slidenum">
              <a:rPr lang="en-US" smtClean="0"/>
              <a:t>14</a:t>
            </a:fld>
            <a:endParaRPr lang="en-US"/>
          </a:p>
        </p:txBody>
      </p:sp>
    </p:spTree>
    <p:extLst>
      <p:ext uri="{BB962C8B-B14F-4D97-AF65-F5344CB8AC3E}">
        <p14:creationId xmlns:p14="http://schemas.microsoft.com/office/powerpoint/2010/main" val="2996325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DFA370-2247-41F8-A2FB-A7150F73E9AF}" type="slidenum">
              <a:rPr lang="en-US"/>
              <a:pPr/>
              <a:t>18</a:t>
            </a:fld>
            <a:endParaRPr lang="en-US"/>
          </a:p>
        </p:txBody>
      </p:sp>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6C1E99-D73A-4B83-97FC-33F680862445}" type="slidenum">
              <a:rPr lang="en-US"/>
              <a:pPr/>
              <a:t>19</a:t>
            </a:fld>
            <a:endParaRPr lang="en-US"/>
          </a:p>
        </p:txBody>
      </p:sp>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37BCEF-4582-41D9-ADD9-C7B99EB6040B}" type="slidenum">
              <a:rPr lang="en-US"/>
              <a:pPr/>
              <a:t>20</a:t>
            </a:fld>
            <a:endParaRPr lang="en-US"/>
          </a:p>
        </p:txBody>
      </p:sp>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06BEC8-EA59-4D87-9941-9C36A0115316}" type="slidenum">
              <a:rPr lang="en-US"/>
              <a:pPr/>
              <a:t>21</a:t>
            </a:fld>
            <a:endParaRPr lang="en-US"/>
          </a:p>
        </p:txBody>
      </p:sp>
      <p:sp>
        <p:nvSpPr>
          <p:cNvPr id="89090" name="Rectangle 2"/>
          <p:cNvSpPr>
            <a:spLocks noGrp="1" noRot="1" noChangeAspect="1" noChangeArrowheads="1" noTextEdit="1"/>
          </p:cNvSpPr>
          <p:nvPr>
            <p:ph type="sldImg"/>
          </p:nvPr>
        </p:nvSpPr>
        <p:spPr>
          <a:ln/>
        </p:spPr>
      </p:sp>
      <p:sp>
        <p:nvSpPr>
          <p:cNvPr id="89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DC5170-E276-4F48-A9A6-B75635AC74FD}" type="slidenum">
              <a:rPr lang="en-US"/>
              <a:pPr/>
              <a:t>22</a:t>
            </a:fld>
            <a:endParaRPr lang="en-US"/>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B12A15-F221-466B-9E26-6ECE5C488E5E}" type="slidenum">
              <a:rPr lang="en-US"/>
              <a:pPr/>
              <a:t>23</a:t>
            </a:fld>
            <a:endParaRPr lang="en-US"/>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ABD6BF-4921-45F4-9C0C-AE040FB42E04}" type="slidenum">
              <a:rPr lang="en-US"/>
              <a:pPr/>
              <a:t>24</a:t>
            </a:fld>
            <a:endParaRPr lang="en-US"/>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E9E344-1837-4907-BFFB-2D5D92B1DE2F}" type="slidenum">
              <a:rPr lang="en-US"/>
              <a:pPr/>
              <a:t>25</a:t>
            </a:fld>
            <a:endParaRPr lang="en-US"/>
          </a:p>
        </p:txBody>
      </p:sp>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A8DAA9-F7CC-4098-8A30-D0D24B86C68B}" type="slidenum">
              <a:rPr lang="en-US"/>
              <a:pPr/>
              <a:t>3</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0EF99F-BF2C-46E5-A4C0-13AFE2D54EC8}" type="slidenum">
              <a:rPr lang="en-US"/>
              <a:pPr/>
              <a:t>26</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A5A5C7-50AC-444D-8607-F1C2527D4775}" type="slidenum">
              <a:rPr lang="en-US"/>
              <a:pPr/>
              <a:t>27</a:t>
            </a:fld>
            <a:endParaRPr lang="en-US"/>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DE2EC6-DD08-4EBE-BD2C-F6CA9336C237}" type="slidenum">
              <a:rPr lang="en-US"/>
              <a:pPr/>
              <a:t>28</a:t>
            </a:fld>
            <a:endParaRPr lang="en-US"/>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918C12-939D-45DB-8BE0-BCAFC612DD92}" type="slidenum">
              <a:rPr lang="en-US"/>
              <a:pPr/>
              <a:t>29</a:t>
            </a:fld>
            <a:endParaRPr lang="en-US"/>
          </a:p>
        </p:txBody>
      </p:sp>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92E4C5-CC7F-47D3-9B10-1FF09988537E}" type="slidenum">
              <a:rPr lang="en-US"/>
              <a:pPr/>
              <a:t>30</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EEE163-5519-4D4F-BE9E-B764C16B78D8}" type="slidenum">
              <a:rPr lang="en-US"/>
              <a:pPr/>
              <a:t>32</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AFFD05-3BFB-45F9-BD78-0C06A646E65A}" type="slidenum">
              <a:rPr lang="en-US"/>
              <a:pPr/>
              <a:t>33</a:t>
            </a:fld>
            <a:endParaRPr lang="en-US"/>
          </a:p>
        </p:txBody>
      </p:sp>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BEB7A2-8DF6-4D33-A74B-8BBFB3C8FE7A}" type="slidenum">
              <a:rPr lang="en-US"/>
              <a:pPr/>
              <a:t>34</a:t>
            </a:fld>
            <a:endParaRPr lang="en-US"/>
          </a:p>
        </p:txBody>
      </p:sp>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26D3E3-4E82-456E-A807-DF0DDD298B7D}" type="slidenum">
              <a:rPr lang="en-US"/>
              <a:pPr/>
              <a:t>35</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9333B0-735D-49FD-8609-80012215E58B}" type="slidenum">
              <a:rPr lang="en-US"/>
              <a:pPr/>
              <a:t>36</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978171-63AC-4DE8-B836-BCFF506AADB5}" type="slidenum">
              <a:rPr lang="en-US"/>
              <a:pPr/>
              <a:t>5</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0A3210B-299D-4335-A12A-E53DB5E146C8}" type="slidenum">
              <a:rPr lang="en-US"/>
              <a:pPr/>
              <a:t>37</a:t>
            </a:fld>
            <a:endParaRPr lang="en-US"/>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A84B6B-D1CF-4A92-ACF6-0F0E8DA811F8}" type="slidenum">
              <a:rPr lang="en-US"/>
              <a:pPr/>
              <a:t>38</a:t>
            </a:fld>
            <a:endParaRPr lang="en-US"/>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0EBCE0-6F68-4366-9748-3BE0A42BFDB0}" type="slidenum">
              <a:rPr lang="en-US"/>
              <a:pPr/>
              <a:t>39</a:t>
            </a:fld>
            <a:endParaRPr lang="en-US"/>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4F8850-C853-4C7D-A11B-951A7C83897C}" type="slidenum">
              <a:rPr lang="en-US"/>
              <a:pPr/>
              <a:t>40</a:t>
            </a:fld>
            <a:endParaRPr lang="en-US"/>
          </a:p>
        </p:txBody>
      </p:sp>
      <p:sp>
        <p:nvSpPr>
          <p:cNvPr id="96258" name="Rectangle 2"/>
          <p:cNvSpPr>
            <a:spLocks noGrp="1" noRot="1" noChangeAspect="1" noChangeArrowheads="1" noTextEdit="1"/>
          </p:cNvSpPr>
          <p:nvPr>
            <p:ph type="sldImg"/>
          </p:nvPr>
        </p:nvSpPr>
        <p:spPr>
          <a:ln/>
        </p:spPr>
      </p:sp>
      <p:sp>
        <p:nvSpPr>
          <p:cNvPr id="96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E27C8D-2BBD-41F6-B217-4389892EF17B}" type="slidenum">
              <a:rPr lang="en-US"/>
              <a:pPr/>
              <a:t>41</a:t>
            </a:fld>
            <a:endParaRPr lang="en-US"/>
          </a:p>
        </p:txBody>
      </p:sp>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1E7DA-8B90-41D4-888B-DDF19ECBA136}" type="slidenum">
              <a:rPr lang="en-US"/>
              <a:pPr/>
              <a:t>42</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D0D9ED-D24C-4BCB-9D71-5FAE8D1D1498}" type="slidenum">
              <a:rPr lang="en-US"/>
              <a:pPr/>
              <a:t>43</a:t>
            </a:fld>
            <a:endParaRPr lang="en-US"/>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482099-D39C-4523-A09B-7B880F7C9276}" type="slidenum">
              <a:rPr lang="en-US"/>
              <a:pPr/>
              <a:t>44</a:t>
            </a:fld>
            <a:endParaRPr lang="en-US"/>
          </a:p>
        </p:txBody>
      </p:sp>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EC0807-585A-43C4-9F57-F7D38F79A062}" type="slidenum">
              <a:rPr lang="en-US"/>
              <a:pPr/>
              <a:t>45</a:t>
            </a:fld>
            <a:endParaRPr lang="en-US"/>
          </a:p>
        </p:txBody>
      </p:sp>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764860-7BB8-42C1-BEAB-F0805826D796}" type="slidenum">
              <a:rPr lang="en-US"/>
              <a:pPr/>
              <a:t>46</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964791-60E4-4DC2-9723-FABDF751D012}" type="slidenum">
              <a:rPr lang="en-US"/>
              <a:pPr/>
              <a:t>6</a:t>
            </a:fld>
            <a:endParaRPr lang="en-US"/>
          </a:p>
        </p:txBody>
      </p:sp>
      <p:sp>
        <p:nvSpPr>
          <p:cNvPr id="59394" name="Rectangle 2"/>
          <p:cNvSpPr>
            <a:spLocks noGrp="1" noRot="1" noChangeAspect="1" noChangeArrowheads="1" noTextEdit="1"/>
          </p:cNvSpPr>
          <p:nvPr>
            <p:ph type="sldImg"/>
          </p:nvPr>
        </p:nvSpPr>
        <p:spPr>
          <a:ln/>
        </p:spPr>
      </p:sp>
      <p:sp>
        <p:nvSpPr>
          <p:cNvPr id="59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A59BDA-2A44-496C-B77A-4E0C9A7BC889}" type="slidenum">
              <a:rPr lang="en-US"/>
              <a:pPr/>
              <a:t>47</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71E7DA-8B90-41D4-888B-DDF19ECBA136}" type="slidenum">
              <a:rPr lang="en-US"/>
              <a:pPr/>
              <a:t>48</a:t>
            </a:fld>
            <a:endParaRPr lang="en-US"/>
          </a:p>
        </p:txBody>
      </p:sp>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FCB3D6-668E-43FF-9470-2008F9B3619A}" type="slidenum">
              <a:rPr lang="en-US"/>
              <a:pPr/>
              <a:t>52</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544E5E8-314D-42A5-9521-703FF3561F1C}" type="slidenum">
              <a:rPr lang="en-US"/>
              <a:pPr/>
              <a:t>53</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B92C3F-06B4-4459-957A-1EB46EE46457}" type="slidenum">
              <a:rPr lang="en-US"/>
              <a:pPr/>
              <a:t>55</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B4288C-527D-4028-9CA2-7A8DBC4683A5}" type="slidenum">
              <a:rPr lang="en-US"/>
              <a:pPr/>
              <a:t>7</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F445F2-4B24-400D-B438-9911B3041E1A}" type="slidenum">
              <a:rPr lang="en-US"/>
              <a:pPr/>
              <a:t>8</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5864AD-299F-4A89-B5CB-A459296ED715}" type="slidenum">
              <a:rPr lang="en-US"/>
              <a:pPr/>
              <a:t>9</a:t>
            </a:fld>
            <a:endParaRPr lang="en-US"/>
          </a:p>
        </p:txBody>
      </p:sp>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C40B47E-042E-45C6-8685-1A74875EFFC0}" type="slidenum">
              <a:rPr lang="en-US"/>
              <a:pPr/>
              <a:t>10</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3993EA-8D68-4941-AF89-413FF5B44A8D}" type="slidenum">
              <a:rPr lang="en-US"/>
              <a:pPr/>
              <a:t>11</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90B062-907A-4ABC-BF70-B3B739C4DAC6}"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5B981-8BAD-49F5-83DC-BE119144F63F}" type="slidenum">
              <a:rPr lang="en-US" smtClean="0"/>
              <a:t>‹#›</a:t>
            </a:fld>
            <a:endParaRPr lang="en-US"/>
          </a:p>
        </p:txBody>
      </p:sp>
    </p:spTree>
    <p:extLst>
      <p:ext uri="{BB962C8B-B14F-4D97-AF65-F5344CB8AC3E}">
        <p14:creationId xmlns:p14="http://schemas.microsoft.com/office/powerpoint/2010/main" val="2059353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0B062-907A-4ABC-BF70-B3B739C4DAC6}"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5B981-8BAD-49F5-83DC-BE119144F63F}" type="slidenum">
              <a:rPr lang="en-US" smtClean="0"/>
              <a:t>‹#›</a:t>
            </a:fld>
            <a:endParaRPr lang="en-US"/>
          </a:p>
        </p:txBody>
      </p:sp>
    </p:spTree>
    <p:extLst>
      <p:ext uri="{BB962C8B-B14F-4D97-AF65-F5344CB8AC3E}">
        <p14:creationId xmlns:p14="http://schemas.microsoft.com/office/powerpoint/2010/main" val="3694490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0B062-907A-4ABC-BF70-B3B739C4DAC6}"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5B981-8BAD-49F5-83DC-BE119144F63F}" type="slidenum">
              <a:rPr lang="en-US" smtClean="0"/>
              <a:t>‹#›</a:t>
            </a:fld>
            <a:endParaRPr lang="en-US"/>
          </a:p>
        </p:txBody>
      </p:sp>
    </p:spTree>
    <p:extLst>
      <p:ext uri="{BB962C8B-B14F-4D97-AF65-F5344CB8AC3E}">
        <p14:creationId xmlns:p14="http://schemas.microsoft.com/office/powerpoint/2010/main" val="25253156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90B062-907A-4ABC-BF70-B3B739C4DAC6}"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5B981-8BAD-49F5-83DC-BE119144F63F}" type="slidenum">
              <a:rPr lang="en-US" smtClean="0"/>
              <a:t>‹#›</a:t>
            </a:fld>
            <a:endParaRPr lang="en-US"/>
          </a:p>
        </p:txBody>
      </p:sp>
    </p:spTree>
    <p:extLst>
      <p:ext uri="{BB962C8B-B14F-4D97-AF65-F5344CB8AC3E}">
        <p14:creationId xmlns:p14="http://schemas.microsoft.com/office/powerpoint/2010/main" val="1400282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90B062-907A-4ABC-BF70-B3B739C4DAC6}" type="datetimeFigureOut">
              <a:rPr lang="en-US" smtClean="0"/>
              <a:t>12/1/2015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45B981-8BAD-49F5-83DC-BE119144F63F}" type="slidenum">
              <a:rPr lang="en-US" smtClean="0"/>
              <a:t>‹#›</a:t>
            </a:fld>
            <a:endParaRPr lang="en-US"/>
          </a:p>
        </p:txBody>
      </p:sp>
    </p:spTree>
    <p:extLst>
      <p:ext uri="{BB962C8B-B14F-4D97-AF65-F5344CB8AC3E}">
        <p14:creationId xmlns:p14="http://schemas.microsoft.com/office/powerpoint/2010/main" val="3506588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90B062-907A-4ABC-BF70-B3B739C4DAC6}"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5B981-8BAD-49F5-83DC-BE119144F63F}" type="slidenum">
              <a:rPr lang="en-US" smtClean="0"/>
              <a:t>‹#›</a:t>
            </a:fld>
            <a:endParaRPr lang="en-US"/>
          </a:p>
        </p:txBody>
      </p:sp>
    </p:spTree>
    <p:extLst>
      <p:ext uri="{BB962C8B-B14F-4D97-AF65-F5344CB8AC3E}">
        <p14:creationId xmlns:p14="http://schemas.microsoft.com/office/powerpoint/2010/main" val="190753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90B062-907A-4ABC-BF70-B3B739C4DAC6}" type="datetimeFigureOut">
              <a:rPr lang="en-US" smtClean="0"/>
              <a:t>12/1/2015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45B981-8BAD-49F5-83DC-BE119144F63F}" type="slidenum">
              <a:rPr lang="en-US" smtClean="0"/>
              <a:t>‹#›</a:t>
            </a:fld>
            <a:endParaRPr lang="en-US"/>
          </a:p>
        </p:txBody>
      </p:sp>
    </p:spTree>
    <p:extLst>
      <p:ext uri="{BB962C8B-B14F-4D97-AF65-F5344CB8AC3E}">
        <p14:creationId xmlns:p14="http://schemas.microsoft.com/office/powerpoint/2010/main" val="2896082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90B062-907A-4ABC-BF70-B3B739C4DAC6}" type="datetimeFigureOut">
              <a:rPr lang="en-US" smtClean="0"/>
              <a:t>12/1/2015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45B981-8BAD-49F5-83DC-BE119144F63F}" type="slidenum">
              <a:rPr lang="en-US" smtClean="0"/>
              <a:t>‹#›</a:t>
            </a:fld>
            <a:endParaRPr lang="en-US"/>
          </a:p>
        </p:txBody>
      </p:sp>
    </p:spTree>
    <p:extLst>
      <p:ext uri="{BB962C8B-B14F-4D97-AF65-F5344CB8AC3E}">
        <p14:creationId xmlns:p14="http://schemas.microsoft.com/office/powerpoint/2010/main" val="1084294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90B062-907A-4ABC-BF70-B3B739C4DAC6}" type="datetimeFigureOut">
              <a:rPr lang="en-US" smtClean="0"/>
              <a:t>12/1/2015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45B981-8BAD-49F5-83DC-BE119144F63F}" type="slidenum">
              <a:rPr lang="en-US" smtClean="0"/>
              <a:t>‹#›</a:t>
            </a:fld>
            <a:endParaRPr lang="en-US"/>
          </a:p>
        </p:txBody>
      </p:sp>
    </p:spTree>
    <p:extLst>
      <p:ext uri="{BB962C8B-B14F-4D97-AF65-F5344CB8AC3E}">
        <p14:creationId xmlns:p14="http://schemas.microsoft.com/office/powerpoint/2010/main" val="2712341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0B062-907A-4ABC-BF70-B3B739C4DAC6}"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5B981-8BAD-49F5-83DC-BE119144F63F}" type="slidenum">
              <a:rPr lang="en-US" smtClean="0"/>
              <a:t>‹#›</a:t>
            </a:fld>
            <a:endParaRPr lang="en-US"/>
          </a:p>
        </p:txBody>
      </p:sp>
    </p:spTree>
    <p:extLst>
      <p:ext uri="{BB962C8B-B14F-4D97-AF65-F5344CB8AC3E}">
        <p14:creationId xmlns:p14="http://schemas.microsoft.com/office/powerpoint/2010/main" val="558597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90B062-907A-4ABC-BF70-B3B739C4DAC6}" type="datetimeFigureOut">
              <a:rPr lang="en-US" smtClean="0"/>
              <a:t>12/1/2015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45B981-8BAD-49F5-83DC-BE119144F63F}" type="slidenum">
              <a:rPr lang="en-US" smtClean="0"/>
              <a:t>‹#›</a:t>
            </a:fld>
            <a:endParaRPr lang="en-US"/>
          </a:p>
        </p:txBody>
      </p:sp>
    </p:spTree>
    <p:extLst>
      <p:ext uri="{BB962C8B-B14F-4D97-AF65-F5344CB8AC3E}">
        <p14:creationId xmlns:p14="http://schemas.microsoft.com/office/powerpoint/2010/main" val="527255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1000"/>
            <a:lum/>
          </a:blip>
          <a:srcRect/>
          <a:stretch>
            <a:fillRect t="-11000" b="-1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0B062-907A-4ABC-BF70-B3B739C4DAC6}" type="datetimeFigureOut">
              <a:rPr lang="en-US" smtClean="0"/>
              <a:t>12/1/2015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45B981-8BAD-49F5-83DC-BE119144F63F}" type="slidenum">
              <a:rPr lang="en-US" smtClean="0"/>
              <a:t>‹#›</a:t>
            </a:fld>
            <a:endParaRPr lang="en-US"/>
          </a:p>
        </p:txBody>
      </p:sp>
    </p:spTree>
    <p:extLst>
      <p:ext uri="{BB962C8B-B14F-4D97-AF65-F5344CB8AC3E}">
        <p14:creationId xmlns:p14="http://schemas.microsoft.com/office/powerpoint/2010/main" val="40156952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97.png"/><Relationship Id="rId3" Type="http://schemas.openxmlformats.org/officeDocument/2006/relationships/notesSlide" Target="../notesSlides/notesSlide8.xml"/><Relationship Id="rId7" Type="http://schemas.openxmlformats.org/officeDocument/2006/relationships/image" Target="../media/image96.png"/><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95.png"/><Relationship Id="rId5" Type="http://schemas.openxmlformats.org/officeDocument/2006/relationships/image" Target="../media/image21.wmf"/><Relationship Id="rId4" Type="http://schemas.openxmlformats.org/officeDocument/2006/relationships/oleObject" Target="../embeddings/oleObject9.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00.png"/><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99.png"/><Relationship Id="rId5" Type="http://schemas.openxmlformats.org/officeDocument/2006/relationships/image" Target="../media/image22.wmf"/><Relationship Id="rId4" Type="http://schemas.openxmlformats.org/officeDocument/2006/relationships/oleObject" Target="../embeddings/oleObject10.bin"/></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png"/><Relationship Id="rId18" Type="http://schemas.openxmlformats.org/officeDocument/2006/relationships/image" Target="../media/image117.png"/><Relationship Id="rId26" Type="http://schemas.openxmlformats.org/officeDocument/2006/relationships/image" Target="../media/image125.png"/><Relationship Id="rId3" Type="http://schemas.openxmlformats.org/officeDocument/2006/relationships/image" Target="../media/image28.png"/><Relationship Id="rId21" Type="http://schemas.openxmlformats.org/officeDocument/2006/relationships/image" Target="../media/image120.png"/><Relationship Id="rId34" Type="http://schemas.openxmlformats.org/officeDocument/2006/relationships/image" Target="../media/image129.png"/><Relationship Id="rId7" Type="http://schemas.openxmlformats.org/officeDocument/2006/relationships/image" Target="../media/image32.png"/><Relationship Id="rId12" Type="http://schemas.openxmlformats.org/officeDocument/2006/relationships/image" Target="../media/image37.png"/><Relationship Id="rId17" Type="http://schemas.openxmlformats.org/officeDocument/2006/relationships/image" Target="../media/image116.png"/><Relationship Id="rId25" Type="http://schemas.openxmlformats.org/officeDocument/2006/relationships/image" Target="../media/image124.png"/><Relationship Id="rId33" Type="http://schemas.openxmlformats.org/officeDocument/2006/relationships/image" Target="../media/image17.wmf"/><Relationship Id="rId2" Type="http://schemas.openxmlformats.org/officeDocument/2006/relationships/slideLayout" Target="../slideLayouts/slideLayout6.xml"/><Relationship Id="rId16" Type="http://schemas.openxmlformats.org/officeDocument/2006/relationships/image" Target="../media/image115.png"/><Relationship Id="rId20" Type="http://schemas.openxmlformats.org/officeDocument/2006/relationships/image" Target="../media/image119.png"/><Relationship Id="rId29" Type="http://schemas.openxmlformats.org/officeDocument/2006/relationships/image" Target="../media/image128.png"/><Relationship Id="rId1" Type="http://schemas.openxmlformats.org/officeDocument/2006/relationships/vmlDrawing" Target="../drawings/vmlDrawing9.vml"/><Relationship Id="rId6" Type="http://schemas.openxmlformats.org/officeDocument/2006/relationships/image" Target="../media/image31.png"/><Relationship Id="rId11" Type="http://schemas.openxmlformats.org/officeDocument/2006/relationships/image" Target="../media/image36.png"/><Relationship Id="rId24" Type="http://schemas.openxmlformats.org/officeDocument/2006/relationships/image" Target="../media/image123.png"/><Relationship Id="rId32" Type="http://schemas.openxmlformats.org/officeDocument/2006/relationships/oleObject" Target="../embeddings/oleObject170.bin"/><Relationship Id="rId37" Type="http://schemas.openxmlformats.org/officeDocument/2006/relationships/image" Target="../media/image9.png"/><Relationship Id="rId5" Type="http://schemas.openxmlformats.org/officeDocument/2006/relationships/image" Target="../media/image30.png"/><Relationship Id="rId15" Type="http://schemas.openxmlformats.org/officeDocument/2006/relationships/image" Target="../media/image40.png"/><Relationship Id="rId23" Type="http://schemas.openxmlformats.org/officeDocument/2006/relationships/image" Target="../media/image122.png"/><Relationship Id="rId28" Type="http://schemas.openxmlformats.org/officeDocument/2006/relationships/image" Target="../media/image127.png"/><Relationship Id="rId36" Type="http://schemas.openxmlformats.org/officeDocument/2006/relationships/image" Target="../media/image8.png"/><Relationship Id="rId10" Type="http://schemas.openxmlformats.org/officeDocument/2006/relationships/image" Target="../media/image35.png"/><Relationship Id="rId19" Type="http://schemas.openxmlformats.org/officeDocument/2006/relationships/image" Target="../media/image118.png"/><Relationship Id="rId31" Type="http://schemas.openxmlformats.org/officeDocument/2006/relationships/image" Target="../media/image17.wmf"/><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9.png"/><Relationship Id="rId22" Type="http://schemas.openxmlformats.org/officeDocument/2006/relationships/image" Target="../media/image121.png"/><Relationship Id="rId27" Type="http://schemas.openxmlformats.org/officeDocument/2006/relationships/image" Target="../media/image126.png"/><Relationship Id="rId30" Type="http://schemas.openxmlformats.org/officeDocument/2006/relationships/oleObject" Target="../embeddings/oleObject11.bin"/><Relationship Id="rId35" Type="http://schemas.openxmlformats.org/officeDocument/2006/relationships/image" Target="../media/image130.png"/></Relationships>
</file>

<file path=ppt/slides/_rels/slide14.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png"/><Relationship Id="rId18" Type="http://schemas.openxmlformats.org/officeDocument/2006/relationships/image" Target="../media/image55.png"/><Relationship Id="rId26" Type="http://schemas.openxmlformats.org/officeDocument/2006/relationships/image" Target="../media/image63.png"/><Relationship Id="rId39" Type="http://schemas.openxmlformats.org/officeDocument/2006/relationships/image" Target="../media/image78.png"/><Relationship Id="rId3" Type="http://schemas.openxmlformats.org/officeDocument/2006/relationships/image" Target="../media/image28.png"/><Relationship Id="rId21" Type="http://schemas.openxmlformats.org/officeDocument/2006/relationships/image" Target="../media/image58.png"/><Relationship Id="rId34" Type="http://schemas.openxmlformats.org/officeDocument/2006/relationships/image" Target="../media/image71.png"/><Relationship Id="rId42" Type="http://schemas.openxmlformats.org/officeDocument/2006/relationships/image" Target="../media/image85.png"/><Relationship Id="rId7" Type="http://schemas.openxmlformats.org/officeDocument/2006/relationships/image" Target="../media/image44.png"/><Relationship Id="rId12" Type="http://schemas.openxmlformats.org/officeDocument/2006/relationships/image" Target="../media/image49.png"/><Relationship Id="rId17" Type="http://schemas.openxmlformats.org/officeDocument/2006/relationships/image" Target="../media/image54.png"/><Relationship Id="rId25" Type="http://schemas.openxmlformats.org/officeDocument/2006/relationships/image" Target="../media/image62.png"/><Relationship Id="rId33" Type="http://schemas.openxmlformats.org/officeDocument/2006/relationships/image" Target="../media/image70.png"/><Relationship Id="rId38" Type="http://schemas.openxmlformats.org/officeDocument/2006/relationships/image" Target="../media/image77.png"/><Relationship Id="rId2" Type="http://schemas.openxmlformats.org/officeDocument/2006/relationships/notesSlide" Target="../notesSlides/notesSlide11.xml"/><Relationship Id="rId16" Type="http://schemas.openxmlformats.org/officeDocument/2006/relationships/image" Target="../media/image53.png"/><Relationship Id="rId20" Type="http://schemas.openxmlformats.org/officeDocument/2006/relationships/image" Target="../media/image57.png"/><Relationship Id="rId29" Type="http://schemas.openxmlformats.org/officeDocument/2006/relationships/image" Target="../media/image66.png"/><Relationship Id="rId41" Type="http://schemas.openxmlformats.org/officeDocument/2006/relationships/image" Target="../media/image81.png"/><Relationship Id="rId1" Type="http://schemas.openxmlformats.org/officeDocument/2006/relationships/slideLayout" Target="../slideLayouts/slideLayout6.xml"/><Relationship Id="rId6" Type="http://schemas.openxmlformats.org/officeDocument/2006/relationships/image" Target="../media/image43.png"/><Relationship Id="rId11" Type="http://schemas.openxmlformats.org/officeDocument/2006/relationships/image" Target="../media/image48.png"/><Relationship Id="rId24" Type="http://schemas.openxmlformats.org/officeDocument/2006/relationships/image" Target="../media/image61.png"/><Relationship Id="rId32" Type="http://schemas.openxmlformats.org/officeDocument/2006/relationships/image" Target="../media/image69.png"/><Relationship Id="rId37" Type="http://schemas.openxmlformats.org/officeDocument/2006/relationships/image" Target="../media/image76.png"/><Relationship Id="rId40" Type="http://schemas.openxmlformats.org/officeDocument/2006/relationships/image" Target="../media/image79.png"/><Relationship Id="rId5" Type="http://schemas.openxmlformats.org/officeDocument/2006/relationships/image" Target="../media/image42.png"/><Relationship Id="rId15" Type="http://schemas.openxmlformats.org/officeDocument/2006/relationships/image" Target="../media/image52.png"/><Relationship Id="rId23" Type="http://schemas.openxmlformats.org/officeDocument/2006/relationships/image" Target="../media/image60.png"/><Relationship Id="rId28" Type="http://schemas.openxmlformats.org/officeDocument/2006/relationships/image" Target="../media/image65.png"/><Relationship Id="rId36" Type="http://schemas.openxmlformats.org/officeDocument/2006/relationships/image" Target="../media/image75.png"/><Relationship Id="rId10" Type="http://schemas.openxmlformats.org/officeDocument/2006/relationships/image" Target="../media/image47.png"/><Relationship Id="rId19" Type="http://schemas.openxmlformats.org/officeDocument/2006/relationships/image" Target="../media/image56.png"/><Relationship Id="rId31" Type="http://schemas.openxmlformats.org/officeDocument/2006/relationships/image" Target="../media/image68.png"/><Relationship Id="rId4" Type="http://schemas.openxmlformats.org/officeDocument/2006/relationships/image" Target="../media/image41.png"/><Relationship Id="rId9" Type="http://schemas.openxmlformats.org/officeDocument/2006/relationships/image" Target="../media/image46.png"/><Relationship Id="rId14" Type="http://schemas.openxmlformats.org/officeDocument/2006/relationships/image" Target="../media/image51.png"/><Relationship Id="rId22" Type="http://schemas.openxmlformats.org/officeDocument/2006/relationships/image" Target="../media/image59.png"/><Relationship Id="rId27" Type="http://schemas.openxmlformats.org/officeDocument/2006/relationships/image" Target="../media/image64.png"/><Relationship Id="rId30" Type="http://schemas.openxmlformats.org/officeDocument/2006/relationships/image" Target="../media/image67.png"/><Relationship Id="rId35" Type="http://schemas.openxmlformats.org/officeDocument/2006/relationships/image" Target="../media/image74.png"/></Relationships>
</file>

<file path=ppt/slides/_rels/slide15.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01.png"/><Relationship Id="rId7" Type="http://schemas.openxmlformats.org/officeDocument/2006/relationships/image" Target="../media/image105.png"/><Relationship Id="rId2" Type="http://schemas.openxmlformats.org/officeDocument/2006/relationships/image" Target="../media/image98.png"/><Relationship Id="rId1" Type="http://schemas.openxmlformats.org/officeDocument/2006/relationships/slideLayout" Target="../slideLayouts/slideLayout6.xml"/><Relationship Id="rId6" Type="http://schemas.openxmlformats.org/officeDocument/2006/relationships/image" Target="../media/image104.png"/><Relationship Id="rId5" Type="http://schemas.openxmlformats.org/officeDocument/2006/relationships/image" Target="../media/image103.png"/><Relationship Id="rId4" Type="http://schemas.openxmlformats.org/officeDocument/2006/relationships/image" Target="../media/image102.png"/></Relationships>
</file>

<file path=ppt/slides/_rels/slide18.xml.rels><?xml version="1.0" encoding="UTF-8" standalone="yes"?>
<Relationships xmlns="http://schemas.openxmlformats.org/package/2006/relationships"><Relationship Id="rId3" Type="http://schemas.openxmlformats.org/officeDocument/2006/relationships/image" Target="../media/image106.jpg"/><Relationship Id="rId7" Type="http://schemas.openxmlformats.org/officeDocument/2006/relationships/image" Target="../media/image1220.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210.png"/><Relationship Id="rId5" Type="http://schemas.openxmlformats.org/officeDocument/2006/relationships/image" Target="../media/image1200.png"/><Relationship Id="rId4" Type="http://schemas.openxmlformats.org/officeDocument/2006/relationships/image" Target="../media/image119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711.png"/><Relationship Id="rId18" Type="http://schemas.openxmlformats.org/officeDocument/2006/relationships/image" Target="../media/image1211.png"/><Relationship Id="rId26" Type="http://schemas.openxmlformats.org/officeDocument/2006/relationships/image" Target="../media/image20.png"/><Relationship Id="rId3" Type="http://schemas.openxmlformats.org/officeDocument/2006/relationships/notesSlide" Target="../notesSlides/notesSlide15.xml"/><Relationship Id="rId21" Type="http://schemas.openxmlformats.org/officeDocument/2006/relationships/image" Target="../media/image150.png"/><Relationship Id="rId7" Type="http://schemas.openxmlformats.org/officeDocument/2006/relationships/image" Target="../media/image109.wmf"/><Relationship Id="rId12" Type="http://schemas.openxmlformats.org/officeDocument/2006/relationships/image" Target="../media/image650.png"/><Relationship Id="rId17" Type="http://schemas.openxmlformats.org/officeDocument/2006/relationships/image" Target="../media/image110.png"/><Relationship Id="rId25" Type="http://schemas.openxmlformats.org/officeDocument/2006/relationships/image" Target="../media/image19.png"/><Relationship Id="rId2" Type="http://schemas.openxmlformats.org/officeDocument/2006/relationships/slideLayout" Target="../slideLayouts/slideLayout7.xml"/><Relationship Id="rId16" Type="http://schemas.openxmlformats.org/officeDocument/2006/relationships/image" Target="../media/image1020.png"/><Relationship Id="rId20" Type="http://schemas.openxmlformats.org/officeDocument/2006/relationships/image" Target="../media/image140.png"/><Relationship Id="rId1" Type="http://schemas.openxmlformats.org/officeDocument/2006/relationships/vmlDrawing" Target="../drawings/vmlDrawing10.vml"/><Relationship Id="rId6" Type="http://schemas.openxmlformats.org/officeDocument/2006/relationships/oleObject" Target="../embeddings/oleObject13.bin"/><Relationship Id="rId11" Type="http://schemas.openxmlformats.org/officeDocument/2006/relationships/image" Target="../media/image111.wmf"/><Relationship Id="rId24" Type="http://schemas.openxmlformats.org/officeDocument/2006/relationships/image" Target="../media/image18.png"/><Relationship Id="rId5" Type="http://schemas.openxmlformats.org/officeDocument/2006/relationships/image" Target="../media/image108.wmf"/><Relationship Id="rId15" Type="http://schemas.openxmlformats.org/officeDocument/2006/relationships/image" Target="../media/image910.png"/><Relationship Id="rId23" Type="http://schemas.openxmlformats.org/officeDocument/2006/relationships/image" Target="../media/image17.png"/><Relationship Id="rId10" Type="http://schemas.openxmlformats.org/officeDocument/2006/relationships/oleObject" Target="../embeddings/oleObject15.bin"/><Relationship Id="rId19" Type="http://schemas.openxmlformats.org/officeDocument/2006/relationships/image" Target="../media/image132.png"/><Relationship Id="rId4" Type="http://schemas.openxmlformats.org/officeDocument/2006/relationships/oleObject" Target="../embeddings/oleObject12.bin"/><Relationship Id="rId9" Type="http://schemas.openxmlformats.org/officeDocument/2006/relationships/image" Target="../media/image110.wmf"/><Relationship Id="rId14" Type="http://schemas.openxmlformats.org/officeDocument/2006/relationships/image" Target="../media/image810.png"/><Relationship Id="rId22" Type="http://schemas.openxmlformats.org/officeDocument/2006/relationships/image" Target="../media/image16.png"/><Relationship Id="rId27" Type="http://schemas.openxmlformats.org/officeDocument/2006/relationships/image" Target="../media/image210.png"/></Relationships>
</file>

<file path=ppt/slides/_rels/slide22.xml.rels><?xml version="1.0" encoding="UTF-8" standalone="yes"?>
<Relationships xmlns="http://schemas.openxmlformats.org/package/2006/relationships"><Relationship Id="rId8" Type="http://schemas.openxmlformats.org/officeDocument/2006/relationships/image" Target="../media/image270.png"/><Relationship Id="rId13" Type="http://schemas.openxmlformats.org/officeDocument/2006/relationships/image" Target="../media/image320.png"/><Relationship Id="rId3" Type="http://schemas.openxmlformats.org/officeDocument/2006/relationships/image" Target="../media/image112.png"/><Relationship Id="rId7" Type="http://schemas.openxmlformats.org/officeDocument/2006/relationships/image" Target="../media/image260.png"/><Relationship Id="rId12" Type="http://schemas.openxmlformats.org/officeDocument/2006/relationships/image" Target="../media/image310.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31.png"/><Relationship Id="rId11" Type="http://schemas.openxmlformats.org/officeDocument/2006/relationships/image" Target="../media/image300.png"/><Relationship Id="rId5" Type="http://schemas.openxmlformats.org/officeDocument/2006/relationships/image" Target="../media/image114.png"/><Relationship Id="rId10" Type="http://schemas.openxmlformats.org/officeDocument/2006/relationships/image" Target="../media/image290.png"/><Relationship Id="rId4" Type="http://schemas.openxmlformats.org/officeDocument/2006/relationships/image" Target="../media/image113.png"/><Relationship Id="rId9" Type="http://schemas.openxmlformats.org/officeDocument/2006/relationships/image" Target="../media/image280.png"/><Relationship Id="rId14" Type="http://schemas.openxmlformats.org/officeDocument/2006/relationships/image" Target="../media/image330.png"/></Relationships>
</file>

<file path=ppt/slides/_rels/slide23.xml.rels><?xml version="1.0" encoding="UTF-8" standalone="yes"?>
<Relationships xmlns="http://schemas.openxmlformats.org/package/2006/relationships"><Relationship Id="rId8" Type="http://schemas.openxmlformats.org/officeDocument/2006/relationships/image" Target="../media/image134.png"/><Relationship Id="rId3" Type="http://schemas.openxmlformats.org/officeDocument/2006/relationships/notesSlide" Target="../notesSlides/notesSlide17.xml"/><Relationship Id="rId7" Type="http://schemas.openxmlformats.org/officeDocument/2006/relationships/image" Target="../media/image133.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17.bin"/><Relationship Id="rId5" Type="http://schemas.openxmlformats.org/officeDocument/2006/relationships/image" Target="../media/image132.wmf"/><Relationship Id="rId4" Type="http://schemas.openxmlformats.org/officeDocument/2006/relationships/oleObject" Target="../embeddings/oleObject16.bin"/></Relationships>
</file>

<file path=ppt/slides/_rels/slide24.xml.rels><?xml version="1.0" encoding="UTF-8" standalone="yes"?>
<Relationships xmlns="http://schemas.openxmlformats.org/package/2006/relationships"><Relationship Id="rId3" Type="http://schemas.openxmlformats.org/officeDocument/2006/relationships/image" Target="../media/image134.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136.png"/><Relationship Id="rId4" Type="http://schemas.openxmlformats.org/officeDocument/2006/relationships/image" Target="../media/image135.png"/></Relationships>
</file>

<file path=ppt/slides/_rels/slide25.xml.rels><?xml version="1.0" encoding="UTF-8" standalone="yes"?>
<Relationships xmlns="http://schemas.openxmlformats.org/package/2006/relationships"><Relationship Id="rId8" Type="http://schemas.openxmlformats.org/officeDocument/2006/relationships/image" Target="../media/image440.png"/><Relationship Id="rId3" Type="http://schemas.openxmlformats.org/officeDocument/2006/relationships/image" Target="../media/image137.png"/><Relationship Id="rId7" Type="http://schemas.openxmlformats.org/officeDocument/2006/relationships/image" Target="../media/image43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20.png"/><Relationship Id="rId11" Type="http://schemas.openxmlformats.org/officeDocument/2006/relationships/image" Target="../media/image470.png"/><Relationship Id="rId5" Type="http://schemas.openxmlformats.org/officeDocument/2006/relationships/image" Target="../media/image139.png"/><Relationship Id="rId10" Type="http://schemas.openxmlformats.org/officeDocument/2006/relationships/image" Target="../media/image464.png"/><Relationship Id="rId4" Type="http://schemas.openxmlformats.org/officeDocument/2006/relationships/image" Target="../media/image138.png"/><Relationship Id="rId9" Type="http://schemas.openxmlformats.org/officeDocument/2006/relationships/image" Target="../media/image450.png"/></Relationships>
</file>

<file path=ppt/slides/_rels/slide26.xml.rels><?xml version="1.0" encoding="UTF-8" standalone="yes"?>
<Relationships xmlns="http://schemas.openxmlformats.org/package/2006/relationships"><Relationship Id="rId8" Type="http://schemas.openxmlformats.org/officeDocument/2006/relationships/image" Target="../media/image530.png"/><Relationship Id="rId13" Type="http://schemas.openxmlformats.org/officeDocument/2006/relationships/image" Target="../media/image580.png"/><Relationship Id="rId3" Type="http://schemas.openxmlformats.org/officeDocument/2006/relationships/image" Target="../media/image141.png"/><Relationship Id="rId7" Type="http://schemas.openxmlformats.org/officeDocument/2006/relationships/image" Target="../media/image520.png"/><Relationship Id="rId12" Type="http://schemas.openxmlformats.org/officeDocument/2006/relationships/image" Target="../media/image57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510.png"/><Relationship Id="rId11" Type="http://schemas.openxmlformats.org/officeDocument/2006/relationships/image" Target="../media/image560.png"/><Relationship Id="rId5" Type="http://schemas.openxmlformats.org/officeDocument/2006/relationships/image" Target="../media/image143.png"/><Relationship Id="rId10" Type="http://schemas.openxmlformats.org/officeDocument/2006/relationships/image" Target="../media/image550.png"/><Relationship Id="rId4" Type="http://schemas.openxmlformats.org/officeDocument/2006/relationships/image" Target="../media/image142.png"/><Relationship Id="rId9" Type="http://schemas.openxmlformats.org/officeDocument/2006/relationships/image" Target="../media/image54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44.wmf"/><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notesSlide" Target="../notesSlides/notesSlide2.xml"/><Relationship Id="rId7" Type="http://schemas.openxmlformats.org/officeDocument/2006/relationships/image" Target="../media/image11.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0.wmf"/><Relationship Id="rId4" Type="http://schemas.openxmlformats.org/officeDocument/2006/relationships/oleObject" Target="../embeddings/oleObject1.bin"/><Relationship Id="rId9" Type="http://schemas.openxmlformats.org/officeDocument/2006/relationships/image" Target="../media/image73.png"/></Relationships>
</file>

<file path=ppt/slides/_rels/slide30.xml.rels><?xml version="1.0" encoding="UTF-8" standalone="yes"?>
<Relationships xmlns="http://schemas.openxmlformats.org/package/2006/relationships"><Relationship Id="rId3" Type="http://schemas.openxmlformats.org/officeDocument/2006/relationships/image" Target="../media/image1130.png"/><Relationship Id="rId7" Type="http://schemas.openxmlformats.org/officeDocument/2006/relationships/image" Target="../media/image1330.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1320.png"/><Relationship Id="rId5" Type="http://schemas.openxmlformats.org/officeDocument/2006/relationships/image" Target="../media/image1310.png"/><Relationship Id="rId4" Type="http://schemas.openxmlformats.org/officeDocument/2006/relationships/image" Target="../media/image114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6.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149.png"/><Relationship Id="rId5" Type="http://schemas.openxmlformats.org/officeDocument/2006/relationships/image" Target="../media/image148.png"/><Relationship Id="rId4" Type="http://schemas.openxmlformats.org/officeDocument/2006/relationships/image" Target="../media/image147.png"/></Relationships>
</file>

<file path=ppt/slides/_rels/slide34.xml.rels><?xml version="1.0" encoding="UTF-8" standalone="yes"?>
<Relationships xmlns="http://schemas.openxmlformats.org/package/2006/relationships"><Relationship Id="rId8" Type="http://schemas.openxmlformats.org/officeDocument/2006/relationships/image" Target="../media/image156.png"/><Relationship Id="rId13" Type="http://schemas.openxmlformats.org/officeDocument/2006/relationships/image" Target="../media/image286.png"/><Relationship Id="rId3" Type="http://schemas.openxmlformats.org/officeDocument/2006/relationships/image" Target="../media/image151.png"/><Relationship Id="rId7" Type="http://schemas.openxmlformats.org/officeDocument/2006/relationships/image" Target="../media/image155.png"/><Relationship Id="rId12" Type="http://schemas.openxmlformats.org/officeDocument/2006/relationships/image" Target="../media/image285.png"/><Relationship Id="rId2" Type="http://schemas.openxmlformats.org/officeDocument/2006/relationships/notesSlide" Target="../notesSlides/notesSlide27.xml"/><Relationship Id="rId16" Type="http://schemas.openxmlformats.org/officeDocument/2006/relationships/image" Target="../media/image289.png"/><Relationship Id="rId1" Type="http://schemas.openxmlformats.org/officeDocument/2006/relationships/slideLayout" Target="../slideLayouts/slideLayout7.xml"/><Relationship Id="rId6" Type="http://schemas.openxmlformats.org/officeDocument/2006/relationships/image" Target="../media/image154.png"/><Relationship Id="rId11" Type="http://schemas.openxmlformats.org/officeDocument/2006/relationships/image" Target="../media/image284.png"/><Relationship Id="rId5" Type="http://schemas.openxmlformats.org/officeDocument/2006/relationships/image" Target="../media/image153.png"/><Relationship Id="rId15" Type="http://schemas.openxmlformats.org/officeDocument/2006/relationships/image" Target="../media/image288.png"/><Relationship Id="rId10" Type="http://schemas.openxmlformats.org/officeDocument/2006/relationships/image" Target="../media/image158.png"/><Relationship Id="rId4" Type="http://schemas.openxmlformats.org/officeDocument/2006/relationships/image" Target="../media/image152.png"/><Relationship Id="rId9" Type="http://schemas.openxmlformats.org/officeDocument/2006/relationships/image" Target="../media/image157.png"/><Relationship Id="rId14" Type="http://schemas.openxmlformats.org/officeDocument/2006/relationships/image" Target="../media/image287.png"/></Relationships>
</file>

<file path=ppt/slides/_rels/slide35.xml.rels><?xml version="1.0" encoding="UTF-8" standalone="yes"?>
<Relationships xmlns="http://schemas.openxmlformats.org/package/2006/relationships"><Relationship Id="rId8" Type="http://schemas.openxmlformats.org/officeDocument/2006/relationships/image" Target="../media/image161.png"/><Relationship Id="rId13" Type="http://schemas.openxmlformats.org/officeDocument/2006/relationships/image" Target="../media/image361.png"/><Relationship Id="rId18" Type="http://schemas.openxmlformats.org/officeDocument/2006/relationships/image" Target="../media/image366.png"/><Relationship Id="rId26" Type="http://schemas.openxmlformats.org/officeDocument/2006/relationships/image" Target="../media/image3500.png"/><Relationship Id="rId3" Type="http://schemas.openxmlformats.org/officeDocument/2006/relationships/notesSlide" Target="../notesSlides/notesSlide28.xml"/><Relationship Id="rId21" Type="http://schemas.openxmlformats.org/officeDocument/2006/relationships/image" Target="../media/image3450.png"/><Relationship Id="rId34" Type="http://schemas.openxmlformats.org/officeDocument/2006/relationships/image" Target="../media/image368.png"/><Relationship Id="rId7" Type="http://schemas.openxmlformats.org/officeDocument/2006/relationships/image" Target="../media/image160.wmf"/><Relationship Id="rId12" Type="http://schemas.openxmlformats.org/officeDocument/2006/relationships/image" Target="../media/image360.png"/><Relationship Id="rId17" Type="http://schemas.openxmlformats.org/officeDocument/2006/relationships/image" Target="../media/image365.png"/><Relationship Id="rId25" Type="http://schemas.openxmlformats.org/officeDocument/2006/relationships/image" Target="../media/image3490.png"/><Relationship Id="rId33" Type="http://schemas.openxmlformats.org/officeDocument/2006/relationships/image" Target="../media/image367.png"/><Relationship Id="rId2" Type="http://schemas.openxmlformats.org/officeDocument/2006/relationships/slideLayout" Target="../slideLayouts/slideLayout7.xml"/><Relationship Id="rId16" Type="http://schemas.openxmlformats.org/officeDocument/2006/relationships/image" Target="../media/image364.png"/><Relationship Id="rId20" Type="http://schemas.openxmlformats.org/officeDocument/2006/relationships/image" Target="../media/image149.png"/><Relationship Id="rId29" Type="http://schemas.openxmlformats.org/officeDocument/2006/relationships/image" Target="../media/image3530.png"/><Relationship Id="rId1" Type="http://schemas.openxmlformats.org/officeDocument/2006/relationships/vmlDrawing" Target="../drawings/vmlDrawing12.vml"/><Relationship Id="rId6" Type="http://schemas.openxmlformats.org/officeDocument/2006/relationships/oleObject" Target="../embeddings/oleObject19.bin"/><Relationship Id="rId11" Type="http://schemas.openxmlformats.org/officeDocument/2006/relationships/image" Target="../media/image3590.png"/><Relationship Id="rId24" Type="http://schemas.openxmlformats.org/officeDocument/2006/relationships/image" Target="../media/image3480.png"/><Relationship Id="rId32" Type="http://schemas.openxmlformats.org/officeDocument/2006/relationships/image" Target="../media/image3560.png"/><Relationship Id="rId5" Type="http://schemas.openxmlformats.org/officeDocument/2006/relationships/image" Target="../media/image159.wmf"/><Relationship Id="rId15" Type="http://schemas.openxmlformats.org/officeDocument/2006/relationships/image" Target="../media/image363.png"/><Relationship Id="rId23" Type="http://schemas.openxmlformats.org/officeDocument/2006/relationships/image" Target="../media/image3470.png"/><Relationship Id="rId28" Type="http://schemas.openxmlformats.org/officeDocument/2006/relationships/image" Target="../media/image3520.png"/><Relationship Id="rId10" Type="http://schemas.openxmlformats.org/officeDocument/2006/relationships/image" Target="../media/image358.png"/><Relationship Id="rId19" Type="http://schemas.openxmlformats.org/officeDocument/2006/relationships/image" Target="../media/image148.png"/><Relationship Id="rId31" Type="http://schemas.openxmlformats.org/officeDocument/2006/relationships/image" Target="../media/image3550.png"/><Relationship Id="rId4" Type="http://schemas.openxmlformats.org/officeDocument/2006/relationships/oleObject" Target="../embeddings/oleObject18.bin"/><Relationship Id="rId9" Type="http://schemas.openxmlformats.org/officeDocument/2006/relationships/image" Target="../media/image3570.png"/><Relationship Id="rId14" Type="http://schemas.openxmlformats.org/officeDocument/2006/relationships/image" Target="../media/image362.png"/><Relationship Id="rId22" Type="http://schemas.openxmlformats.org/officeDocument/2006/relationships/image" Target="../media/image3460.png"/><Relationship Id="rId27" Type="http://schemas.openxmlformats.org/officeDocument/2006/relationships/image" Target="../media/image3510.png"/><Relationship Id="rId30" Type="http://schemas.openxmlformats.org/officeDocument/2006/relationships/image" Target="../media/image3540.png"/><Relationship Id="rId35" Type="http://schemas.openxmlformats.org/officeDocument/2006/relationships/image" Target="../media/image369.png"/></Relationships>
</file>

<file path=ppt/slides/_rels/slide36.xml.rels><?xml version="1.0" encoding="UTF-8" standalone="yes"?>
<Relationships xmlns="http://schemas.openxmlformats.org/package/2006/relationships"><Relationship Id="rId8" Type="http://schemas.openxmlformats.org/officeDocument/2006/relationships/image" Target="../media/image3730.png"/><Relationship Id="rId3" Type="http://schemas.openxmlformats.org/officeDocument/2006/relationships/notesSlide" Target="../notesSlides/notesSlide29.xml"/><Relationship Id="rId7" Type="http://schemas.openxmlformats.org/officeDocument/2006/relationships/image" Target="../media/image162.wmf"/><Relationship Id="rId2" Type="http://schemas.openxmlformats.org/officeDocument/2006/relationships/slideLayout" Target="../slideLayouts/slideLayout7.xml"/><Relationship Id="rId1" Type="http://schemas.openxmlformats.org/officeDocument/2006/relationships/vmlDrawing" Target="../drawings/vmlDrawing13.vml"/><Relationship Id="rId6" Type="http://schemas.openxmlformats.org/officeDocument/2006/relationships/oleObject" Target="../embeddings/oleObject20.bin"/><Relationship Id="rId5" Type="http://schemas.openxmlformats.org/officeDocument/2006/relationships/image" Target="../media/image164.png"/><Relationship Id="rId4" Type="http://schemas.openxmlformats.org/officeDocument/2006/relationships/image" Target="../media/image163.png"/><Relationship Id="rId9" Type="http://schemas.openxmlformats.org/officeDocument/2006/relationships/image" Target="../media/image374.png"/></Relationships>
</file>

<file path=ppt/slides/_rels/slide37.xml.rels><?xml version="1.0" encoding="UTF-8" standalone="yes"?>
<Relationships xmlns="http://schemas.openxmlformats.org/package/2006/relationships"><Relationship Id="rId8" Type="http://schemas.openxmlformats.org/officeDocument/2006/relationships/image" Target="../media/image379.png"/><Relationship Id="rId3" Type="http://schemas.openxmlformats.org/officeDocument/2006/relationships/image" Target="../media/image164.png"/><Relationship Id="rId7" Type="http://schemas.openxmlformats.org/officeDocument/2006/relationships/image" Target="../media/image378.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377.png"/><Relationship Id="rId5" Type="http://schemas.openxmlformats.org/officeDocument/2006/relationships/image" Target="../media/image166.png"/><Relationship Id="rId4" Type="http://schemas.openxmlformats.org/officeDocument/2006/relationships/image" Target="../media/image165.png"/><Relationship Id="rId9" Type="http://schemas.openxmlformats.org/officeDocument/2006/relationships/image" Target="../media/image380.png"/></Relationships>
</file>

<file path=ppt/slides/_rels/slide38.xml.rels><?xml version="1.0" encoding="UTF-8" standalone="yes"?>
<Relationships xmlns="http://schemas.openxmlformats.org/package/2006/relationships"><Relationship Id="rId8" Type="http://schemas.openxmlformats.org/officeDocument/2006/relationships/image" Target="../media/image164.png"/><Relationship Id="rId13" Type="http://schemas.openxmlformats.org/officeDocument/2006/relationships/image" Target="../media/image3880.png"/><Relationship Id="rId18" Type="http://schemas.openxmlformats.org/officeDocument/2006/relationships/image" Target="../media/image3930.png"/><Relationship Id="rId26" Type="http://schemas.openxmlformats.org/officeDocument/2006/relationships/image" Target="../media/image4000.png"/><Relationship Id="rId39" Type="http://schemas.openxmlformats.org/officeDocument/2006/relationships/image" Target="../media/image411.png"/><Relationship Id="rId3" Type="http://schemas.openxmlformats.org/officeDocument/2006/relationships/notesSlide" Target="../notesSlides/notesSlide31.xml"/><Relationship Id="rId21" Type="http://schemas.openxmlformats.org/officeDocument/2006/relationships/image" Target="../media/image3950.png"/><Relationship Id="rId34" Type="http://schemas.openxmlformats.org/officeDocument/2006/relationships/image" Target="../media/image407.png"/><Relationship Id="rId42" Type="http://schemas.openxmlformats.org/officeDocument/2006/relationships/image" Target="../media/image414.png"/><Relationship Id="rId7" Type="http://schemas.openxmlformats.org/officeDocument/2006/relationships/image" Target="../media/image169.png"/><Relationship Id="rId12" Type="http://schemas.openxmlformats.org/officeDocument/2006/relationships/image" Target="../media/image3870.png"/><Relationship Id="rId17" Type="http://schemas.openxmlformats.org/officeDocument/2006/relationships/image" Target="../media/image3920.png"/><Relationship Id="rId25" Type="http://schemas.openxmlformats.org/officeDocument/2006/relationships/image" Target="../media/image3990.png"/><Relationship Id="rId33" Type="http://schemas.openxmlformats.org/officeDocument/2006/relationships/image" Target="../media/image406.png"/><Relationship Id="rId38" Type="http://schemas.openxmlformats.org/officeDocument/2006/relationships/image" Target="../media/image156.png"/><Relationship Id="rId2" Type="http://schemas.openxmlformats.org/officeDocument/2006/relationships/slideLayout" Target="../slideLayouts/slideLayout7.xml"/><Relationship Id="rId16" Type="http://schemas.openxmlformats.org/officeDocument/2006/relationships/image" Target="../media/image3910.png"/><Relationship Id="rId20" Type="http://schemas.openxmlformats.org/officeDocument/2006/relationships/image" Target="../media/image3940.png"/><Relationship Id="rId29" Type="http://schemas.openxmlformats.org/officeDocument/2006/relationships/image" Target="../media/image4020.png"/><Relationship Id="rId41" Type="http://schemas.openxmlformats.org/officeDocument/2006/relationships/image" Target="../media/image413.png"/><Relationship Id="rId1" Type="http://schemas.openxmlformats.org/officeDocument/2006/relationships/vmlDrawing" Target="../drawings/vmlDrawing14.vml"/><Relationship Id="rId6" Type="http://schemas.openxmlformats.org/officeDocument/2006/relationships/image" Target="../media/image168.png"/><Relationship Id="rId11" Type="http://schemas.openxmlformats.org/officeDocument/2006/relationships/image" Target="../media/image3860.png"/><Relationship Id="rId24" Type="http://schemas.openxmlformats.org/officeDocument/2006/relationships/image" Target="../media/image3980.png"/><Relationship Id="rId32" Type="http://schemas.openxmlformats.org/officeDocument/2006/relationships/image" Target="../media/image405.png"/><Relationship Id="rId37" Type="http://schemas.openxmlformats.org/officeDocument/2006/relationships/image" Target="../media/image410.png"/><Relationship Id="rId40" Type="http://schemas.openxmlformats.org/officeDocument/2006/relationships/image" Target="../media/image412.png"/><Relationship Id="rId5" Type="http://schemas.openxmlformats.org/officeDocument/2006/relationships/image" Target="../media/image167.wmf"/><Relationship Id="rId15" Type="http://schemas.openxmlformats.org/officeDocument/2006/relationships/image" Target="../media/image3900.png"/><Relationship Id="rId23" Type="http://schemas.openxmlformats.org/officeDocument/2006/relationships/image" Target="../media/image3970.png"/><Relationship Id="rId28" Type="http://schemas.openxmlformats.org/officeDocument/2006/relationships/image" Target="../media/image158.png"/><Relationship Id="rId36" Type="http://schemas.openxmlformats.org/officeDocument/2006/relationships/image" Target="../media/image409.png"/><Relationship Id="rId10" Type="http://schemas.openxmlformats.org/officeDocument/2006/relationships/image" Target="../media/image3850.png"/><Relationship Id="rId19" Type="http://schemas.openxmlformats.org/officeDocument/2006/relationships/image" Target="../media/image154.png"/><Relationship Id="rId31" Type="http://schemas.openxmlformats.org/officeDocument/2006/relationships/image" Target="../media/image4040.png"/><Relationship Id="rId44" Type="http://schemas.openxmlformats.org/officeDocument/2006/relationships/image" Target="../media/image4160.png"/><Relationship Id="rId4" Type="http://schemas.openxmlformats.org/officeDocument/2006/relationships/oleObject" Target="../embeddings/oleObject21.bin"/><Relationship Id="rId9" Type="http://schemas.openxmlformats.org/officeDocument/2006/relationships/image" Target="../media/image384.png"/><Relationship Id="rId14" Type="http://schemas.openxmlformats.org/officeDocument/2006/relationships/image" Target="../media/image3890.png"/><Relationship Id="rId22" Type="http://schemas.openxmlformats.org/officeDocument/2006/relationships/image" Target="../media/image3960.png"/><Relationship Id="rId27" Type="http://schemas.openxmlformats.org/officeDocument/2006/relationships/image" Target="../media/image4010.png"/><Relationship Id="rId30" Type="http://schemas.openxmlformats.org/officeDocument/2006/relationships/image" Target="../media/image4030.png"/><Relationship Id="rId35" Type="http://schemas.openxmlformats.org/officeDocument/2006/relationships/image" Target="../media/image408.png"/><Relationship Id="rId43" Type="http://schemas.openxmlformats.org/officeDocument/2006/relationships/image" Target="../media/image4150.png"/></Relationships>
</file>

<file path=ppt/slides/_rels/slide39.xml.rels><?xml version="1.0" encoding="UTF-8" standalone="yes"?>
<Relationships xmlns="http://schemas.openxmlformats.org/package/2006/relationships"><Relationship Id="rId13" Type="http://schemas.openxmlformats.org/officeDocument/2006/relationships/image" Target="../media/image173.wmf"/><Relationship Id="rId18" Type="http://schemas.openxmlformats.org/officeDocument/2006/relationships/image" Target="../media/image164.png"/><Relationship Id="rId26" Type="http://schemas.openxmlformats.org/officeDocument/2006/relationships/image" Target="../media/image4290.png"/><Relationship Id="rId39" Type="http://schemas.openxmlformats.org/officeDocument/2006/relationships/image" Target="../media/image441.png"/><Relationship Id="rId3" Type="http://schemas.openxmlformats.org/officeDocument/2006/relationships/notesSlide" Target="../notesSlides/notesSlide32.xml"/><Relationship Id="rId21" Type="http://schemas.openxmlformats.org/officeDocument/2006/relationships/image" Target="../media/image4260.png"/><Relationship Id="rId34" Type="http://schemas.openxmlformats.org/officeDocument/2006/relationships/image" Target="../media/image4360.png"/><Relationship Id="rId42" Type="http://schemas.openxmlformats.org/officeDocument/2006/relationships/image" Target="../media/image4430.png"/><Relationship Id="rId47" Type="http://schemas.openxmlformats.org/officeDocument/2006/relationships/image" Target="../media/image4470.png"/><Relationship Id="rId50" Type="http://schemas.openxmlformats.org/officeDocument/2006/relationships/image" Target="../media/image449.png"/><Relationship Id="rId7" Type="http://schemas.openxmlformats.org/officeDocument/2006/relationships/image" Target="../media/image170.wmf"/><Relationship Id="rId12" Type="http://schemas.openxmlformats.org/officeDocument/2006/relationships/oleObject" Target="../embeddings/oleObject25.bin"/><Relationship Id="rId17" Type="http://schemas.openxmlformats.org/officeDocument/2006/relationships/image" Target="../media/image175.wmf"/><Relationship Id="rId25" Type="http://schemas.openxmlformats.org/officeDocument/2006/relationships/image" Target="../media/image410.png"/><Relationship Id="rId33" Type="http://schemas.openxmlformats.org/officeDocument/2006/relationships/image" Target="../media/image4350.png"/><Relationship Id="rId38" Type="http://schemas.openxmlformats.org/officeDocument/2006/relationships/image" Target="../media/image4400.png"/><Relationship Id="rId46" Type="http://schemas.openxmlformats.org/officeDocument/2006/relationships/image" Target="../media/image4460.png"/><Relationship Id="rId2" Type="http://schemas.openxmlformats.org/officeDocument/2006/relationships/slideLayout" Target="../slideLayouts/slideLayout7.xml"/><Relationship Id="rId16" Type="http://schemas.openxmlformats.org/officeDocument/2006/relationships/oleObject" Target="../embeddings/oleObject27.bin"/><Relationship Id="rId20" Type="http://schemas.openxmlformats.org/officeDocument/2006/relationships/image" Target="../media/image4250.png"/><Relationship Id="rId29" Type="http://schemas.openxmlformats.org/officeDocument/2006/relationships/image" Target="../media/image4310.png"/><Relationship Id="rId41" Type="http://schemas.openxmlformats.org/officeDocument/2006/relationships/image" Target="../media/image154.png"/><Relationship Id="rId1" Type="http://schemas.openxmlformats.org/officeDocument/2006/relationships/vmlDrawing" Target="../drawings/vmlDrawing15.vml"/><Relationship Id="rId6" Type="http://schemas.openxmlformats.org/officeDocument/2006/relationships/oleObject" Target="../embeddings/oleObject22.bin"/><Relationship Id="rId11" Type="http://schemas.openxmlformats.org/officeDocument/2006/relationships/image" Target="../media/image172.wmf"/><Relationship Id="rId24" Type="http://schemas.openxmlformats.org/officeDocument/2006/relationships/image" Target="../media/image4280.png"/><Relationship Id="rId32" Type="http://schemas.openxmlformats.org/officeDocument/2006/relationships/image" Target="../media/image434.png"/><Relationship Id="rId37" Type="http://schemas.openxmlformats.org/officeDocument/2006/relationships/image" Target="../media/image4390.png"/><Relationship Id="rId40" Type="http://schemas.openxmlformats.org/officeDocument/2006/relationships/image" Target="../media/image442.png"/><Relationship Id="rId45" Type="http://schemas.openxmlformats.org/officeDocument/2006/relationships/image" Target="../media/image158.png"/><Relationship Id="rId5" Type="http://schemas.openxmlformats.org/officeDocument/2006/relationships/image" Target="../media/image177.png"/><Relationship Id="rId15" Type="http://schemas.openxmlformats.org/officeDocument/2006/relationships/image" Target="../media/image174.wmf"/><Relationship Id="rId23" Type="http://schemas.openxmlformats.org/officeDocument/2006/relationships/image" Target="../media/image4270.png"/><Relationship Id="rId28" Type="http://schemas.openxmlformats.org/officeDocument/2006/relationships/image" Target="../media/image153.png"/><Relationship Id="rId36" Type="http://schemas.openxmlformats.org/officeDocument/2006/relationships/image" Target="../media/image438.png"/><Relationship Id="rId49" Type="http://schemas.openxmlformats.org/officeDocument/2006/relationships/image" Target="../media/image157.png"/><Relationship Id="rId10" Type="http://schemas.openxmlformats.org/officeDocument/2006/relationships/oleObject" Target="../embeddings/oleObject24.bin"/><Relationship Id="rId19" Type="http://schemas.openxmlformats.org/officeDocument/2006/relationships/image" Target="../media/image3990.png"/><Relationship Id="rId31" Type="http://schemas.openxmlformats.org/officeDocument/2006/relationships/image" Target="../media/image4330.png"/><Relationship Id="rId44" Type="http://schemas.openxmlformats.org/officeDocument/2006/relationships/image" Target="../media/image4450.png"/><Relationship Id="rId4" Type="http://schemas.openxmlformats.org/officeDocument/2006/relationships/image" Target="../media/image176.png"/><Relationship Id="rId9" Type="http://schemas.openxmlformats.org/officeDocument/2006/relationships/image" Target="../media/image171.wmf"/><Relationship Id="rId14" Type="http://schemas.openxmlformats.org/officeDocument/2006/relationships/oleObject" Target="../embeddings/oleObject26.bin"/><Relationship Id="rId22" Type="http://schemas.openxmlformats.org/officeDocument/2006/relationships/image" Target="../media/image155.png"/><Relationship Id="rId27" Type="http://schemas.openxmlformats.org/officeDocument/2006/relationships/image" Target="../media/image430.png"/><Relationship Id="rId30" Type="http://schemas.openxmlformats.org/officeDocument/2006/relationships/image" Target="../media/image432.png"/><Relationship Id="rId35" Type="http://schemas.openxmlformats.org/officeDocument/2006/relationships/image" Target="../media/image4370.png"/><Relationship Id="rId43" Type="http://schemas.openxmlformats.org/officeDocument/2006/relationships/image" Target="../media/image4440.png"/><Relationship Id="rId48" Type="http://schemas.openxmlformats.org/officeDocument/2006/relationships/image" Target="../media/image4480.png"/><Relationship Id="rId8" Type="http://schemas.openxmlformats.org/officeDocument/2006/relationships/oleObject" Target="../embeddings/oleObject23.bin"/><Relationship Id="rId51" Type="http://schemas.openxmlformats.org/officeDocument/2006/relationships/image" Target="../media/image450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8" Type="http://schemas.openxmlformats.org/officeDocument/2006/relationships/image" Target="../media/image154.png"/><Relationship Id="rId13" Type="http://schemas.openxmlformats.org/officeDocument/2006/relationships/image" Target="../media/image4560.png"/><Relationship Id="rId3" Type="http://schemas.openxmlformats.org/officeDocument/2006/relationships/image" Target="../media/image178.png"/><Relationship Id="rId7" Type="http://schemas.openxmlformats.org/officeDocument/2006/relationships/image" Target="../media/image4530.png"/><Relationship Id="rId12" Type="http://schemas.openxmlformats.org/officeDocument/2006/relationships/image" Target="../media/image156.png"/><Relationship Id="rId17" Type="http://schemas.openxmlformats.org/officeDocument/2006/relationships/image" Target="../media/image458.png"/><Relationship Id="rId2" Type="http://schemas.openxmlformats.org/officeDocument/2006/relationships/notesSlide" Target="../notesSlides/notesSlide33.xml"/><Relationship Id="rId16" Type="http://schemas.openxmlformats.org/officeDocument/2006/relationships/image" Target="../media/image158.png"/><Relationship Id="rId1" Type="http://schemas.openxmlformats.org/officeDocument/2006/relationships/slideLayout" Target="../slideLayouts/slideLayout7.xml"/><Relationship Id="rId6" Type="http://schemas.openxmlformats.org/officeDocument/2006/relationships/image" Target="../media/image153.png"/><Relationship Id="rId11" Type="http://schemas.openxmlformats.org/officeDocument/2006/relationships/image" Target="../media/image455.png"/><Relationship Id="rId5" Type="http://schemas.openxmlformats.org/officeDocument/2006/relationships/image" Target="../media/image164.png"/><Relationship Id="rId15" Type="http://schemas.openxmlformats.org/officeDocument/2006/relationships/image" Target="../media/image4570.png"/><Relationship Id="rId10" Type="http://schemas.openxmlformats.org/officeDocument/2006/relationships/image" Target="../media/image155.png"/><Relationship Id="rId4" Type="http://schemas.openxmlformats.org/officeDocument/2006/relationships/image" Target="../media/image179.wmf"/><Relationship Id="rId9" Type="http://schemas.openxmlformats.org/officeDocument/2006/relationships/image" Target="../media/image4540.png"/><Relationship Id="rId14" Type="http://schemas.openxmlformats.org/officeDocument/2006/relationships/image" Target="../media/image157.png"/></Relationships>
</file>

<file path=ppt/slides/_rels/slide41.xml.rels><?xml version="1.0" encoding="UTF-8" standalone="yes"?>
<Relationships xmlns="http://schemas.openxmlformats.org/package/2006/relationships"><Relationship Id="rId8" Type="http://schemas.openxmlformats.org/officeDocument/2006/relationships/image" Target="../media/image153.png"/><Relationship Id="rId13" Type="http://schemas.openxmlformats.org/officeDocument/2006/relationships/image" Target="../media/image463.png"/><Relationship Id="rId3" Type="http://schemas.openxmlformats.org/officeDocument/2006/relationships/image" Target="../media/image180.png"/><Relationship Id="rId7" Type="http://schemas.openxmlformats.org/officeDocument/2006/relationships/image" Target="../media/image460.png"/><Relationship Id="rId12" Type="http://schemas.openxmlformats.org/officeDocument/2006/relationships/image" Target="../media/image156.png"/><Relationship Id="rId17" Type="http://schemas.openxmlformats.org/officeDocument/2006/relationships/image" Target="../media/image4650.png"/><Relationship Id="rId2" Type="http://schemas.openxmlformats.org/officeDocument/2006/relationships/notesSlide" Target="../notesSlides/notesSlide34.xml"/><Relationship Id="rId16" Type="http://schemas.openxmlformats.org/officeDocument/2006/relationships/image" Target="../media/image158.png"/><Relationship Id="rId1" Type="http://schemas.openxmlformats.org/officeDocument/2006/relationships/slideLayout" Target="../slideLayouts/slideLayout7.xml"/><Relationship Id="rId6" Type="http://schemas.openxmlformats.org/officeDocument/2006/relationships/image" Target="../media/image155.png"/><Relationship Id="rId11" Type="http://schemas.openxmlformats.org/officeDocument/2006/relationships/image" Target="../media/image462.png"/><Relationship Id="rId5" Type="http://schemas.openxmlformats.org/officeDocument/2006/relationships/image" Target="../media/image164.png"/><Relationship Id="rId15" Type="http://schemas.openxmlformats.org/officeDocument/2006/relationships/image" Target="../media/image4640.png"/><Relationship Id="rId10" Type="http://schemas.openxmlformats.org/officeDocument/2006/relationships/image" Target="../media/image154.png"/><Relationship Id="rId4" Type="http://schemas.openxmlformats.org/officeDocument/2006/relationships/image" Target="../media/image179.wmf"/><Relationship Id="rId9" Type="http://schemas.openxmlformats.org/officeDocument/2006/relationships/image" Target="../media/image461.png"/><Relationship Id="rId14" Type="http://schemas.openxmlformats.org/officeDocument/2006/relationships/image" Target="../media/image157.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81.wmf"/><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182.wmf"/></Relationships>
</file>

<file path=ppt/slides/_rels/slide45.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671.png"/><Relationship Id="rId4" Type="http://schemas.openxmlformats.org/officeDocument/2006/relationships/image" Target="../media/image184.wmf"/></Relationships>
</file>

<file path=ppt/slides/_rels/slide46.xml.rels><?xml version="1.0" encoding="UTF-8" standalone="yes"?>
<Relationships xmlns="http://schemas.openxmlformats.org/package/2006/relationships"><Relationship Id="rId3" Type="http://schemas.openxmlformats.org/officeDocument/2006/relationships/image" Target="../media/image182.wmf"/><Relationship Id="rId2" Type="http://schemas.openxmlformats.org/officeDocument/2006/relationships/notesSlide" Target="../notesSlides/notesSlide39.xml"/><Relationship Id="rId1" Type="http://schemas.openxmlformats.org/officeDocument/2006/relationships/slideLayout" Target="../slideLayouts/slideLayout6.xml"/><Relationship Id="rId5" Type="http://schemas.openxmlformats.org/officeDocument/2006/relationships/image" Target="../media/image673.png"/><Relationship Id="rId4" Type="http://schemas.openxmlformats.org/officeDocument/2006/relationships/image" Target="../media/image185.wmf"/></Relationships>
</file>

<file path=ppt/slides/_rels/slide47.xml.rels><?xml version="1.0" encoding="UTF-8" standalone="yes"?>
<Relationships xmlns="http://schemas.openxmlformats.org/package/2006/relationships"><Relationship Id="rId3" Type="http://schemas.openxmlformats.org/officeDocument/2006/relationships/image" Target="../media/image186.wmf"/><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image" Target="../media/image675.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81.wmf"/><Relationship Id="rId2" Type="http://schemas.openxmlformats.org/officeDocument/2006/relationships/image" Target="../media/image67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notesSlide" Target="../notesSlides/notesSlide3.xml"/><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16.wmf"/><Relationship Id="rId4" Type="http://schemas.openxmlformats.org/officeDocument/2006/relationships/oleObject" Target="../embeddings/oleObject3.bin"/></Relationships>
</file>

<file path=ppt/slides/_rels/slide50.xml.rels><?xml version="1.0" encoding="UTF-8" standalone="yes"?>
<Relationships xmlns="http://schemas.openxmlformats.org/package/2006/relationships"><Relationship Id="rId8" Type="http://schemas.openxmlformats.org/officeDocument/2006/relationships/image" Target="../media/image193.emf"/><Relationship Id="rId13" Type="http://schemas.openxmlformats.org/officeDocument/2006/relationships/image" Target="../media/image688.png"/><Relationship Id="rId3" Type="http://schemas.openxmlformats.org/officeDocument/2006/relationships/image" Target="../media/image188.emf"/><Relationship Id="rId7" Type="http://schemas.openxmlformats.org/officeDocument/2006/relationships/image" Target="../media/image192.emf"/><Relationship Id="rId12" Type="http://schemas.openxmlformats.org/officeDocument/2006/relationships/image" Target="../media/image687.png"/><Relationship Id="rId2" Type="http://schemas.openxmlformats.org/officeDocument/2006/relationships/image" Target="../media/image187.emf"/><Relationship Id="rId1" Type="http://schemas.openxmlformats.org/officeDocument/2006/relationships/slideLayout" Target="../slideLayouts/slideLayout7.xml"/><Relationship Id="rId6" Type="http://schemas.openxmlformats.org/officeDocument/2006/relationships/image" Target="../media/image191.emf"/><Relationship Id="rId11" Type="http://schemas.openxmlformats.org/officeDocument/2006/relationships/image" Target="../media/image686.png"/><Relationship Id="rId5" Type="http://schemas.openxmlformats.org/officeDocument/2006/relationships/image" Target="../media/image190.emf"/><Relationship Id="rId10" Type="http://schemas.openxmlformats.org/officeDocument/2006/relationships/image" Target="../media/image685.png"/><Relationship Id="rId4" Type="http://schemas.openxmlformats.org/officeDocument/2006/relationships/image" Target="../media/image189.emf"/><Relationship Id="rId9" Type="http://schemas.openxmlformats.org/officeDocument/2006/relationships/image" Target="../media/image194.emf"/></Relationships>
</file>

<file path=ppt/slides/_rels/slide51.xml.rels><?xml version="1.0" encoding="UTF-8" standalone="yes"?>
<Relationships xmlns="http://schemas.openxmlformats.org/package/2006/relationships"><Relationship Id="rId8" Type="http://schemas.openxmlformats.org/officeDocument/2006/relationships/image" Target="../media/image201.png"/><Relationship Id="rId3" Type="http://schemas.openxmlformats.org/officeDocument/2006/relationships/image" Target="../media/image196.png"/><Relationship Id="rId7" Type="http://schemas.openxmlformats.org/officeDocument/2006/relationships/image" Target="../media/image200.png"/><Relationship Id="rId2" Type="http://schemas.openxmlformats.org/officeDocument/2006/relationships/image" Target="../media/image195.png"/><Relationship Id="rId1" Type="http://schemas.openxmlformats.org/officeDocument/2006/relationships/slideLayout" Target="../slideLayouts/slideLayout6.xml"/><Relationship Id="rId6" Type="http://schemas.openxmlformats.org/officeDocument/2006/relationships/image" Target="../media/image199.png"/><Relationship Id="rId5" Type="http://schemas.openxmlformats.org/officeDocument/2006/relationships/image" Target="../media/image198.png"/><Relationship Id="rId4" Type="http://schemas.openxmlformats.org/officeDocument/2006/relationships/image" Target="../media/image197.png"/><Relationship Id="rId9" Type="http://schemas.openxmlformats.org/officeDocument/2006/relationships/image" Target="../media/image202.png"/></Relationships>
</file>

<file path=ppt/slides/_rels/slide52.xml.rels><?xml version="1.0" encoding="UTF-8" standalone="yes"?>
<Relationships xmlns="http://schemas.openxmlformats.org/package/2006/relationships"><Relationship Id="rId3" Type="http://schemas.openxmlformats.org/officeDocument/2006/relationships/image" Target="../media/image203.wmf"/><Relationship Id="rId2" Type="http://schemas.openxmlformats.org/officeDocument/2006/relationships/notesSlide" Target="../notesSlides/notesSlide42.xml"/><Relationship Id="rId1" Type="http://schemas.openxmlformats.org/officeDocument/2006/relationships/slideLayout" Target="../slideLayouts/slideLayout6.xml"/><Relationship Id="rId6" Type="http://schemas.openxmlformats.org/officeDocument/2006/relationships/image" Target="../media/image206.wmf"/><Relationship Id="rId5" Type="http://schemas.openxmlformats.org/officeDocument/2006/relationships/image" Target="../media/image205.wmf"/><Relationship Id="rId4" Type="http://schemas.openxmlformats.org/officeDocument/2006/relationships/image" Target="../media/image204.wmf"/></Relationships>
</file>

<file path=ppt/slides/_rels/slide53.xml.rels><?xml version="1.0" encoding="UTF-8" standalone="yes"?>
<Relationships xmlns="http://schemas.openxmlformats.org/package/2006/relationships"><Relationship Id="rId8" Type="http://schemas.openxmlformats.org/officeDocument/2006/relationships/image" Target="../media/image210.wmf"/><Relationship Id="rId3" Type="http://schemas.openxmlformats.org/officeDocument/2006/relationships/image" Target="../media/image203.wmf"/><Relationship Id="rId7" Type="http://schemas.openxmlformats.org/officeDocument/2006/relationships/image" Target="../media/image209.wmf"/><Relationship Id="rId2" Type="http://schemas.openxmlformats.org/officeDocument/2006/relationships/notesSlide" Target="../notesSlides/notesSlide43.xml"/><Relationship Id="rId1" Type="http://schemas.openxmlformats.org/officeDocument/2006/relationships/slideLayout" Target="../slideLayouts/slideLayout6.xml"/><Relationship Id="rId6" Type="http://schemas.openxmlformats.org/officeDocument/2006/relationships/image" Target="../media/image208.wmf"/><Relationship Id="rId5" Type="http://schemas.openxmlformats.org/officeDocument/2006/relationships/image" Target="../media/image207.wmf"/><Relationship Id="rId10" Type="http://schemas.openxmlformats.org/officeDocument/2006/relationships/image" Target="../media/image212.png"/><Relationship Id="rId4" Type="http://schemas.openxmlformats.org/officeDocument/2006/relationships/image" Target="../media/image204.wmf"/><Relationship Id="rId9" Type="http://schemas.openxmlformats.org/officeDocument/2006/relationships/image" Target="../media/image211.wmf"/></Relationships>
</file>

<file path=ppt/slides/_rels/slide54.xml.rels><?xml version="1.0" encoding="UTF-8" standalone="yes"?>
<Relationships xmlns="http://schemas.openxmlformats.org/package/2006/relationships"><Relationship Id="rId8" Type="http://schemas.openxmlformats.org/officeDocument/2006/relationships/image" Target="../media/image193.emf"/><Relationship Id="rId13" Type="http://schemas.openxmlformats.org/officeDocument/2006/relationships/image" Target="../media/image688.png"/><Relationship Id="rId3" Type="http://schemas.openxmlformats.org/officeDocument/2006/relationships/image" Target="../media/image188.emf"/><Relationship Id="rId7" Type="http://schemas.openxmlformats.org/officeDocument/2006/relationships/image" Target="../media/image192.emf"/><Relationship Id="rId12" Type="http://schemas.openxmlformats.org/officeDocument/2006/relationships/image" Target="../media/image687.png"/><Relationship Id="rId2" Type="http://schemas.openxmlformats.org/officeDocument/2006/relationships/image" Target="../media/image187.emf"/><Relationship Id="rId1" Type="http://schemas.openxmlformats.org/officeDocument/2006/relationships/slideLayout" Target="../slideLayouts/slideLayout7.xml"/><Relationship Id="rId6" Type="http://schemas.openxmlformats.org/officeDocument/2006/relationships/image" Target="../media/image191.emf"/><Relationship Id="rId11" Type="http://schemas.openxmlformats.org/officeDocument/2006/relationships/image" Target="../media/image686.png"/><Relationship Id="rId5" Type="http://schemas.openxmlformats.org/officeDocument/2006/relationships/image" Target="../media/image190.emf"/><Relationship Id="rId10" Type="http://schemas.openxmlformats.org/officeDocument/2006/relationships/image" Target="../media/image685.png"/><Relationship Id="rId4" Type="http://schemas.openxmlformats.org/officeDocument/2006/relationships/image" Target="../media/image189.emf"/><Relationship Id="rId9" Type="http://schemas.openxmlformats.org/officeDocument/2006/relationships/image" Target="../media/image194.emf"/></Relationships>
</file>

<file path=ppt/slides/_rels/slide55.xml.rels><?xml version="1.0" encoding="UTF-8" standalone="yes"?>
<Relationships xmlns="http://schemas.openxmlformats.org/package/2006/relationships"><Relationship Id="rId8" Type="http://schemas.openxmlformats.org/officeDocument/2006/relationships/image" Target="../media/image710.png"/><Relationship Id="rId3" Type="http://schemas.openxmlformats.org/officeDocument/2006/relationships/image" Target="../media/image213.png"/><Relationship Id="rId7" Type="http://schemas.openxmlformats.org/officeDocument/2006/relationships/image" Target="../media/image709.png"/><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image" Target="../media/image216.wmf"/><Relationship Id="rId5" Type="http://schemas.openxmlformats.org/officeDocument/2006/relationships/image" Target="../media/image215.wmf"/><Relationship Id="rId4" Type="http://schemas.openxmlformats.org/officeDocument/2006/relationships/image" Target="../media/image214.wmf"/></Relationships>
</file>

<file path=ppt/slides/_rels/slide6.xml.rels><?xml version="1.0" encoding="UTF-8" standalone="yes"?>
<Relationships xmlns="http://schemas.openxmlformats.org/package/2006/relationships"><Relationship Id="rId8" Type="http://schemas.openxmlformats.org/officeDocument/2006/relationships/image" Target="../media/image84.png"/><Relationship Id="rId3" Type="http://schemas.openxmlformats.org/officeDocument/2006/relationships/notesSlide" Target="../notesSlides/notesSlide4.xml"/><Relationship Id="rId7" Type="http://schemas.openxmlformats.org/officeDocument/2006/relationships/image" Target="../media/image83.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82.png"/><Relationship Id="rId5" Type="http://schemas.openxmlformats.org/officeDocument/2006/relationships/image" Target="../media/image18.wmf"/><Relationship Id="rId4" Type="http://schemas.openxmlformats.org/officeDocument/2006/relationships/oleObject" Target="../embeddings/oleObject5.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87.pn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86.png"/><Relationship Id="rId5" Type="http://schemas.openxmlformats.org/officeDocument/2006/relationships/image" Target="../media/image19.wmf"/><Relationship Id="rId4" Type="http://schemas.openxmlformats.org/officeDocument/2006/relationships/oleObject" Target="../embeddings/oleObject6.bin"/></Relationships>
</file>

<file path=ppt/slides/_rels/slide8.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notesSlide" Target="../notesSlides/notesSlide6.xml"/><Relationship Id="rId7" Type="http://schemas.openxmlformats.org/officeDocument/2006/relationships/image" Target="../media/image90.png"/><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image" Target="../media/image89.png"/><Relationship Id="rId5" Type="http://schemas.openxmlformats.org/officeDocument/2006/relationships/image" Target="../media/image20.wmf"/><Relationship Id="rId4" Type="http://schemas.openxmlformats.org/officeDocument/2006/relationships/oleObject" Target="../embeddings/oleObject7.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7" Type="http://schemas.openxmlformats.org/officeDocument/2006/relationships/image" Target="../media/image93.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92.png"/><Relationship Id="rId5" Type="http://schemas.openxmlformats.org/officeDocument/2006/relationships/image" Target="../media/image19.wmf"/><Relationship Id="rId4"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27000"/>
            <a:lum/>
          </a:blip>
          <a:srcRect/>
          <a:stretch>
            <a:fillRect t="-15000" b="-15000"/>
          </a:stretch>
        </a:blipFill>
        <a:effectLst/>
      </p:bgPr>
    </p:bg>
    <p:spTree>
      <p:nvGrpSpPr>
        <p:cNvPr id="1" name=""/>
        <p:cNvGrpSpPr/>
        <p:nvPr/>
      </p:nvGrpSpPr>
      <p:grpSpPr>
        <a:xfrm>
          <a:off x="0" y="0"/>
          <a:ext cx="0" cy="0"/>
          <a:chOff x="0" y="0"/>
          <a:chExt cx="0" cy="0"/>
        </a:xfrm>
      </p:grpSpPr>
      <p:sp>
        <p:nvSpPr>
          <p:cNvPr id="25602" name="Rectangle 2"/>
          <p:cNvSpPr>
            <a:spLocks noGrp="1" noChangeArrowheads="1"/>
          </p:cNvSpPr>
          <p:nvPr>
            <p:ph type="ctrTitle"/>
          </p:nvPr>
        </p:nvSpPr>
        <p:spPr>
          <a:xfrm>
            <a:off x="762000" y="1371600"/>
            <a:ext cx="7772400" cy="1470025"/>
          </a:xfrm>
        </p:spPr>
        <p:txBody>
          <a:bodyPr>
            <a:normAutofit fontScale="90000"/>
          </a:bodyPr>
          <a:lstStyle/>
          <a:p>
            <a:r>
              <a:rPr lang="en-US">
                <a:latin typeface="Castellar" pitchFamily="18" charset="0"/>
              </a:rPr>
              <a:t>Unit Circle</a:t>
            </a:r>
            <a:br>
              <a:rPr lang="en-US">
                <a:latin typeface="Castellar" pitchFamily="18" charset="0"/>
              </a:rPr>
            </a:br>
            <a:r>
              <a:rPr lang="en-US" sz="2800">
                <a:latin typeface="Copperplate Gothic Bold" pitchFamily="34" charset="0"/>
              </a:rPr>
              <a:t>lesson 13-6</a:t>
            </a:r>
            <a:br>
              <a:rPr lang="en-US" sz="2800">
                <a:latin typeface="Copperplate Gothic Bold" pitchFamily="34" charset="0"/>
              </a:rPr>
            </a:br>
            <a:r>
              <a:rPr lang="en-US" sz="2800">
                <a:latin typeface="Copperplate Gothic Bold" pitchFamily="34" charset="0"/>
              </a:rPr>
              <a:t>(an introduction)</a:t>
            </a:r>
            <a:endParaRPr lang="en-US" sz="2800">
              <a:latin typeface="Castellar" pitchFamily="18" charset="0"/>
            </a:endParaRPr>
          </a:p>
        </p:txBody>
      </p:sp>
      <p:sp>
        <p:nvSpPr>
          <p:cNvPr id="25603" name="Rectangle 3"/>
          <p:cNvSpPr>
            <a:spLocks noGrp="1" noChangeArrowheads="1"/>
          </p:cNvSpPr>
          <p:nvPr>
            <p:ph type="subTitle" idx="1"/>
          </p:nvPr>
        </p:nvSpPr>
        <p:spPr>
          <a:xfrm>
            <a:off x="685800" y="3886200"/>
            <a:ext cx="8001000" cy="1752600"/>
          </a:xfrm>
        </p:spPr>
        <p:txBody>
          <a:bodyPr/>
          <a:lstStyle/>
          <a:p>
            <a:pPr algn="l">
              <a:lnSpc>
                <a:spcPct val="90000"/>
              </a:lnSpc>
            </a:pPr>
            <a:r>
              <a:rPr lang="en-US" sz="2800" dirty="0" smtClean="0">
                <a:solidFill>
                  <a:schemeClr val="tx1"/>
                </a:solidFill>
              </a:rPr>
              <a:t>Learning Targets:</a:t>
            </a:r>
            <a:endParaRPr lang="en-US" sz="2800" dirty="0">
              <a:solidFill>
                <a:schemeClr val="tx1"/>
              </a:solidFill>
            </a:endParaRPr>
          </a:p>
          <a:p>
            <a:pPr algn="l">
              <a:lnSpc>
                <a:spcPct val="90000"/>
              </a:lnSpc>
            </a:pPr>
            <a:r>
              <a:rPr lang="en-US" sz="2800" dirty="0">
                <a:solidFill>
                  <a:schemeClr val="tx1"/>
                </a:solidFill>
              </a:rPr>
              <a:t>     </a:t>
            </a:r>
            <a:r>
              <a:rPr lang="en-US" sz="2400" dirty="0" smtClean="0">
                <a:solidFill>
                  <a:schemeClr val="tx1"/>
                </a:solidFill>
              </a:rPr>
              <a:t>I can solve </a:t>
            </a:r>
            <a:r>
              <a:rPr lang="en-US" sz="2400" dirty="0">
                <a:solidFill>
                  <a:schemeClr val="tx1"/>
                </a:solidFill>
              </a:rPr>
              <a:t>special right triangles on the coordinate plane.</a:t>
            </a:r>
          </a:p>
          <a:p>
            <a:pPr algn="l">
              <a:lnSpc>
                <a:spcPct val="90000"/>
              </a:lnSpc>
            </a:pPr>
            <a:r>
              <a:rPr lang="en-US" sz="2400" dirty="0">
                <a:solidFill>
                  <a:schemeClr val="tx1"/>
                </a:solidFill>
              </a:rPr>
              <a:t>      </a:t>
            </a:r>
            <a:r>
              <a:rPr lang="en-US" sz="2400" dirty="0" smtClean="0">
                <a:solidFill>
                  <a:schemeClr val="tx1"/>
                </a:solidFill>
              </a:rPr>
              <a:t>I can find </a:t>
            </a:r>
            <a:r>
              <a:rPr lang="en-US" sz="2400" dirty="0">
                <a:solidFill>
                  <a:schemeClr val="tx1"/>
                </a:solidFill>
              </a:rPr>
              <a:t>exact values of trigonometric functions.</a:t>
            </a:r>
            <a:r>
              <a:rPr lang="en-US" sz="2800" dirty="0">
                <a:solidFill>
                  <a:schemeClr val="tx1"/>
                </a:solidFill>
              </a:rPr>
              <a:t> </a:t>
            </a:r>
          </a:p>
        </p:txBody>
      </p:sp>
    </p:spTree>
    <p:extLst>
      <p:ext uri="{BB962C8B-B14F-4D97-AF65-F5344CB8AC3E}">
        <p14:creationId xmlns:p14="http://schemas.microsoft.com/office/powerpoint/2010/main" val="1002875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603">
                                            <p:txEl>
                                              <p:pRg st="1" end="1"/>
                                            </p:txEl>
                                          </p:spTgt>
                                        </p:tgtEl>
                                        <p:attrNameLst>
                                          <p:attrName>style.visibility</p:attrName>
                                        </p:attrNameLst>
                                      </p:cBhvr>
                                      <p:to>
                                        <p:strVal val="visible"/>
                                      </p:to>
                                    </p:set>
                                    <p:animEffect transition="in" filter="fade">
                                      <p:cBhvr>
                                        <p:cTn id="7" dur="1000"/>
                                        <p:tgtEl>
                                          <p:spTgt spid="25603">
                                            <p:txEl>
                                              <p:pRg st="1" end="1"/>
                                            </p:txEl>
                                          </p:spTgt>
                                        </p:tgtEl>
                                      </p:cBhvr>
                                    </p:animEffect>
                                    <p:anim calcmode="lin" valueType="num">
                                      <p:cBhvr>
                                        <p:cTn id="8" dur="1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2560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5603">
                                            <p:txEl>
                                              <p:pRg st="2" end="2"/>
                                            </p:txEl>
                                          </p:spTgt>
                                        </p:tgtEl>
                                        <p:attrNameLst>
                                          <p:attrName>style.visibility</p:attrName>
                                        </p:attrNameLst>
                                      </p:cBhvr>
                                      <p:to>
                                        <p:strVal val="visible"/>
                                      </p:to>
                                    </p:set>
                                    <p:animEffect transition="in" filter="fade">
                                      <p:cBhvr>
                                        <p:cTn id="14" dur="1000"/>
                                        <p:tgtEl>
                                          <p:spTgt spid="25603">
                                            <p:txEl>
                                              <p:pRg st="2" end="2"/>
                                            </p:txEl>
                                          </p:spTgt>
                                        </p:tgtEl>
                                      </p:cBhvr>
                                    </p:animEffect>
                                    <p:anim calcmode="lin" valueType="num">
                                      <p:cBhvr>
                                        <p:cTn id="15" dur="10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2560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ChangeArrowheads="1"/>
          </p:cNvSpPr>
          <p:nvPr/>
        </p:nvSpPr>
        <p:spPr bwMode="auto">
          <a:xfrm>
            <a:off x="457200" y="0"/>
            <a:ext cx="73120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b="1"/>
              <a:t>Your Turn 1:  </a:t>
            </a:r>
            <a:r>
              <a:rPr lang="en-US"/>
              <a:t>Find the exact value of x and y on the </a:t>
            </a:r>
          </a:p>
          <a:p>
            <a:r>
              <a:rPr lang="en-US"/>
              <a:t>                       coordinate plane.</a:t>
            </a:r>
          </a:p>
        </p:txBody>
      </p:sp>
      <p:grpSp>
        <p:nvGrpSpPr>
          <p:cNvPr id="7173" name="Group 5"/>
          <p:cNvGrpSpPr>
            <a:grpSpLocks/>
          </p:cNvGrpSpPr>
          <p:nvPr/>
        </p:nvGrpSpPr>
        <p:grpSpPr bwMode="auto">
          <a:xfrm>
            <a:off x="1371600" y="914400"/>
            <a:ext cx="5789613" cy="4578350"/>
            <a:chOff x="602" y="8197"/>
            <a:chExt cx="5460" cy="4500"/>
          </a:xfrm>
        </p:grpSpPr>
        <p:grpSp>
          <p:nvGrpSpPr>
            <p:cNvPr id="7174" name="Group 6"/>
            <p:cNvGrpSpPr>
              <a:grpSpLocks/>
            </p:cNvGrpSpPr>
            <p:nvPr/>
          </p:nvGrpSpPr>
          <p:grpSpPr bwMode="auto">
            <a:xfrm>
              <a:off x="602" y="8197"/>
              <a:ext cx="5460" cy="4500"/>
              <a:chOff x="630" y="756"/>
              <a:chExt cx="5460" cy="4500"/>
            </a:xfrm>
          </p:grpSpPr>
          <p:sp>
            <p:nvSpPr>
              <p:cNvPr id="7175" name="Line 7"/>
              <p:cNvSpPr>
                <a:spLocks noChangeShapeType="1"/>
              </p:cNvSpPr>
              <p:nvPr/>
            </p:nvSpPr>
            <p:spPr bwMode="auto">
              <a:xfrm>
                <a:off x="3480" y="1116"/>
                <a:ext cx="0" cy="414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6" name="Line 8"/>
              <p:cNvSpPr>
                <a:spLocks noChangeShapeType="1"/>
              </p:cNvSpPr>
              <p:nvPr/>
            </p:nvSpPr>
            <p:spPr bwMode="auto">
              <a:xfrm>
                <a:off x="930" y="3231"/>
                <a:ext cx="516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7" name="Text Box 9"/>
              <p:cNvSpPr txBox="1">
                <a:spLocks noChangeArrowheads="1"/>
              </p:cNvSpPr>
              <p:nvPr/>
            </p:nvSpPr>
            <p:spPr bwMode="auto">
              <a:xfrm>
                <a:off x="3270" y="756"/>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a:latin typeface="Times New Roman" pitchFamily="18" charset="0"/>
                  </a:rPr>
                  <a:t>y</a:t>
                </a:r>
                <a:endParaRPr lang="en-US" sz="1800"/>
              </a:p>
            </p:txBody>
          </p:sp>
          <p:sp>
            <p:nvSpPr>
              <p:cNvPr id="7178" name="Text Box 10"/>
              <p:cNvSpPr txBox="1">
                <a:spLocks noChangeArrowheads="1"/>
              </p:cNvSpPr>
              <p:nvPr/>
            </p:nvSpPr>
            <p:spPr bwMode="auto">
              <a:xfrm>
                <a:off x="630" y="2976"/>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a:latin typeface="Times New Roman" pitchFamily="18" charset="0"/>
                  </a:rPr>
                  <a:t>x</a:t>
                </a:r>
                <a:endParaRPr lang="en-US" sz="1800"/>
              </a:p>
            </p:txBody>
          </p:sp>
        </p:grpSp>
        <p:sp>
          <p:nvSpPr>
            <p:cNvPr id="7179" name="AutoShape 11"/>
            <p:cNvSpPr>
              <a:spLocks noChangeArrowheads="1"/>
            </p:cNvSpPr>
            <p:nvPr/>
          </p:nvSpPr>
          <p:spPr bwMode="auto">
            <a:xfrm flipV="1">
              <a:off x="1320" y="10680"/>
              <a:ext cx="2162" cy="906"/>
            </a:xfrm>
            <a:prstGeom prst="rtTriangle">
              <a:avLst/>
            </a:prstGeom>
            <a:solidFill>
              <a:srgbClr val="FFFFFF"/>
            </a:solidFill>
            <a:ln w="9525">
              <a:solidFill>
                <a:srgbClr val="000000"/>
              </a:solidFill>
              <a:miter lim="800000"/>
              <a:headEnd/>
              <a:tailEnd/>
            </a:ln>
          </p:spPr>
          <p:txBody>
            <a:bodyPr/>
            <a:lstStyle/>
            <a:p>
              <a:endParaRPr lang="en-US"/>
            </a:p>
          </p:txBody>
        </p:sp>
        <p:sp>
          <p:nvSpPr>
            <p:cNvPr id="7180" name="Text Box 12"/>
            <p:cNvSpPr txBox="1">
              <a:spLocks noChangeArrowheads="1"/>
            </p:cNvSpPr>
            <p:nvPr/>
          </p:nvSpPr>
          <p:spPr bwMode="auto">
            <a:xfrm>
              <a:off x="2040" y="10296"/>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pitchFamily="18" charset="0"/>
                </a:rPr>
                <a:t>x</a:t>
              </a:r>
              <a:endParaRPr lang="en-US"/>
            </a:p>
          </p:txBody>
        </p:sp>
        <p:sp>
          <p:nvSpPr>
            <p:cNvPr id="7181" name="Text Box 13"/>
            <p:cNvSpPr txBox="1">
              <a:spLocks noChangeArrowheads="1"/>
            </p:cNvSpPr>
            <p:nvPr/>
          </p:nvSpPr>
          <p:spPr bwMode="auto">
            <a:xfrm>
              <a:off x="960" y="10836"/>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pitchFamily="18" charset="0"/>
                </a:rPr>
                <a:t>y</a:t>
              </a:r>
              <a:endParaRPr lang="en-US"/>
            </a:p>
          </p:txBody>
        </p:sp>
        <p:sp>
          <p:nvSpPr>
            <p:cNvPr id="7182" name="Text Box 14"/>
            <p:cNvSpPr txBox="1">
              <a:spLocks noChangeArrowheads="1"/>
            </p:cNvSpPr>
            <p:nvPr/>
          </p:nvSpPr>
          <p:spPr bwMode="auto">
            <a:xfrm>
              <a:off x="2207" y="11055"/>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pitchFamily="18" charset="0"/>
                </a:rPr>
                <a:t> 1</a:t>
              </a:r>
              <a:endParaRPr lang="en-US"/>
            </a:p>
          </p:txBody>
        </p:sp>
        <p:sp>
          <p:nvSpPr>
            <p:cNvPr id="7183" name="Text Box 15"/>
            <p:cNvSpPr txBox="1">
              <a:spLocks noChangeArrowheads="1"/>
            </p:cNvSpPr>
            <p:nvPr/>
          </p:nvSpPr>
          <p:spPr bwMode="auto">
            <a:xfrm>
              <a:off x="2521" y="10591"/>
              <a:ext cx="174" cy="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1800"/>
            </a:p>
          </p:txBody>
        </p:sp>
        <p:sp>
          <p:nvSpPr>
            <p:cNvPr id="7184" name="Text Box 16"/>
            <p:cNvSpPr txBox="1">
              <a:spLocks noChangeArrowheads="1"/>
            </p:cNvSpPr>
            <p:nvPr/>
          </p:nvSpPr>
          <p:spPr bwMode="auto">
            <a:xfrm>
              <a:off x="775" y="11343"/>
              <a:ext cx="192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200" dirty="0">
                  <a:latin typeface="Times New Roman" pitchFamily="18" charset="0"/>
                </a:rPr>
                <a:t> </a:t>
              </a:r>
              <a:r>
                <a:rPr lang="en-US" dirty="0">
                  <a:latin typeface="Times New Roman" pitchFamily="18" charset="0"/>
                </a:rPr>
                <a:t>       </a:t>
              </a:r>
              <a:r>
                <a:rPr lang="en-US" sz="200" dirty="0">
                  <a:latin typeface="Times New Roman" pitchFamily="18" charset="0"/>
                </a:rPr>
                <a:t>  </a:t>
              </a:r>
              <a:r>
                <a:rPr lang="en-US" dirty="0">
                  <a:latin typeface="Times New Roman" pitchFamily="18" charset="0"/>
                </a:rPr>
                <a:t> </a:t>
              </a:r>
              <a:r>
                <a:rPr lang="en-US" b="1" dirty="0">
                  <a:latin typeface="Times New Roman" pitchFamily="18" charset="0"/>
                </a:rPr>
                <a:t>.</a:t>
              </a:r>
              <a:endParaRPr lang="en-US" dirty="0">
                <a:latin typeface="Times New Roman" pitchFamily="18" charset="0"/>
              </a:endParaRPr>
            </a:p>
            <a:p>
              <a:r>
                <a:rPr lang="en-US" dirty="0">
                  <a:latin typeface="Times New Roman" pitchFamily="18" charset="0"/>
                </a:rPr>
                <a:t>(          ,         )</a:t>
              </a:r>
              <a:endParaRPr lang="en-US" dirty="0"/>
            </a:p>
          </p:txBody>
        </p:sp>
      </p:grpSp>
      <p:graphicFrame>
        <p:nvGraphicFramePr>
          <p:cNvPr id="7185" name="Object 17"/>
          <p:cNvGraphicFramePr>
            <a:graphicFrameLocks noChangeAspect="1"/>
          </p:cNvGraphicFramePr>
          <p:nvPr/>
        </p:nvGraphicFramePr>
        <p:xfrm>
          <a:off x="3505200" y="3429000"/>
          <a:ext cx="457200" cy="311150"/>
        </p:xfrm>
        <a:graphic>
          <a:graphicData uri="http://schemas.openxmlformats.org/presentationml/2006/ole">
            <mc:AlternateContent xmlns:mc="http://schemas.openxmlformats.org/markup-compatibility/2006">
              <mc:Choice xmlns:v="urn:schemas-microsoft-com:vml" Requires="v">
                <p:oleObj spid="_x0000_s52236" name="Equation" r:id="rId4" imgW="253670" imgH="177569" progId="Equation.3">
                  <p:embed/>
                </p:oleObj>
              </mc:Choice>
              <mc:Fallback>
                <p:oleObj name="Equation" r:id="rId4" imgW="253670" imgH="17756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3429000"/>
                        <a:ext cx="457200"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87" name="Rectangle 19"/>
          <p:cNvSpPr>
            <a:spLocks noChangeArrowheads="1"/>
          </p:cNvSpPr>
          <p:nvPr/>
        </p:nvSpPr>
        <p:spPr bwMode="auto">
          <a:xfrm>
            <a:off x="2133600" y="3429000"/>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7" name="TextBox 16"/>
              <p:cNvSpPr txBox="1"/>
              <p:nvPr/>
            </p:nvSpPr>
            <p:spPr>
              <a:xfrm>
                <a:off x="740911" y="1261387"/>
                <a:ext cx="2273251" cy="66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𝑆h𝑜𝑟𝑡</m:t>
                      </m:r>
                      <m:r>
                        <a:rPr lang="en-US" sz="2000" b="0" i="1" smtClean="0">
                          <a:solidFill>
                            <a:schemeClr val="tx2"/>
                          </a:solidFill>
                          <a:latin typeface="Cambria Math"/>
                        </a:rPr>
                        <m:t> </m:t>
                      </m:r>
                      <m:r>
                        <a:rPr lang="en-US" sz="2000" b="0" i="1" smtClean="0">
                          <a:solidFill>
                            <a:schemeClr val="tx2"/>
                          </a:solidFill>
                          <a:latin typeface="Cambria Math"/>
                        </a:rPr>
                        <m:t>𝑙𝑒𝑔</m:t>
                      </m:r>
                      <m:r>
                        <a:rPr lang="en-US" sz="2000" b="0" i="1" smtClean="0">
                          <a:solidFill>
                            <a:schemeClr val="tx2"/>
                          </a:solidFill>
                          <a:latin typeface="Cambria Math"/>
                        </a:rPr>
                        <m:t>:   </m:t>
                      </m:r>
                      <m:r>
                        <a:rPr lang="en-US" sz="2000" b="0" i="1" smtClean="0">
                          <a:solidFill>
                            <a:schemeClr val="tx2"/>
                          </a:solidFill>
                          <a:latin typeface="Cambria Math"/>
                        </a:rPr>
                        <m:t>𝑦</m:t>
                      </m:r>
                      <m:r>
                        <a:rPr lang="en-US" sz="2000" b="0" i="1" smtClean="0">
                          <a:solidFill>
                            <a:schemeClr val="tx2"/>
                          </a:solidFill>
                          <a:latin typeface="Cambria Math"/>
                        </a:rPr>
                        <m:t>= </m:t>
                      </m:r>
                      <m:f>
                        <m:fPr>
                          <m:ctrlPr>
                            <a:rPr lang="en-US" sz="2000" b="0" i="1" smtClean="0">
                              <a:solidFill>
                                <a:schemeClr val="tx2"/>
                              </a:solidFill>
                              <a:latin typeface="Cambria Math"/>
                            </a:rPr>
                          </m:ctrlPr>
                        </m:fPr>
                        <m:num>
                          <m:r>
                            <a:rPr lang="en-US" sz="2000" b="0" i="1" smtClean="0">
                              <a:solidFill>
                                <a:schemeClr val="tx2"/>
                              </a:solidFill>
                              <a:latin typeface="Cambria Math"/>
                            </a:rPr>
                            <m:t>1</m:t>
                          </m:r>
                        </m:num>
                        <m:den>
                          <m:r>
                            <a:rPr lang="en-US" sz="2000" b="0" i="1" smtClean="0">
                              <a:solidFill>
                                <a:schemeClr val="tx2"/>
                              </a:solidFill>
                              <a:latin typeface="Cambria Math"/>
                            </a:rPr>
                            <m:t>2</m:t>
                          </m:r>
                        </m:den>
                      </m:f>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740911" y="1261387"/>
                <a:ext cx="2273251" cy="668516"/>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740911" y="2244918"/>
                <a:ext cx="2374240" cy="7377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𝐿𝑜𝑛𝑔</m:t>
                      </m:r>
                      <m:r>
                        <a:rPr lang="en-US" sz="2000" b="0" i="1" smtClean="0">
                          <a:solidFill>
                            <a:schemeClr val="tx2"/>
                          </a:solidFill>
                          <a:latin typeface="Cambria Math"/>
                        </a:rPr>
                        <m:t> </m:t>
                      </m:r>
                      <m:r>
                        <a:rPr lang="en-US" sz="2000" b="0" i="1" smtClean="0">
                          <a:solidFill>
                            <a:schemeClr val="tx2"/>
                          </a:solidFill>
                          <a:latin typeface="Cambria Math"/>
                        </a:rPr>
                        <m:t>𝑙𝑒𝑔</m:t>
                      </m:r>
                      <m:r>
                        <a:rPr lang="en-US" sz="2000" b="0" i="1" smtClean="0">
                          <a:solidFill>
                            <a:schemeClr val="tx2"/>
                          </a:solidFill>
                          <a:latin typeface="Cambria Math"/>
                        </a:rPr>
                        <m:t>:   </m:t>
                      </m:r>
                      <m:r>
                        <a:rPr lang="en-US" sz="2000" b="0" i="1" smtClean="0">
                          <a:solidFill>
                            <a:schemeClr val="tx2"/>
                          </a:solidFill>
                          <a:latin typeface="Cambria Math"/>
                        </a:rPr>
                        <m:t>𝑥</m:t>
                      </m:r>
                      <m:r>
                        <a:rPr lang="en-US" sz="2000" b="0" i="1" smtClean="0">
                          <a:solidFill>
                            <a:schemeClr val="tx2"/>
                          </a:solidFill>
                          <a:latin typeface="Cambria Math"/>
                        </a:rPr>
                        <m:t>= </m:t>
                      </m:r>
                      <m:f>
                        <m:fPr>
                          <m:ctrlPr>
                            <a:rPr lang="en-US" sz="2000" b="0" i="1" smtClean="0">
                              <a:solidFill>
                                <a:schemeClr val="tx2"/>
                              </a:solidFill>
                              <a:latin typeface="Cambria Math"/>
                            </a:rPr>
                          </m:ctrlPr>
                        </m:fPr>
                        <m:num>
                          <m:rad>
                            <m:radPr>
                              <m:degHide m:val="on"/>
                              <m:ctrlPr>
                                <a:rPr lang="en-US" sz="2000" b="0" i="1" smtClean="0">
                                  <a:solidFill>
                                    <a:schemeClr val="tx2"/>
                                  </a:solidFill>
                                  <a:latin typeface="Cambria Math"/>
                                </a:rPr>
                              </m:ctrlPr>
                            </m:radPr>
                            <m:deg/>
                            <m:e>
                              <m:r>
                                <a:rPr lang="en-US" sz="2000" b="0" i="1" smtClean="0">
                                  <a:solidFill>
                                    <a:schemeClr val="tx2"/>
                                  </a:solidFill>
                                  <a:latin typeface="Cambria Math"/>
                                </a:rPr>
                                <m:t>3</m:t>
                              </m:r>
                            </m:e>
                          </m:rad>
                        </m:num>
                        <m:den>
                          <m:r>
                            <a:rPr lang="en-US" sz="2000" b="0" i="1" smtClean="0">
                              <a:solidFill>
                                <a:schemeClr val="tx2"/>
                              </a:solidFill>
                              <a:latin typeface="Cambria Math"/>
                            </a:rPr>
                            <m:t>2</m:t>
                          </m:r>
                        </m:den>
                      </m:f>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740911" y="2244918"/>
                <a:ext cx="2374240" cy="737766"/>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886207" y="5009386"/>
                <a:ext cx="2452916" cy="8199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𝑃𝑜𝑖𝑛𝑡</m:t>
                      </m:r>
                      <m:r>
                        <a:rPr lang="en-US" sz="2000" b="0" i="1" smtClean="0">
                          <a:solidFill>
                            <a:schemeClr val="tx2"/>
                          </a:solidFill>
                          <a:latin typeface="Cambria Math"/>
                        </a:rPr>
                        <m:t>:  </m:t>
                      </m:r>
                      <m:d>
                        <m:dPr>
                          <m:ctrlPr>
                            <a:rPr lang="en-US" sz="2000" b="0" i="1" smtClean="0">
                              <a:solidFill>
                                <a:schemeClr val="tx2"/>
                              </a:solidFill>
                              <a:latin typeface="Cambria Math"/>
                            </a:rPr>
                          </m:ctrlPr>
                        </m:dPr>
                        <m:e>
                          <m:r>
                            <a:rPr lang="en-US" sz="2000" b="0" i="1" smtClean="0">
                              <a:solidFill>
                                <a:schemeClr val="tx2"/>
                              </a:solidFill>
                              <a:latin typeface="Cambria Math"/>
                            </a:rPr>
                            <m:t>−</m:t>
                          </m:r>
                          <m:f>
                            <m:fPr>
                              <m:ctrlPr>
                                <a:rPr lang="en-US" sz="2000" b="0" i="1" smtClean="0">
                                  <a:solidFill>
                                    <a:schemeClr val="tx2"/>
                                  </a:solidFill>
                                  <a:latin typeface="Cambria Math"/>
                                </a:rPr>
                              </m:ctrlPr>
                            </m:fPr>
                            <m:num>
                              <m:rad>
                                <m:radPr>
                                  <m:degHide m:val="on"/>
                                  <m:ctrlPr>
                                    <a:rPr lang="en-US" sz="2000" b="0" i="1" smtClean="0">
                                      <a:solidFill>
                                        <a:schemeClr val="tx2"/>
                                      </a:solidFill>
                                      <a:latin typeface="Cambria Math"/>
                                    </a:rPr>
                                  </m:ctrlPr>
                                </m:radPr>
                                <m:deg/>
                                <m:e>
                                  <m:r>
                                    <a:rPr lang="en-US" sz="2000" b="0" i="1" smtClean="0">
                                      <a:solidFill>
                                        <a:schemeClr val="tx2"/>
                                      </a:solidFill>
                                      <a:latin typeface="Cambria Math"/>
                                    </a:rPr>
                                    <m:t>3</m:t>
                                  </m:r>
                                </m:e>
                              </m:rad>
                            </m:num>
                            <m:den>
                              <m:r>
                                <a:rPr lang="en-US" sz="2000" b="0" i="1" smtClean="0">
                                  <a:solidFill>
                                    <a:schemeClr val="tx2"/>
                                  </a:solidFill>
                                  <a:latin typeface="Cambria Math"/>
                                </a:rPr>
                                <m:t>2</m:t>
                              </m:r>
                            </m:den>
                          </m:f>
                          <m:r>
                            <a:rPr lang="en-US" sz="2000" b="0" i="1" smtClean="0">
                              <a:solidFill>
                                <a:schemeClr val="tx2"/>
                              </a:solidFill>
                              <a:latin typeface="Cambria Math"/>
                            </a:rPr>
                            <m:t>,−</m:t>
                          </m:r>
                          <m:f>
                            <m:fPr>
                              <m:ctrlPr>
                                <a:rPr lang="en-US" sz="2000" b="0" i="1" smtClean="0">
                                  <a:solidFill>
                                    <a:schemeClr val="tx2"/>
                                  </a:solidFill>
                                  <a:latin typeface="Cambria Math"/>
                                </a:rPr>
                              </m:ctrlPr>
                            </m:fPr>
                            <m:num>
                              <m:r>
                                <a:rPr lang="en-US" sz="2000" b="0" i="1" smtClean="0">
                                  <a:solidFill>
                                    <a:schemeClr val="tx2"/>
                                  </a:solidFill>
                                  <a:latin typeface="Cambria Math"/>
                                </a:rPr>
                                <m:t>1</m:t>
                              </m:r>
                            </m:num>
                            <m:den>
                              <m:r>
                                <a:rPr lang="en-US" sz="2000" b="0" i="1" smtClean="0">
                                  <a:solidFill>
                                    <a:schemeClr val="tx2"/>
                                  </a:solidFill>
                                  <a:latin typeface="Cambria Math"/>
                                </a:rPr>
                                <m:t>2</m:t>
                              </m:r>
                            </m:den>
                          </m:f>
                        </m:e>
                      </m:d>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886207" y="5009386"/>
                <a:ext cx="2452916" cy="819904"/>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2578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ChangeArrowheads="1"/>
          </p:cNvSpPr>
          <p:nvPr/>
        </p:nvSpPr>
        <p:spPr bwMode="auto">
          <a:xfrm>
            <a:off x="457200" y="0"/>
            <a:ext cx="73120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b="1"/>
              <a:t>Your Turn 1:  </a:t>
            </a:r>
            <a:r>
              <a:rPr lang="en-US"/>
              <a:t>Find the exact value of x and y on the </a:t>
            </a:r>
          </a:p>
          <a:p>
            <a:r>
              <a:rPr lang="en-US"/>
              <a:t>                       coordinate plane.</a:t>
            </a:r>
          </a:p>
        </p:txBody>
      </p:sp>
      <p:grpSp>
        <p:nvGrpSpPr>
          <p:cNvPr id="8197" name="Group 5"/>
          <p:cNvGrpSpPr>
            <a:grpSpLocks/>
          </p:cNvGrpSpPr>
          <p:nvPr/>
        </p:nvGrpSpPr>
        <p:grpSpPr bwMode="auto">
          <a:xfrm>
            <a:off x="1752600" y="685800"/>
            <a:ext cx="5524500" cy="5492750"/>
            <a:chOff x="6122" y="8197"/>
            <a:chExt cx="5460" cy="4500"/>
          </a:xfrm>
        </p:grpSpPr>
        <p:grpSp>
          <p:nvGrpSpPr>
            <p:cNvPr id="8198" name="Group 6"/>
            <p:cNvGrpSpPr>
              <a:grpSpLocks/>
            </p:cNvGrpSpPr>
            <p:nvPr/>
          </p:nvGrpSpPr>
          <p:grpSpPr bwMode="auto">
            <a:xfrm>
              <a:off x="6122" y="8197"/>
              <a:ext cx="5460" cy="4500"/>
              <a:chOff x="630" y="756"/>
              <a:chExt cx="5460" cy="4500"/>
            </a:xfrm>
          </p:grpSpPr>
          <p:sp>
            <p:nvSpPr>
              <p:cNvPr id="8199" name="Line 7"/>
              <p:cNvSpPr>
                <a:spLocks noChangeShapeType="1"/>
              </p:cNvSpPr>
              <p:nvPr/>
            </p:nvSpPr>
            <p:spPr bwMode="auto">
              <a:xfrm>
                <a:off x="3480" y="1116"/>
                <a:ext cx="0" cy="414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0" name="Line 8"/>
              <p:cNvSpPr>
                <a:spLocks noChangeShapeType="1"/>
              </p:cNvSpPr>
              <p:nvPr/>
            </p:nvSpPr>
            <p:spPr bwMode="auto">
              <a:xfrm>
                <a:off x="930" y="3231"/>
                <a:ext cx="516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1" name="Text Box 9"/>
              <p:cNvSpPr txBox="1">
                <a:spLocks noChangeArrowheads="1"/>
              </p:cNvSpPr>
              <p:nvPr/>
            </p:nvSpPr>
            <p:spPr bwMode="auto">
              <a:xfrm>
                <a:off x="3270" y="756"/>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a:latin typeface="Times New Roman" pitchFamily="18" charset="0"/>
                </a:endParaRPr>
              </a:p>
              <a:p>
                <a:r>
                  <a:rPr lang="en-US" sz="1200">
                    <a:latin typeface="Times New Roman" pitchFamily="18" charset="0"/>
                  </a:rPr>
                  <a:t>y</a:t>
                </a:r>
                <a:endParaRPr lang="en-US" sz="1800"/>
              </a:p>
            </p:txBody>
          </p:sp>
          <p:sp>
            <p:nvSpPr>
              <p:cNvPr id="8202" name="Text Box 10"/>
              <p:cNvSpPr txBox="1">
                <a:spLocks noChangeArrowheads="1"/>
              </p:cNvSpPr>
              <p:nvPr/>
            </p:nvSpPr>
            <p:spPr bwMode="auto">
              <a:xfrm>
                <a:off x="630" y="2976"/>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a:latin typeface="Times New Roman" pitchFamily="18" charset="0"/>
                </a:endParaRPr>
              </a:p>
              <a:p>
                <a:r>
                  <a:rPr lang="en-US" sz="1200">
                    <a:latin typeface="Times New Roman" pitchFamily="18" charset="0"/>
                  </a:rPr>
                  <a:t>x</a:t>
                </a:r>
                <a:endParaRPr lang="en-US" sz="1800"/>
              </a:p>
            </p:txBody>
          </p:sp>
        </p:grpSp>
        <p:sp>
          <p:nvSpPr>
            <p:cNvPr id="8203" name="AutoShape 11"/>
            <p:cNvSpPr>
              <a:spLocks noChangeArrowheads="1"/>
            </p:cNvSpPr>
            <p:nvPr/>
          </p:nvSpPr>
          <p:spPr bwMode="auto">
            <a:xfrm>
              <a:off x="7440" y="9051"/>
              <a:ext cx="1560" cy="1620"/>
            </a:xfrm>
            <a:prstGeom prst="rtTriangle">
              <a:avLst/>
            </a:prstGeom>
            <a:solidFill>
              <a:srgbClr val="FFFFFF"/>
            </a:solidFill>
            <a:ln w="9525">
              <a:solidFill>
                <a:srgbClr val="000000"/>
              </a:solidFill>
              <a:miter lim="800000"/>
              <a:headEnd/>
              <a:tailEnd/>
            </a:ln>
          </p:spPr>
          <p:txBody>
            <a:bodyPr/>
            <a:lstStyle/>
            <a:p>
              <a:endParaRPr lang="en-US"/>
            </a:p>
          </p:txBody>
        </p:sp>
        <p:sp>
          <p:nvSpPr>
            <p:cNvPr id="8204" name="Text Box 12"/>
            <p:cNvSpPr txBox="1">
              <a:spLocks noChangeArrowheads="1"/>
            </p:cNvSpPr>
            <p:nvPr/>
          </p:nvSpPr>
          <p:spPr bwMode="auto">
            <a:xfrm>
              <a:off x="8282" y="10290"/>
              <a:ext cx="182" cy="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1800"/>
            </a:p>
          </p:txBody>
        </p:sp>
        <p:sp>
          <p:nvSpPr>
            <p:cNvPr id="8205" name="Text Box 13"/>
            <p:cNvSpPr txBox="1">
              <a:spLocks noChangeArrowheads="1"/>
            </p:cNvSpPr>
            <p:nvPr/>
          </p:nvSpPr>
          <p:spPr bwMode="auto">
            <a:xfrm>
              <a:off x="7952" y="10560"/>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pitchFamily="18" charset="0"/>
                </a:rPr>
                <a:t>x</a:t>
              </a:r>
              <a:endParaRPr lang="en-US"/>
            </a:p>
          </p:txBody>
        </p:sp>
        <p:sp>
          <p:nvSpPr>
            <p:cNvPr id="8206" name="Text Box 14"/>
            <p:cNvSpPr txBox="1">
              <a:spLocks noChangeArrowheads="1"/>
            </p:cNvSpPr>
            <p:nvPr/>
          </p:nvSpPr>
          <p:spPr bwMode="auto">
            <a:xfrm>
              <a:off x="7082" y="9630"/>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pitchFamily="18" charset="0"/>
                </a:rPr>
                <a:t>y</a:t>
              </a:r>
              <a:endParaRPr lang="en-US"/>
            </a:p>
          </p:txBody>
        </p:sp>
        <p:sp>
          <p:nvSpPr>
            <p:cNvPr id="8207" name="Text Box 15"/>
            <p:cNvSpPr txBox="1">
              <a:spLocks noChangeArrowheads="1"/>
            </p:cNvSpPr>
            <p:nvPr/>
          </p:nvSpPr>
          <p:spPr bwMode="auto">
            <a:xfrm>
              <a:off x="8040" y="9396"/>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pitchFamily="18" charset="0"/>
                </a:rPr>
                <a:t>1</a:t>
              </a:r>
              <a:endParaRPr lang="en-US"/>
            </a:p>
          </p:txBody>
        </p:sp>
        <p:sp>
          <p:nvSpPr>
            <p:cNvPr id="8208" name="Text Box 16"/>
            <p:cNvSpPr txBox="1">
              <a:spLocks noChangeArrowheads="1"/>
            </p:cNvSpPr>
            <p:nvPr/>
          </p:nvSpPr>
          <p:spPr bwMode="auto">
            <a:xfrm>
              <a:off x="6316" y="8467"/>
              <a:ext cx="18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        ,         )             </a:t>
              </a:r>
              <a:r>
                <a:rPr lang="en-US" sz="3000" dirty="0">
                  <a:latin typeface="Times New Roman" pitchFamily="18" charset="0"/>
                </a:rPr>
                <a:t>    </a:t>
              </a:r>
            </a:p>
            <a:p>
              <a:r>
                <a:rPr lang="en-US" dirty="0">
                  <a:latin typeface="Times New Roman" pitchFamily="18" charset="0"/>
                </a:rPr>
                <a:t>           </a:t>
              </a:r>
              <a:r>
                <a:rPr lang="en-US" dirty="0" smtClean="0">
                  <a:latin typeface="Times New Roman" pitchFamily="18" charset="0"/>
                </a:rPr>
                <a:t>     </a:t>
              </a:r>
              <a:r>
                <a:rPr lang="en-US" sz="200" dirty="0" smtClean="0">
                  <a:latin typeface="Times New Roman" pitchFamily="18" charset="0"/>
                </a:rPr>
                <a:t>            </a:t>
              </a:r>
              <a:r>
                <a:rPr lang="en-US" b="1" dirty="0">
                  <a:latin typeface="Times New Roman" pitchFamily="18" charset="0"/>
                </a:rPr>
                <a:t>.</a:t>
              </a:r>
              <a:endParaRPr lang="en-US" dirty="0"/>
            </a:p>
          </p:txBody>
        </p:sp>
      </p:grpSp>
      <p:sp>
        <p:nvSpPr>
          <p:cNvPr id="8210" name="Rectangle 18"/>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8209" name="Object 17"/>
          <p:cNvGraphicFramePr>
            <a:graphicFrameLocks noChangeAspect="1"/>
          </p:cNvGraphicFramePr>
          <p:nvPr/>
        </p:nvGraphicFramePr>
        <p:xfrm>
          <a:off x="3962400" y="3390900"/>
          <a:ext cx="533400" cy="363538"/>
        </p:xfrm>
        <a:graphic>
          <a:graphicData uri="http://schemas.openxmlformats.org/presentationml/2006/ole">
            <mc:AlternateContent xmlns:mc="http://schemas.openxmlformats.org/markup-compatibility/2006">
              <mc:Choice xmlns:v="urn:schemas-microsoft-com:vml" Requires="v">
                <p:oleObj spid="_x0000_s53260" name="Equation" r:id="rId4" imgW="253670" imgH="177569" progId="Equation.3">
                  <p:embed/>
                </p:oleObj>
              </mc:Choice>
              <mc:Fallback>
                <p:oleObj name="Equation" r:id="rId4" imgW="253670" imgH="17756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62400" y="3390900"/>
                        <a:ext cx="533400" cy="3635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8211" name="Rectangle 19"/>
          <p:cNvSpPr>
            <a:spLocks noChangeArrowheads="1"/>
          </p:cNvSpPr>
          <p:nvPr/>
        </p:nvSpPr>
        <p:spPr bwMode="auto">
          <a:xfrm>
            <a:off x="3076575" y="3552825"/>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8" name="TextBox 17"/>
              <p:cNvSpPr txBox="1"/>
              <p:nvPr/>
            </p:nvSpPr>
            <p:spPr>
              <a:xfrm>
                <a:off x="5257800" y="1515046"/>
                <a:ext cx="1684114" cy="7387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𝑦</m:t>
                      </m:r>
                      <m:r>
                        <a:rPr lang="en-US" sz="2000" b="0" i="1" smtClean="0">
                          <a:solidFill>
                            <a:schemeClr val="tx2"/>
                          </a:solidFill>
                          <a:latin typeface="Cambria Math"/>
                        </a:rPr>
                        <m:t>=  </m:t>
                      </m:r>
                      <m:r>
                        <a:rPr lang="en-US" sz="2000" b="0" i="1" smtClean="0">
                          <a:solidFill>
                            <a:schemeClr val="tx2"/>
                          </a:solidFill>
                          <a:latin typeface="Cambria Math"/>
                        </a:rPr>
                        <m:t>𝑥</m:t>
                      </m:r>
                      <m:r>
                        <a:rPr lang="en-US" sz="2000" b="0" i="1" smtClean="0">
                          <a:solidFill>
                            <a:schemeClr val="tx2"/>
                          </a:solidFill>
                          <a:latin typeface="Cambria Math"/>
                        </a:rPr>
                        <m:t>= </m:t>
                      </m:r>
                      <m:f>
                        <m:fPr>
                          <m:ctrlPr>
                            <a:rPr lang="en-US" sz="2000" b="0" i="1" smtClean="0">
                              <a:solidFill>
                                <a:schemeClr val="tx2"/>
                              </a:solidFill>
                              <a:latin typeface="Cambria Math"/>
                            </a:rPr>
                          </m:ctrlPr>
                        </m:fPr>
                        <m:num>
                          <m:rad>
                            <m:radPr>
                              <m:degHide m:val="on"/>
                              <m:ctrlPr>
                                <a:rPr lang="en-US" sz="2000" b="0" i="1" smtClean="0">
                                  <a:solidFill>
                                    <a:schemeClr val="tx2"/>
                                  </a:solidFill>
                                  <a:latin typeface="Cambria Math"/>
                                </a:rPr>
                              </m:ctrlPr>
                            </m:radPr>
                            <m:deg/>
                            <m:e>
                              <m:r>
                                <a:rPr lang="en-US" sz="2000" b="0" i="1" smtClean="0">
                                  <a:solidFill>
                                    <a:schemeClr val="tx2"/>
                                  </a:solidFill>
                                  <a:latin typeface="Cambria Math"/>
                                </a:rPr>
                                <m:t>2</m:t>
                              </m:r>
                            </m:e>
                          </m:rad>
                        </m:num>
                        <m:den>
                          <m:r>
                            <a:rPr lang="en-US" sz="2000" b="0" i="1" smtClean="0">
                              <a:solidFill>
                                <a:schemeClr val="tx2"/>
                              </a:solidFill>
                              <a:latin typeface="Cambria Math"/>
                            </a:rPr>
                            <m:t>2</m:t>
                          </m:r>
                        </m:den>
                      </m:f>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5257800" y="1515046"/>
                <a:ext cx="1684114" cy="73879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921454" y="2419609"/>
                <a:ext cx="2386231" cy="8209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𝑃𝑜𝑖𝑛𝑡</m:t>
                      </m:r>
                      <m:r>
                        <a:rPr lang="en-US" sz="2000" b="0" i="1" smtClean="0">
                          <a:solidFill>
                            <a:schemeClr val="tx2"/>
                          </a:solidFill>
                          <a:latin typeface="Cambria Math"/>
                        </a:rPr>
                        <m:t>:  </m:t>
                      </m:r>
                      <m:d>
                        <m:dPr>
                          <m:ctrlPr>
                            <a:rPr lang="en-US" sz="2000" b="0" i="1" smtClean="0">
                              <a:solidFill>
                                <a:schemeClr val="tx2"/>
                              </a:solidFill>
                              <a:latin typeface="Cambria Math"/>
                            </a:rPr>
                          </m:ctrlPr>
                        </m:dPr>
                        <m:e>
                          <m:r>
                            <a:rPr lang="en-US" sz="2000" b="0" i="1" smtClean="0">
                              <a:solidFill>
                                <a:schemeClr val="tx2"/>
                              </a:solidFill>
                              <a:latin typeface="Cambria Math"/>
                            </a:rPr>
                            <m:t>−</m:t>
                          </m:r>
                          <m:f>
                            <m:fPr>
                              <m:ctrlPr>
                                <a:rPr lang="en-US" sz="2000" b="0" i="1" smtClean="0">
                                  <a:solidFill>
                                    <a:schemeClr val="tx2"/>
                                  </a:solidFill>
                                  <a:latin typeface="Cambria Math"/>
                                </a:rPr>
                              </m:ctrlPr>
                            </m:fPr>
                            <m:num>
                              <m:rad>
                                <m:radPr>
                                  <m:degHide m:val="on"/>
                                  <m:ctrlPr>
                                    <a:rPr lang="en-US" sz="2000" b="0" i="1" smtClean="0">
                                      <a:solidFill>
                                        <a:schemeClr val="tx2"/>
                                      </a:solidFill>
                                      <a:latin typeface="Cambria Math"/>
                                    </a:rPr>
                                  </m:ctrlPr>
                                </m:radPr>
                                <m:deg/>
                                <m:e>
                                  <m:r>
                                    <a:rPr lang="en-US" sz="2000" b="0" i="1" smtClean="0">
                                      <a:solidFill>
                                        <a:schemeClr val="tx2"/>
                                      </a:solidFill>
                                      <a:latin typeface="Cambria Math"/>
                                    </a:rPr>
                                    <m:t>2</m:t>
                                  </m:r>
                                </m:e>
                              </m:rad>
                            </m:num>
                            <m:den>
                              <m:r>
                                <a:rPr lang="en-US" sz="2000" b="0" i="1" smtClean="0">
                                  <a:solidFill>
                                    <a:schemeClr val="tx2"/>
                                  </a:solidFill>
                                  <a:latin typeface="Cambria Math"/>
                                </a:rPr>
                                <m:t>2</m:t>
                              </m:r>
                            </m:den>
                          </m:f>
                          <m:r>
                            <a:rPr lang="en-US" sz="2000" b="0" i="1" smtClean="0">
                              <a:solidFill>
                                <a:schemeClr val="tx2"/>
                              </a:solidFill>
                              <a:latin typeface="Cambria Math"/>
                            </a:rPr>
                            <m:t>,</m:t>
                          </m:r>
                          <m:f>
                            <m:fPr>
                              <m:ctrlPr>
                                <a:rPr lang="en-US" sz="2000" b="0" i="1" smtClean="0">
                                  <a:solidFill>
                                    <a:schemeClr val="tx2"/>
                                  </a:solidFill>
                                  <a:latin typeface="Cambria Math"/>
                                </a:rPr>
                              </m:ctrlPr>
                            </m:fPr>
                            <m:num>
                              <m:rad>
                                <m:radPr>
                                  <m:degHide m:val="on"/>
                                  <m:ctrlPr>
                                    <a:rPr lang="en-US" sz="2000" b="0" i="1" smtClean="0">
                                      <a:solidFill>
                                        <a:schemeClr val="tx2"/>
                                      </a:solidFill>
                                      <a:latin typeface="Cambria Math"/>
                                    </a:rPr>
                                  </m:ctrlPr>
                                </m:radPr>
                                <m:deg/>
                                <m:e>
                                  <m:r>
                                    <a:rPr lang="en-US" sz="2000" b="0" i="1" smtClean="0">
                                      <a:solidFill>
                                        <a:schemeClr val="tx2"/>
                                      </a:solidFill>
                                      <a:latin typeface="Cambria Math"/>
                                    </a:rPr>
                                    <m:t>2</m:t>
                                  </m:r>
                                </m:e>
                              </m:rad>
                            </m:num>
                            <m:den>
                              <m:r>
                                <a:rPr lang="en-US" sz="2000" b="0" i="1" smtClean="0">
                                  <a:solidFill>
                                    <a:schemeClr val="tx2"/>
                                  </a:solidFill>
                                  <a:latin typeface="Cambria Math"/>
                                </a:rPr>
                                <m:t>2</m:t>
                              </m:r>
                            </m:den>
                          </m:f>
                        </m:e>
                      </m:d>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4921454" y="2419609"/>
                <a:ext cx="2386231" cy="820930"/>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746910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28600"/>
            <a:ext cx="8686800" cy="2473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4"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0" y="2895600"/>
            <a:ext cx="1447800" cy="495300"/>
          </a:xfrm>
          <a:prstGeom prst="rect">
            <a:avLst/>
          </a:prstGeom>
          <a:noFill/>
          <a:extLst>
            <a:ext uri="{909E8E84-426E-40DD-AFC4-6F175D3DCCD1}">
              <a14:hiddenFill xmlns:a14="http://schemas.microsoft.com/office/drawing/2010/main">
                <a:solidFill>
                  <a:srgbClr val="FFFFFF"/>
                </a:solidFill>
              </a14:hiddenFill>
            </a:ext>
          </a:extLst>
        </p:spPr>
      </p:pic>
      <p:pic>
        <p:nvPicPr>
          <p:cNvPr id="922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909888"/>
            <a:ext cx="2819400" cy="452437"/>
          </a:xfrm>
          <a:prstGeom prst="rect">
            <a:avLst/>
          </a:prstGeom>
          <a:noFill/>
          <a:extLst>
            <a:ext uri="{909E8E84-426E-40DD-AFC4-6F175D3DCCD1}">
              <a14:hiddenFill xmlns:a14="http://schemas.microsoft.com/office/drawing/2010/main">
                <a:solidFill>
                  <a:srgbClr val="FFFFFF"/>
                </a:solidFill>
              </a14:hiddenFill>
            </a:ext>
          </a:extLst>
        </p:spPr>
      </p:pic>
      <p:pic>
        <p:nvPicPr>
          <p:cNvPr id="922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57400" y="3962400"/>
            <a:ext cx="1905000" cy="369888"/>
          </a:xfrm>
          <a:prstGeom prst="rect">
            <a:avLst/>
          </a:prstGeom>
          <a:noFill/>
          <a:extLst>
            <a:ext uri="{909E8E84-426E-40DD-AFC4-6F175D3DCCD1}">
              <a14:hiddenFill xmlns:a14="http://schemas.microsoft.com/office/drawing/2010/main">
                <a:solidFill>
                  <a:srgbClr val="FFFFFF"/>
                </a:solidFill>
              </a14:hiddenFill>
            </a:ext>
          </a:extLst>
        </p:spPr>
      </p:pic>
      <p:pic>
        <p:nvPicPr>
          <p:cNvPr id="922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10200" y="3943350"/>
            <a:ext cx="1790700" cy="457200"/>
          </a:xfrm>
          <a:prstGeom prst="rect">
            <a:avLst/>
          </a:prstGeom>
          <a:noFill/>
          <a:extLst>
            <a:ext uri="{909E8E84-426E-40DD-AFC4-6F175D3DCCD1}">
              <a14:hiddenFill xmlns:a14="http://schemas.microsoft.com/office/drawing/2010/main">
                <a:solidFill>
                  <a:srgbClr val="FFFFFF"/>
                </a:solidFill>
              </a14:hiddenFill>
            </a:ext>
          </a:extLst>
        </p:spPr>
      </p:pic>
      <p:sp>
        <p:nvSpPr>
          <p:cNvPr id="9225" name="Rectangle 9"/>
          <p:cNvSpPr>
            <a:spLocks noChangeArrowheads="1"/>
          </p:cNvSpPr>
          <p:nvPr/>
        </p:nvSpPr>
        <p:spPr bwMode="auto">
          <a:xfrm>
            <a:off x="457200" y="2895600"/>
            <a:ext cx="22002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b="1">
                <a:cs typeface="Times New Roman" pitchFamily="18" charset="0"/>
              </a:rPr>
              <a:t>Remember:    </a:t>
            </a:r>
            <a:endParaRPr lang="en-US" sz="1800"/>
          </a:p>
        </p:txBody>
      </p:sp>
      <p:sp>
        <p:nvSpPr>
          <p:cNvPr id="9226" name="Rectangle 10"/>
          <p:cNvSpPr>
            <a:spLocks noChangeArrowheads="1"/>
          </p:cNvSpPr>
          <p:nvPr/>
        </p:nvSpPr>
        <p:spPr bwMode="auto">
          <a:xfrm>
            <a:off x="4038600" y="2895600"/>
            <a:ext cx="5302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b="1">
                <a:cs typeface="Times New Roman" pitchFamily="18" charset="0"/>
              </a:rPr>
              <a:t> = </a:t>
            </a:r>
            <a:endParaRPr lang="en-US" sz="1800"/>
          </a:p>
        </p:txBody>
      </p:sp>
      <p:sp>
        <p:nvSpPr>
          <p:cNvPr id="9227" name="Rectangle 11"/>
          <p:cNvSpPr>
            <a:spLocks noChangeArrowheads="1"/>
          </p:cNvSpPr>
          <p:nvPr/>
        </p:nvSpPr>
        <p:spPr bwMode="auto">
          <a:xfrm>
            <a:off x="609600" y="3962400"/>
            <a:ext cx="12334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b="1">
                <a:cs typeface="Times New Roman" pitchFamily="18" charset="0"/>
              </a:rPr>
              <a:t> where </a:t>
            </a:r>
            <a:endParaRPr lang="en-US" sz="1800"/>
          </a:p>
        </p:txBody>
      </p:sp>
      <p:sp>
        <p:nvSpPr>
          <p:cNvPr id="9228" name="Rectangle 12"/>
          <p:cNvSpPr>
            <a:spLocks noChangeArrowheads="1"/>
          </p:cNvSpPr>
          <p:nvPr/>
        </p:nvSpPr>
        <p:spPr bwMode="auto">
          <a:xfrm>
            <a:off x="4191000" y="3962400"/>
            <a:ext cx="8937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b="1">
                <a:cs typeface="Times New Roman" pitchFamily="18" charset="0"/>
              </a:rPr>
              <a:t> and </a:t>
            </a:r>
            <a:endParaRPr lang="en-US" sz="1800"/>
          </a:p>
        </p:txBody>
      </p:sp>
      <p:sp>
        <p:nvSpPr>
          <p:cNvPr id="9229" name="Rectangle 13"/>
          <p:cNvSpPr>
            <a:spLocks noChangeArrowheads="1"/>
          </p:cNvSpPr>
          <p:nvPr/>
        </p:nvSpPr>
        <p:spPr bwMode="auto">
          <a:xfrm>
            <a:off x="533400" y="4953000"/>
            <a:ext cx="73818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5114925" algn="l"/>
              </a:tabLst>
            </a:pPr>
            <a:r>
              <a:rPr lang="en-US" b="1">
                <a:cs typeface="Times New Roman" pitchFamily="18" charset="0"/>
              </a:rPr>
              <a:t>Find all the coordinates of the unit circle. </a:t>
            </a:r>
          </a:p>
          <a:p>
            <a:pPr>
              <a:tabLst>
                <a:tab pos="5114925" algn="l"/>
              </a:tabLst>
            </a:pPr>
            <a:r>
              <a:rPr lang="en-US" i="1">
                <a:cs typeface="Times New Roman" pitchFamily="18" charset="0"/>
              </a:rPr>
              <a:t>(Hint:  One </a:t>
            </a:r>
            <a:r>
              <a:rPr lang="en-US" b="1" i="1" u="sng">
                <a:cs typeface="Times New Roman" pitchFamily="18" charset="0"/>
              </a:rPr>
              <a:t>LEG</a:t>
            </a:r>
            <a:r>
              <a:rPr lang="en-US" i="1">
                <a:cs typeface="Times New Roman" pitchFamily="18" charset="0"/>
              </a:rPr>
              <a:t> of the triangle must be on the x-axis)</a:t>
            </a:r>
            <a:endParaRPr lang="en-US" sz="1800"/>
          </a:p>
        </p:txBody>
      </p:sp>
    </p:spTree>
    <p:extLst>
      <p:ext uri="{BB962C8B-B14F-4D97-AF65-F5344CB8AC3E}">
        <p14:creationId xmlns:p14="http://schemas.microsoft.com/office/powerpoint/2010/main" val="13111189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346" y="-162565"/>
            <a:ext cx="7772400" cy="1143000"/>
          </a:xfrm>
        </p:spPr>
        <p:txBody>
          <a:bodyPr/>
          <a:lstStyle/>
          <a:p>
            <a:r>
              <a:rPr lang="en-US" dirty="0" smtClean="0"/>
              <a:t>The Unit Circle:  r = 1</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00" y="1143000"/>
            <a:ext cx="5422900" cy="539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Rot="1" noChangeAspect="1" noMove="1" noResize="1" noEditPoints="1" noAdjustHandles="1" noChangeArrowheads="1" noChangeShapeType="1" noTextEdit="1"/>
          </p:cNvSpPr>
          <p:nvPr/>
        </p:nvSpPr>
        <p:spPr bwMode="auto">
          <a:xfrm>
            <a:off x="6265871" y="2569320"/>
            <a:ext cx="956587" cy="586058"/>
          </a:xfrm>
          <a:prstGeom prst="rect">
            <a:avLst/>
          </a:prstGeom>
          <a:blipFill rotWithShape="1">
            <a:blip r:embed="rId4"/>
            <a:stretch>
              <a:fillRect l="-7006" b="-5155"/>
            </a:stretch>
          </a:blipFill>
        </p:spPr>
        <p:txBody>
          <a:bodyPr/>
          <a:lstStyle/>
          <a:p>
            <a:pPr>
              <a:defRPr/>
            </a:pPr>
            <a:r>
              <a:rPr lang="en-US">
                <a:noFill/>
              </a:rPr>
              <a:t> </a:t>
            </a:r>
          </a:p>
        </p:txBody>
      </p:sp>
      <p:sp>
        <p:nvSpPr>
          <p:cNvPr id="5" name="TextBox 4"/>
          <p:cNvSpPr txBox="1">
            <a:spLocks noRot="1" noChangeAspect="1" noMove="1" noResize="1" noEditPoints="1" noAdjustHandles="1" noChangeArrowheads="1" noChangeShapeType="1" noTextEdit="1"/>
          </p:cNvSpPr>
          <p:nvPr/>
        </p:nvSpPr>
        <p:spPr bwMode="auto">
          <a:xfrm>
            <a:off x="5949276" y="2022972"/>
            <a:ext cx="956587" cy="596445"/>
          </a:xfrm>
          <a:prstGeom prst="rect">
            <a:avLst/>
          </a:prstGeom>
          <a:blipFill rotWithShape="1">
            <a:blip r:embed="rId5"/>
            <a:stretch>
              <a:fillRect l="-7006" b="-4082"/>
            </a:stretch>
          </a:blipFill>
        </p:spPr>
        <p:txBody>
          <a:bodyPr/>
          <a:lstStyle/>
          <a:p>
            <a:pPr>
              <a:defRPr/>
            </a:pPr>
            <a:r>
              <a:rPr lang="en-US">
                <a:noFill/>
              </a:rPr>
              <a:t> </a:t>
            </a:r>
          </a:p>
        </p:txBody>
      </p:sp>
      <p:sp>
        <p:nvSpPr>
          <p:cNvPr id="6" name="TextBox 5"/>
          <p:cNvSpPr txBox="1">
            <a:spLocks noRot="1" noChangeAspect="1" noMove="1" noResize="1" noEditPoints="1" noAdjustHandles="1" noChangeArrowheads="1" noChangeShapeType="1" noTextEdit="1"/>
          </p:cNvSpPr>
          <p:nvPr/>
        </p:nvSpPr>
        <p:spPr bwMode="auto">
          <a:xfrm>
            <a:off x="5414726" y="1548478"/>
            <a:ext cx="956587" cy="586058"/>
          </a:xfrm>
          <a:prstGeom prst="rect">
            <a:avLst/>
          </a:prstGeom>
          <a:blipFill rotWithShape="1">
            <a:blip r:embed="rId6"/>
            <a:stretch>
              <a:fillRect l="-6369" b="-6250"/>
            </a:stretch>
          </a:blipFill>
        </p:spPr>
        <p:txBody>
          <a:bodyPr/>
          <a:lstStyle/>
          <a:p>
            <a:pPr>
              <a:defRPr/>
            </a:pPr>
            <a:r>
              <a:rPr lang="en-US">
                <a:noFill/>
              </a:rPr>
              <a:t> </a:t>
            </a:r>
          </a:p>
        </p:txBody>
      </p:sp>
      <p:sp>
        <p:nvSpPr>
          <p:cNvPr id="7" name="TextBox 6"/>
          <p:cNvSpPr txBox="1"/>
          <p:nvPr/>
        </p:nvSpPr>
        <p:spPr bwMode="auto">
          <a:xfrm>
            <a:off x="7180623" y="3488255"/>
            <a:ext cx="957262" cy="400050"/>
          </a:xfrm>
          <a:prstGeom prst="rect">
            <a:avLst/>
          </a:prstGeom>
          <a:noFill/>
        </p:spPr>
        <p:txBody>
          <a:bodyPr>
            <a:spAutoFit/>
          </a:bodyPr>
          <a:lstStyle/>
          <a:p>
            <a:pPr>
              <a:defRPr/>
            </a:pPr>
            <a:r>
              <a:rPr lang="en-US" sz="2000" dirty="0">
                <a:latin typeface="+mn-lt"/>
              </a:rPr>
              <a:t>(1,0)</a:t>
            </a:r>
          </a:p>
        </p:txBody>
      </p:sp>
      <p:sp>
        <p:nvSpPr>
          <p:cNvPr id="8" name="TextBox 7"/>
          <p:cNvSpPr txBox="1"/>
          <p:nvPr/>
        </p:nvSpPr>
        <p:spPr bwMode="auto">
          <a:xfrm>
            <a:off x="3948483" y="980435"/>
            <a:ext cx="957263" cy="400050"/>
          </a:xfrm>
          <a:prstGeom prst="rect">
            <a:avLst/>
          </a:prstGeom>
          <a:noFill/>
        </p:spPr>
        <p:txBody>
          <a:bodyPr>
            <a:spAutoFit/>
          </a:bodyPr>
          <a:lstStyle/>
          <a:p>
            <a:pPr>
              <a:defRPr/>
            </a:pPr>
            <a:r>
              <a:rPr lang="en-US" sz="2000" dirty="0">
                <a:latin typeface="+mn-lt"/>
              </a:rPr>
              <a:t>(0,1)</a:t>
            </a:r>
          </a:p>
        </p:txBody>
      </p:sp>
      <p:sp>
        <p:nvSpPr>
          <p:cNvPr id="9" name="TextBox 8"/>
          <p:cNvSpPr txBox="1"/>
          <p:nvPr/>
        </p:nvSpPr>
        <p:spPr bwMode="auto">
          <a:xfrm>
            <a:off x="1206934" y="3550620"/>
            <a:ext cx="957263" cy="400050"/>
          </a:xfrm>
          <a:prstGeom prst="rect">
            <a:avLst/>
          </a:prstGeom>
          <a:noFill/>
        </p:spPr>
        <p:txBody>
          <a:bodyPr>
            <a:spAutoFit/>
          </a:bodyPr>
          <a:lstStyle/>
          <a:p>
            <a:pPr>
              <a:defRPr/>
            </a:pPr>
            <a:r>
              <a:rPr lang="en-US" sz="2000" dirty="0">
                <a:latin typeface="+mn-lt"/>
              </a:rPr>
              <a:t>(-1,0)</a:t>
            </a:r>
          </a:p>
        </p:txBody>
      </p:sp>
      <p:sp>
        <p:nvSpPr>
          <p:cNvPr id="10" name="TextBox 9"/>
          <p:cNvSpPr txBox="1"/>
          <p:nvPr/>
        </p:nvSpPr>
        <p:spPr bwMode="auto">
          <a:xfrm>
            <a:off x="3884061" y="6224040"/>
            <a:ext cx="957263" cy="400050"/>
          </a:xfrm>
          <a:prstGeom prst="rect">
            <a:avLst/>
          </a:prstGeom>
          <a:noFill/>
        </p:spPr>
        <p:txBody>
          <a:bodyPr>
            <a:spAutoFit/>
          </a:bodyPr>
          <a:lstStyle/>
          <a:p>
            <a:pPr>
              <a:defRPr/>
            </a:pPr>
            <a:r>
              <a:rPr lang="en-US" sz="2000" dirty="0">
                <a:latin typeface="+mn-lt"/>
              </a:rPr>
              <a:t>(0,-1)</a:t>
            </a:r>
          </a:p>
        </p:txBody>
      </p:sp>
      <p:sp>
        <p:nvSpPr>
          <p:cNvPr id="11" name="TextBox 10"/>
          <p:cNvSpPr txBox="1">
            <a:spLocks noRot="1" noChangeAspect="1" noMove="1" noResize="1" noEditPoints="1" noAdjustHandles="1" noChangeArrowheads="1" noChangeShapeType="1" noTextEdit="1"/>
          </p:cNvSpPr>
          <p:nvPr/>
        </p:nvSpPr>
        <p:spPr bwMode="auto">
          <a:xfrm>
            <a:off x="2802962" y="1540620"/>
            <a:ext cx="1282480" cy="586058"/>
          </a:xfrm>
          <a:prstGeom prst="rect">
            <a:avLst/>
          </a:prstGeom>
          <a:blipFill rotWithShape="1">
            <a:blip r:embed="rId7"/>
            <a:stretch>
              <a:fillRect l="-5238" b="-6250"/>
            </a:stretch>
          </a:blipFill>
        </p:spPr>
        <p:txBody>
          <a:bodyPr/>
          <a:lstStyle/>
          <a:p>
            <a:pPr>
              <a:defRPr/>
            </a:pPr>
            <a:r>
              <a:rPr lang="en-US">
                <a:noFill/>
              </a:rPr>
              <a:t> </a:t>
            </a:r>
          </a:p>
        </p:txBody>
      </p:sp>
      <p:sp>
        <p:nvSpPr>
          <p:cNvPr id="12" name="TextBox 11"/>
          <p:cNvSpPr txBox="1">
            <a:spLocks noRot="1" noChangeAspect="1" noMove="1" noResize="1" noEditPoints="1" noAdjustHandles="1" noChangeArrowheads="1" noChangeShapeType="1" noTextEdit="1"/>
          </p:cNvSpPr>
          <p:nvPr/>
        </p:nvSpPr>
        <p:spPr bwMode="auto">
          <a:xfrm>
            <a:off x="2531158" y="5393756"/>
            <a:ext cx="1371600" cy="586058"/>
          </a:xfrm>
          <a:prstGeom prst="rect">
            <a:avLst/>
          </a:prstGeom>
          <a:blipFill rotWithShape="1">
            <a:blip r:embed="rId8"/>
            <a:stretch>
              <a:fillRect l="-4444" b="-6250"/>
            </a:stretch>
          </a:blipFill>
        </p:spPr>
        <p:txBody>
          <a:bodyPr/>
          <a:lstStyle/>
          <a:p>
            <a:pPr>
              <a:defRPr/>
            </a:pPr>
            <a:r>
              <a:rPr lang="en-US">
                <a:noFill/>
              </a:rPr>
              <a:t> </a:t>
            </a:r>
          </a:p>
        </p:txBody>
      </p:sp>
      <p:sp>
        <p:nvSpPr>
          <p:cNvPr id="13" name="TextBox 12"/>
          <p:cNvSpPr txBox="1">
            <a:spLocks noRot="1" noChangeAspect="1" noMove="1" noResize="1" noEditPoints="1" noAdjustHandles="1" noChangeArrowheads="1" noChangeShapeType="1" noTextEdit="1"/>
          </p:cNvSpPr>
          <p:nvPr/>
        </p:nvSpPr>
        <p:spPr bwMode="auto">
          <a:xfrm>
            <a:off x="5414726" y="5454628"/>
            <a:ext cx="1434880" cy="586058"/>
          </a:xfrm>
          <a:prstGeom prst="rect">
            <a:avLst/>
          </a:prstGeom>
          <a:blipFill rotWithShape="1">
            <a:blip r:embed="rId9"/>
            <a:stretch>
              <a:fillRect l="-4237" b="-6250"/>
            </a:stretch>
          </a:blipFill>
        </p:spPr>
        <p:txBody>
          <a:bodyPr/>
          <a:lstStyle/>
          <a:p>
            <a:pPr>
              <a:defRPr/>
            </a:pPr>
            <a:r>
              <a:rPr lang="en-US">
                <a:noFill/>
              </a:rPr>
              <a:t> </a:t>
            </a:r>
          </a:p>
        </p:txBody>
      </p:sp>
      <p:sp>
        <p:nvSpPr>
          <p:cNvPr id="14" name="TextBox 13"/>
          <p:cNvSpPr txBox="1">
            <a:spLocks noRot="1" noChangeAspect="1" noMove="1" noResize="1" noEditPoints="1" noAdjustHandles="1" noChangeArrowheads="1" noChangeShapeType="1" noTextEdit="1"/>
          </p:cNvSpPr>
          <p:nvPr/>
        </p:nvSpPr>
        <p:spPr bwMode="auto">
          <a:xfrm>
            <a:off x="2111828" y="1972875"/>
            <a:ext cx="1206280" cy="596445"/>
          </a:xfrm>
          <a:prstGeom prst="rect">
            <a:avLst/>
          </a:prstGeom>
          <a:blipFill rotWithShape="1">
            <a:blip r:embed="rId10"/>
            <a:stretch>
              <a:fillRect l="-5051" b="-5155"/>
            </a:stretch>
          </a:blipFill>
        </p:spPr>
        <p:txBody>
          <a:bodyPr/>
          <a:lstStyle/>
          <a:p>
            <a:pPr>
              <a:defRPr/>
            </a:pPr>
            <a:r>
              <a:rPr lang="en-US">
                <a:noFill/>
              </a:rPr>
              <a:t> </a:t>
            </a:r>
          </a:p>
        </p:txBody>
      </p:sp>
      <p:sp>
        <p:nvSpPr>
          <p:cNvPr id="15" name="TextBox 14"/>
          <p:cNvSpPr txBox="1">
            <a:spLocks noRot="1" noChangeAspect="1" noMove="1" noResize="1" noEditPoints="1" noAdjustHandles="1" noChangeArrowheads="1" noChangeShapeType="1" noTextEdit="1"/>
          </p:cNvSpPr>
          <p:nvPr/>
        </p:nvSpPr>
        <p:spPr bwMode="auto">
          <a:xfrm>
            <a:off x="1905000" y="4901726"/>
            <a:ext cx="1619937" cy="596445"/>
          </a:xfrm>
          <a:prstGeom prst="rect">
            <a:avLst/>
          </a:prstGeom>
          <a:blipFill rotWithShape="1">
            <a:blip r:embed="rId11"/>
            <a:stretch>
              <a:fillRect l="-4151" b="-4082"/>
            </a:stretch>
          </a:blipFill>
        </p:spPr>
        <p:txBody>
          <a:bodyPr/>
          <a:lstStyle/>
          <a:p>
            <a:pPr>
              <a:defRPr/>
            </a:pPr>
            <a:r>
              <a:rPr lang="en-US">
                <a:noFill/>
              </a:rPr>
              <a:t> </a:t>
            </a:r>
          </a:p>
        </p:txBody>
      </p:sp>
      <p:sp>
        <p:nvSpPr>
          <p:cNvPr id="16" name="TextBox 15"/>
          <p:cNvSpPr txBox="1">
            <a:spLocks noRot="1" noChangeAspect="1" noMove="1" noResize="1" noEditPoints="1" noAdjustHandles="1" noChangeArrowheads="1" noChangeShapeType="1" noTextEdit="1"/>
          </p:cNvSpPr>
          <p:nvPr/>
        </p:nvSpPr>
        <p:spPr bwMode="auto">
          <a:xfrm>
            <a:off x="5957670" y="4987036"/>
            <a:ext cx="1509457" cy="586764"/>
          </a:xfrm>
          <a:prstGeom prst="rect">
            <a:avLst/>
          </a:prstGeom>
          <a:blipFill rotWithShape="1">
            <a:blip r:embed="rId12"/>
            <a:stretch>
              <a:fillRect l="-4032" b="-6250"/>
            </a:stretch>
          </a:blipFill>
        </p:spPr>
        <p:txBody>
          <a:bodyPr/>
          <a:lstStyle/>
          <a:p>
            <a:pPr>
              <a:defRPr/>
            </a:pPr>
            <a:r>
              <a:rPr lang="en-US">
                <a:noFill/>
              </a:rPr>
              <a:t> </a:t>
            </a:r>
          </a:p>
        </p:txBody>
      </p:sp>
      <p:sp>
        <p:nvSpPr>
          <p:cNvPr id="17" name="TextBox 16"/>
          <p:cNvSpPr txBox="1">
            <a:spLocks noRot="1" noChangeAspect="1" noMove="1" noResize="1" noEditPoints="1" noAdjustHandles="1" noChangeArrowheads="1" noChangeShapeType="1" noTextEdit="1"/>
          </p:cNvSpPr>
          <p:nvPr/>
        </p:nvSpPr>
        <p:spPr bwMode="auto">
          <a:xfrm>
            <a:off x="1938116" y="2569320"/>
            <a:ext cx="1186084" cy="586058"/>
          </a:xfrm>
          <a:prstGeom prst="rect">
            <a:avLst/>
          </a:prstGeom>
          <a:blipFill rotWithShape="1">
            <a:blip r:embed="rId13"/>
            <a:stretch>
              <a:fillRect l="-5641" b="-5155"/>
            </a:stretch>
          </a:blipFill>
        </p:spPr>
        <p:txBody>
          <a:bodyPr/>
          <a:lstStyle/>
          <a:p>
            <a:pPr>
              <a:defRPr/>
            </a:pPr>
            <a:r>
              <a:rPr lang="en-US">
                <a:noFill/>
              </a:rPr>
              <a:t> </a:t>
            </a:r>
          </a:p>
        </p:txBody>
      </p:sp>
      <p:sp>
        <p:nvSpPr>
          <p:cNvPr id="18" name="TextBox 17"/>
          <p:cNvSpPr txBox="1">
            <a:spLocks noRot="1" noChangeAspect="1" noMove="1" noResize="1" noEditPoints="1" noAdjustHandles="1" noChangeArrowheads="1" noChangeShapeType="1" noTextEdit="1"/>
          </p:cNvSpPr>
          <p:nvPr/>
        </p:nvSpPr>
        <p:spPr bwMode="auto">
          <a:xfrm>
            <a:off x="1710413" y="4422749"/>
            <a:ext cx="1337587" cy="586058"/>
          </a:xfrm>
          <a:prstGeom prst="rect">
            <a:avLst/>
          </a:prstGeom>
          <a:blipFill rotWithShape="1">
            <a:blip r:embed="rId14"/>
            <a:stretch>
              <a:fillRect l="-5023" b="-6250"/>
            </a:stretch>
          </a:blipFill>
        </p:spPr>
        <p:txBody>
          <a:bodyPr/>
          <a:lstStyle/>
          <a:p>
            <a:pPr>
              <a:defRPr/>
            </a:pPr>
            <a:r>
              <a:rPr lang="en-US">
                <a:noFill/>
              </a:rPr>
              <a:t> </a:t>
            </a:r>
          </a:p>
        </p:txBody>
      </p:sp>
      <p:sp>
        <p:nvSpPr>
          <p:cNvPr id="19" name="TextBox 18"/>
          <p:cNvSpPr txBox="1">
            <a:spLocks noRot="1" noChangeAspect="1" noMove="1" noResize="1" noEditPoints="1" noAdjustHandles="1" noChangeArrowheads="1" noChangeShapeType="1" noTextEdit="1"/>
          </p:cNvSpPr>
          <p:nvPr/>
        </p:nvSpPr>
        <p:spPr bwMode="auto">
          <a:xfrm>
            <a:off x="6265871" y="4435899"/>
            <a:ext cx="1167469" cy="586058"/>
          </a:xfrm>
          <a:prstGeom prst="rect">
            <a:avLst/>
          </a:prstGeom>
          <a:blipFill rotWithShape="1">
            <a:blip r:embed="rId15"/>
            <a:stretch>
              <a:fillRect l="-5759" b="-6250"/>
            </a:stretch>
          </a:blipFill>
        </p:spPr>
        <p:txBody>
          <a:bodyPr/>
          <a:lstStyle/>
          <a:p>
            <a:pPr>
              <a:defRPr/>
            </a:pPr>
            <a:r>
              <a:rPr lang="en-US">
                <a:noFill/>
              </a:rPr>
              <a:t> </a:t>
            </a:r>
          </a:p>
        </p:txBody>
      </p:sp>
      <p:sp>
        <p:nvSpPr>
          <p:cNvPr id="3" name="TextBox 2"/>
          <p:cNvSpPr txBox="1"/>
          <p:nvPr/>
        </p:nvSpPr>
        <p:spPr>
          <a:xfrm>
            <a:off x="6111466" y="3579813"/>
            <a:ext cx="519694" cy="523220"/>
          </a:xfrm>
          <a:prstGeom prst="rect">
            <a:avLst/>
          </a:prstGeom>
          <a:noFill/>
        </p:spPr>
        <p:txBody>
          <a:bodyPr wrap="none" rtlCol="0">
            <a:spAutoFit/>
          </a:bodyPr>
          <a:lstStyle/>
          <a:p>
            <a:r>
              <a:rPr lang="en-US" sz="1400" dirty="0" smtClean="0">
                <a:solidFill>
                  <a:srgbClr val="FF0000"/>
                </a:solidFill>
              </a:rPr>
              <a:t>0°</a:t>
            </a:r>
          </a:p>
          <a:p>
            <a:r>
              <a:rPr lang="en-US" sz="1400" dirty="0" smtClean="0">
                <a:solidFill>
                  <a:srgbClr val="FF0000"/>
                </a:solidFill>
              </a:rPr>
              <a:t>360°</a:t>
            </a:r>
            <a:endParaRPr lang="en-US" sz="1400" dirty="0">
              <a:solidFill>
                <a:srgbClr val="FF0000"/>
              </a:solidFill>
            </a:endParaRPr>
          </a:p>
        </p:txBody>
      </p:sp>
      <p:sp>
        <p:nvSpPr>
          <p:cNvPr id="21" name="TextBox 20"/>
          <p:cNvSpPr txBox="1"/>
          <p:nvPr/>
        </p:nvSpPr>
        <p:spPr>
          <a:xfrm>
            <a:off x="4241694" y="5393756"/>
            <a:ext cx="519694" cy="307777"/>
          </a:xfrm>
          <a:prstGeom prst="rect">
            <a:avLst/>
          </a:prstGeom>
          <a:noFill/>
        </p:spPr>
        <p:txBody>
          <a:bodyPr wrap="none" rtlCol="0">
            <a:spAutoFit/>
          </a:bodyPr>
          <a:lstStyle/>
          <a:p>
            <a:r>
              <a:rPr lang="en-US" sz="1400" dirty="0" smtClean="0">
                <a:solidFill>
                  <a:srgbClr val="FF0000"/>
                </a:solidFill>
              </a:rPr>
              <a:t>270°</a:t>
            </a:r>
            <a:endParaRPr lang="en-US" sz="1400" dirty="0">
              <a:solidFill>
                <a:srgbClr val="FF0000"/>
              </a:solidFill>
            </a:endParaRPr>
          </a:p>
        </p:txBody>
      </p:sp>
      <p:sp>
        <p:nvSpPr>
          <p:cNvPr id="22" name="TextBox 21"/>
          <p:cNvSpPr txBox="1"/>
          <p:nvPr/>
        </p:nvSpPr>
        <p:spPr>
          <a:xfrm>
            <a:off x="4320503" y="1963320"/>
            <a:ext cx="428322" cy="307777"/>
          </a:xfrm>
          <a:prstGeom prst="rect">
            <a:avLst/>
          </a:prstGeom>
          <a:noFill/>
        </p:spPr>
        <p:txBody>
          <a:bodyPr wrap="none" rtlCol="0">
            <a:spAutoFit/>
          </a:bodyPr>
          <a:lstStyle/>
          <a:p>
            <a:r>
              <a:rPr lang="en-US" sz="1400" dirty="0" smtClean="0">
                <a:solidFill>
                  <a:srgbClr val="FF0000"/>
                </a:solidFill>
              </a:rPr>
              <a:t>90°</a:t>
            </a:r>
            <a:endParaRPr lang="en-US" sz="1400" dirty="0">
              <a:solidFill>
                <a:srgbClr val="FF0000"/>
              </a:solidFill>
            </a:endParaRPr>
          </a:p>
        </p:txBody>
      </p:sp>
      <p:sp>
        <p:nvSpPr>
          <p:cNvPr id="23" name="TextBox 22"/>
          <p:cNvSpPr txBox="1"/>
          <p:nvPr/>
        </p:nvSpPr>
        <p:spPr>
          <a:xfrm>
            <a:off x="2690053" y="3574777"/>
            <a:ext cx="519694" cy="307777"/>
          </a:xfrm>
          <a:prstGeom prst="rect">
            <a:avLst/>
          </a:prstGeom>
          <a:noFill/>
        </p:spPr>
        <p:txBody>
          <a:bodyPr wrap="none" rtlCol="0">
            <a:spAutoFit/>
          </a:bodyPr>
          <a:lstStyle/>
          <a:p>
            <a:r>
              <a:rPr lang="en-US" sz="1400" dirty="0" smtClean="0">
                <a:solidFill>
                  <a:srgbClr val="FF0000"/>
                </a:solidFill>
              </a:rPr>
              <a:t>180°</a:t>
            </a:r>
            <a:endParaRPr lang="en-US" sz="1400" dirty="0">
              <a:solidFill>
                <a:srgbClr val="FF0000"/>
              </a:solidFill>
            </a:endParaRPr>
          </a:p>
        </p:txBody>
      </p:sp>
      <p:sp>
        <p:nvSpPr>
          <p:cNvPr id="24" name="TextBox 23"/>
          <p:cNvSpPr txBox="1"/>
          <p:nvPr/>
        </p:nvSpPr>
        <p:spPr>
          <a:xfrm>
            <a:off x="5705307" y="3750645"/>
            <a:ext cx="375424" cy="307777"/>
          </a:xfrm>
          <a:prstGeom prst="rect">
            <a:avLst/>
          </a:prstGeom>
          <a:noFill/>
        </p:spPr>
        <p:txBody>
          <a:bodyPr wrap="none" rtlCol="0">
            <a:spAutoFit/>
          </a:bodyPr>
          <a:lstStyle/>
          <a:p>
            <a:r>
              <a:rPr lang="en-US" sz="1400" dirty="0" smtClean="0">
                <a:solidFill>
                  <a:srgbClr val="0070C0"/>
                </a:solidFill>
              </a:rPr>
              <a:t>2</a:t>
            </a:r>
            <a:r>
              <a:rPr lang="el-GR" sz="1400" dirty="0" smtClean="0">
                <a:solidFill>
                  <a:srgbClr val="0070C0"/>
                </a:solidFill>
              </a:rPr>
              <a:t>π</a:t>
            </a:r>
            <a:endParaRPr lang="en-US" sz="1400" dirty="0">
              <a:solidFill>
                <a:srgbClr val="0070C0"/>
              </a:solidFill>
            </a:endParaRPr>
          </a:p>
        </p:txBody>
      </p:sp>
      <p:sp>
        <p:nvSpPr>
          <p:cNvPr id="25" name="TextBox 24"/>
          <p:cNvSpPr txBox="1"/>
          <p:nvPr/>
        </p:nvSpPr>
        <p:spPr>
          <a:xfrm>
            <a:off x="5755000" y="3570562"/>
            <a:ext cx="276038" cy="307777"/>
          </a:xfrm>
          <a:prstGeom prst="rect">
            <a:avLst/>
          </a:prstGeom>
          <a:noFill/>
        </p:spPr>
        <p:txBody>
          <a:bodyPr wrap="none" rtlCol="0">
            <a:spAutoFit/>
          </a:bodyPr>
          <a:lstStyle/>
          <a:p>
            <a:r>
              <a:rPr lang="en-US" sz="1400" dirty="0" smtClean="0">
                <a:solidFill>
                  <a:srgbClr val="0070C0"/>
                </a:solidFill>
              </a:rPr>
              <a:t>0</a:t>
            </a:r>
            <a:endParaRPr lang="en-US" sz="1400" dirty="0">
              <a:solidFill>
                <a:srgbClr val="0070C0"/>
              </a:solidFill>
            </a:endParaRPr>
          </a:p>
        </p:txBody>
      </p:sp>
      <mc:AlternateContent xmlns:mc="http://schemas.openxmlformats.org/markup-compatibility/2006" xmlns:a14="http://schemas.microsoft.com/office/drawing/2010/main">
        <mc:Choice Requires="a14">
          <p:sp>
            <p:nvSpPr>
              <p:cNvPr id="26" name="TextBox 25"/>
              <p:cNvSpPr txBox="1"/>
              <p:nvPr/>
            </p:nvSpPr>
            <p:spPr>
              <a:xfrm>
                <a:off x="4334348" y="2271097"/>
                <a:ext cx="334386" cy="4583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a:rPr>
                          </m:ctrlPr>
                        </m:fPr>
                        <m:num>
                          <m:r>
                            <a:rPr lang="en-US" sz="1400" i="1" smtClean="0">
                              <a:solidFill>
                                <a:srgbClr val="0070C0"/>
                              </a:solidFill>
                              <a:latin typeface="Cambria Math"/>
                              <a:ea typeface="Cambria Math"/>
                            </a:rPr>
                            <m:t>𝜋</m:t>
                          </m:r>
                        </m:num>
                        <m:den>
                          <m:r>
                            <a:rPr lang="en-US" sz="1400" b="0" i="1" smtClean="0">
                              <a:solidFill>
                                <a:srgbClr val="0070C0"/>
                              </a:solidFill>
                              <a:latin typeface="Cambria Math"/>
                            </a:rPr>
                            <m:t>2</m:t>
                          </m:r>
                        </m:den>
                      </m:f>
                    </m:oMath>
                  </m:oMathPara>
                </a14:m>
                <a:endParaRPr lang="en-US" sz="1400" dirty="0">
                  <a:solidFill>
                    <a:srgbClr val="0070C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4334348" y="2271097"/>
                <a:ext cx="334386" cy="458395"/>
              </a:xfrm>
              <a:prstGeom prst="rect">
                <a:avLst/>
              </a:prstGeom>
              <a:blipFill rotWithShape="1">
                <a:blip r:embed="rId16"/>
                <a:stretch>
                  <a:fillRect b="-1333"/>
                </a:stretch>
              </a:blipFill>
            </p:spPr>
            <p:txBody>
              <a:bodyPr/>
              <a:lstStyle/>
              <a:p>
                <a:r>
                  <a:rPr lang="en-US">
                    <a:noFill/>
                  </a:rPr>
                  <a:t> </a:t>
                </a:r>
              </a:p>
            </p:txBody>
          </p:sp>
        </mc:Fallback>
      </mc:AlternateContent>
      <p:sp>
        <p:nvSpPr>
          <p:cNvPr id="27" name="TextBox 26"/>
          <p:cNvSpPr txBox="1"/>
          <p:nvPr/>
        </p:nvSpPr>
        <p:spPr>
          <a:xfrm>
            <a:off x="3240885" y="3583270"/>
            <a:ext cx="284052" cy="307777"/>
          </a:xfrm>
          <a:prstGeom prst="rect">
            <a:avLst/>
          </a:prstGeom>
          <a:noFill/>
        </p:spPr>
        <p:txBody>
          <a:bodyPr wrap="none" rtlCol="0">
            <a:spAutoFit/>
          </a:bodyPr>
          <a:lstStyle/>
          <a:p>
            <a:r>
              <a:rPr lang="el-GR" sz="1400" dirty="0" smtClean="0">
                <a:solidFill>
                  <a:srgbClr val="0070C0"/>
                </a:solidFill>
              </a:rPr>
              <a:t>π</a:t>
            </a:r>
            <a:endParaRPr lang="en-US" sz="1400" dirty="0">
              <a:solidFill>
                <a:srgbClr val="0070C0"/>
              </a:solidFill>
            </a:endParaRPr>
          </a:p>
        </p:txBody>
      </p:sp>
      <mc:AlternateContent xmlns:mc="http://schemas.openxmlformats.org/markup-compatibility/2006" xmlns:a14="http://schemas.microsoft.com/office/drawing/2010/main">
        <mc:Choice Requires="a14">
          <p:sp>
            <p:nvSpPr>
              <p:cNvPr id="28" name="TextBox 27"/>
              <p:cNvSpPr txBox="1"/>
              <p:nvPr/>
            </p:nvSpPr>
            <p:spPr>
              <a:xfrm>
                <a:off x="4224144" y="4901726"/>
                <a:ext cx="433773"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a:rPr>
                          </m:ctrlPr>
                        </m:fPr>
                        <m:num>
                          <m:r>
                            <a:rPr lang="en-US" sz="1400" b="0" i="1" smtClean="0">
                              <a:solidFill>
                                <a:srgbClr val="0070C0"/>
                              </a:solidFill>
                              <a:latin typeface="Cambria Math"/>
                            </a:rPr>
                            <m:t>3</m:t>
                          </m:r>
                          <m:r>
                            <a:rPr lang="en-US" sz="1400" i="1" smtClean="0">
                              <a:solidFill>
                                <a:srgbClr val="0070C0"/>
                              </a:solidFill>
                              <a:latin typeface="Cambria Math"/>
                              <a:ea typeface="Cambria Math"/>
                            </a:rPr>
                            <m:t>𝜋</m:t>
                          </m:r>
                        </m:num>
                        <m:den>
                          <m:r>
                            <a:rPr lang="en-US" sz="1400" b="0" i="1" smtClean="0">
                              <a:solidFill>
                                <a:srgbClr val="0070C0"/>
                              </a:solidFill>
                              <a:latin typeface="Cambria Math"/>
                            </a:rPr>
                            <m:t>2</m:t>
                          </m:r>
                        </m:den>
                      </m:f>
                    </m:oMath>
                  </m:oMathPara>
                </a14:m>
                <a:endParaRPr lang="en-US" sz="1400" dirty="0">
                  <a:solidFill>
                    <a:srgbClr val="0070C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4224144" y="4901726"/>
                <a:ext cx="433773" cy="495649"/>
              </a:xfrm>
              <a:prstGeom prst="rect">
                <a:avLst/>
              </a:prstGeom>
              <a:blipFill rotWithShape="1">
                <a:blip r:embed="rId17"/>
                <a:stretch>
                  <a:fillRect b="-1235"/>
                </a:stretch>
              </a:blipFill>
            </p:spPr>
            <p:txBody>
              <a:bodyPr/>
              <a:lstStyle/>
              <a:p>
                <a:r>
                  <a:rPr lang="en-US">
                    <a:noFill/>
                  </a:rPr>
                  <a:t> </a:t>
                </a:r>
              </a:p>
            </p:txBody>
          </p:sp>
        </mc:Fallback>
      </mc:AlternateContent>
      <p:sp>
        <p:nvSpPr>
          <p:cNvPr id="29" name="TextBox 28"/>
          <p:cNvSpPr txBox="1"/>
          <p:nvPr/>
        </p:nvSpPr>
        <p:spPr>
          <a:xfrm rot="18792499">
            <a:off x="5558086" y="2355021"/>
            <a:ext cx="428322" cy="307777"/>
          </a:xfrm>
          <a:prstGeom prst="rect">
            <a:avLst/>
          </a:prstGeom>
          <a:noFill/>
        </p:spPr>
        <p:txBody>
          <a:bodyPr wrap="none" rtlCol="0">
            <a:spAutoFit/>
          </a:bodyPr>
          <a:lstStyle/>
          <a:p>
            <a:r>
              <a:rPr lang="en-US" sz="1400" dirty="0" smtClean="0">
                <a:solidFill>
                  <a:srgbClr val="FF0000"/>
                </a:solidFill>
              </a:rPr>
              <a:t>45°</a:t>
            </a:r>
            <a:endParaRPr lang="en-US" sz="1400" dirty="0">
              <a:solidFill>
                <a:srgbClr val="FF0000"/>
              </a:solidFill>
            </a:endParaRPr>
          </a:p>
        </p:txBody>
      </p:sp>
      <p:sp>
        <p:nvSpPr>
          <p:cNvPr id="30" name="TextBox 29"/>
          <p:cNvSpPr txBox="1"/>
          <p:nvPr/>
        </p:nvSpPr>
        <p:spPr>
          <a:xfrm rot="2910532">
            <a:off x="3271812" y="2429415"/>
            <a:ext cx="519694" cy="307777"/>
          </a:xfrm>
          <a:prstGeom prst="rect">
            <a:avLst/>
          </a:prstGeom>
          <a:noFill/>
        </p:spPr>
        <p:txBody>
          <a:bodyPr wrap="none" rtlCol="0">
            <a:spAutoFit/>
          </a:bodyPr>
          <a:lstStyle/>
          <a:p>
            <a:r>
              <a:rPr lang="en-US" sz="1400" dirty="0" smtClean="0">
                <a:solidFill>
                  <a:srgbClr val="FF0000"/>
                </a:solidFill>
              </a:rPr>
              <a:t>135°</a:t>
            </a:r>
            <a:endParaRPr lang="en-US" sz="1400" dirty="0">
              <a:solidFill>
                <a:srgbClr val="FF0000"/>
              </a:solidFill>
            </a:endParaRPr>
          </a:p>
        </p:txBody>
      </p:sp>
      <p:sp>
        <p:nvSpPr>
          <p:cNvPr id="31" name="TextBox 30"/>
          <p:cNvSpPr txBox="1"/>
          <p:nvPr/>
        </p:nvSpPr>
        <p:spPr>
          <a:xfrm rot="18792499">
            <a:off x="3078223" y="4833147"/>
            <a:ext cx="519694" cy="307777"/>
          </a:xfrm>
          <a:prstGeom prst="rect">
            <a:avLst/>
          </a:prstGeom>
          <a:noFill/>
        </p:spPr>
        <p:txBody>
          <a:bodyPr wrap="none" rtlCol="0">
            <a:spAutoFit/>
          </a:bodyPr>
          <a:lstStyle/>
          <a:p>
            <a:r>
              <a:rPr lang="en-US" sz="1400" dirty="0" smtClean="0">
                <a:solidFill>
                  <a:srgbClr val="FF0000"/>
                </a:solidFill>
              </a:rPr>
              <a:t>225°</a:t>
            </a:r>
            <a:endParaRPr lang="en-US" sz="1400" dirty="0">
              <a:solidFill>
                <a:srgbClr val="FF0000"/>
              </a:solidFill>
            </a:endParaRPr>
          </a:p>
        </p:txBody>
      </p:sp>
      <p:sp>
        <p:nvSpPr>
          <p:cNvPr id="32" name="TextBox 31"/>
          <p:cNvSpPr txBox="1"/>
          <p:nvPr/>
        </p:nvSpPr>
        <p:spPr>
          <a:xfrm rot="2910532">
            <a:off x="5623655" y="4823365"/>
            <a:ext cx="519694" cy="307777"/>
          </a:xfrm>
          <a:prstGeom prst="rect">
            <a:avLst/>
          </a:prstGeom>
          <a:noFill/>
        </p:spPr>
        <p:txBody>
          <a:bodyPr wrap="none" rtlCol="0">
            <a:spAutoFit/>
          </a:bodyPr>
          <a:lstStyle/>
          <a:p>
            <a:r>
              <a:rPr lang="en-US" sz="1400" dirty="0" smtClean="0">
                <a:solidFill>
                  <a:srgbClr val="FF0000"/>
                </a:solidFill>
              </a:rPr>
              <a:t>315°</a:t>
            </a:r>
            <a:endParaRPr lang="en-US" sz="1400" dirty="0">
              <a:solidFill>
                <a:srgbClr val="FF0000"/>
              </a:solidFill>
            </a:endParaRPr>
          </a:p>
        </p:txBody>
      </p:sp>
      <mc:AlternateContent xmlns:mc="http://schemas.openxmlformats.org/markup-compatibility/2006" xmlns:a14="http://schemas.microsoft.com/office/drawing/2010/main">
        <mc:Choice Requires="a14">
          <p:sp>
            <p:nvSpPr>
              <p:cNvPr id="33" name="TextBox 32"/>
              <p:cNvSpPr txBox="1"/>
              <p:nvPr/>
            </p:nvSpPr>
            <p:spPr>
              <a:xfrm>
                <a:off x="5396517" y="2650698"/>
                <a:ext cx="334387" cy="4583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a:rPr>
                          </m:ctrlPr>
                        </m:fPr>
                        <m:num>
                          <m:r>
                            <a:rPr lang="en-US" sz="1400" i="1" smtClean="0">
                              <a:solidFill>
                                <a:srgbClr val="0070C0"/>
                              </a:solidFill>
                              <a:latin typeface="Cambria Math"/>
                              <a:ea typeface="Cambria Math"/>
                            </a:rPr>
                            <m:t>𝜋</m:t>
                          </m:r>
                        </m:num>
                        <m:den>
                          <m:r>
                            <a:rPr lang="en-US" sz="1400" b="0" i="1" smtClean="0">
                              <a:solidFill>
                                <a:srgbClr val="0070C0"/>
                              </a:solidFill>
                              <a:latin typeface="Cambria Math"/>
                            </a:rPr>
                            <m:t>4</m:t>
                          </m:r>
                        </m:den>
                      </m:f>
                    </m:oMath>
                  </m:oMathPara>
                </a14:m>
                <a:endParaRPr lang="en-US" sz="1400" dirty="0">
                  <a:solidFill>
                    <a:srgbClr val="0070C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5396517" y="2650698"/>
                <a:ext cx="334387" cy="458395"/>
              </a:xfrm>
              <a:prstGeom prst="rect">
                <a:avLst/>
              </a:prstGeom>
              <a:blipFill rotWithShape="1">
                <a:blip r:embed="rId18"/>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601059" y="2696983"/>
                <a:ext cx="433773"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a:rPr>
                          </m:ctrlPr>
                        </m:fPr>
                        <m:num>
                          <m:r>
                            <a:rPr lang="en-US" sz="1400" b="0" i="1" smtClean="0">
                              <a:solidFill>
                                <a:srgbClr val="0070C0"/>
                              </a:solidFill>
                              <a:latin typeface="Cambria Math"/>
                            </a:rPr>
                            <m:t>3</m:t>
                          </m:r>
                          <m:r>
                            <a:rPr lang="en-US" sz="1400" i="1" smtClean="0">
                              <a:solidFill>
                                <a:srgbClr val="0070C0"/>
                              </a:solidFill>
                              <a:latin typeface="Cambria Math"/>
                              <a:ea typeface="Cambria Math"/>
                            </a:rPr>
                            <m:t>𝜋</m:t>
                          </m:r>
                        </m:num>
                        <m:den>
                          <m:r>
                            <a:rPr lang="en-US" sz="1400" b="0" i="1" smtClean="0">
                              <a:solidFill>
                                <a:srgbClr val="0070C0"/>
                              </a:solidFill>
                              <a:latin typeface="Cambria Math"/>
                            </a:rPr>
                            <m:t>4</m:t>
                          </m:r>
                        </m:den>
                      </m:f>
                    </m:oMath>
                  </m:oMathPara>
                </a14:m>
                <a:endParaRPr lang="en-US" sz="1400" dirty="0">
                  <a:solidFill>
                    <a:srgbClr val="0070C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3601059" y="2696983"/>
                <a:ext cx="433773" cy="495649"/>
              </a:xfrm>
              <a:prstGeom prst="rect">
                <a:avLst/>
              </a:prstGeom>
              <a:blipFill rotWithShape="1">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3423364" y="4545041"/>
                <a:ext cx="433773" cy="5000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a:rPr>
                          </m:ctrlPr>
                        </m:fPr>
                        <m:num>
                          <m:r>
                            <a:rPr lang="en-US" sz="1400" b="0" i="1" smtClean="0">
                              <a:solidFill>
                                <a:srgbClr val="0070C0"/>
                              </a:solidFill>
                              <a:latin typeface="Cambria Math"/>
                            </a:rPr>
                            <m:t>5</m:t>
                          </m:r>
                          <m:r>
                            <a:rPr lang="en-US" sz="1400" i="1" smtClean="0">
                              <a:solidFill>
                                <a:srgbClr val="0070C0"/>
                              </a:solidFill>
                              <a:latin typeface="Cambria Math"/>
                              <a:ea typeface="Cambria Math"/>
                            </a:rPr>
                            <m:t>𝜋</m:t>
                          </m:r>
                        </m:num>
                        <m:den>
                          <m:r>
                            <a:rPr lang="en-US" sz="1400" b="0" i="1" smtClean="0">
                              <a:solidFill>
                                <a:srgbClr val="0070C0"/>
                              </a:solidFill>
                              <a:latin typeface="Cambria Math"/>
                            </a:rPr>
                            <m:t>4</m:t>
                          </m:r>
                        </m:den>
                      </m:f>
                    </m:oMath>
                  </m:oMathPara>
                </a14:m>
                <a:endParaRPr lang="en-US" sz="1400" dirty="0">
                  <a:solidFill>
                    <a:srgbClr val="0070C0"/>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3423364" y="4545041"/>
                <a:ext cx="433773" cy="500009"/>
              </a:xfrm>
              <a:prstGeom prst="rect">
                <a:avLst/>
              </a:prstGeom>
              <a:blipFill rotWithShape="1">
                <a:blip r:embed="rId20"/>
                <a:stretch>
                  <a:fillRect b="-1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5380073" y="4516368"/>
                <a:ext cx="433773" cy="4942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a:rPr>
                          </m:ctrlPr>
                        </m:fPr>
                        <m:num>
                          <m:r>
                            <a:rPr lang="en-US" sz="1400" b="0" i="1" smtClean="0">
                              <a:solidFill>
                                <a:srgbClr val="0070C0"/>
                              </a:solidFill>
                              <a:latin typeface="Cambria Math"/>
                            </a:rPr>
                            <m:t>7</m:t>
                          </m:r>
                          <m:r>
                            <a:rPr lang="en-US" sz="1400" i="1" smtClean="0">
                              <a:solidFill>
                                <a:srgbClr val="0070C0"/>
                              </a:solidFill>
                              <a:latin typeface="Cambria Math"/>
                              <a:ea typeface="Cambria Math"/>
                            </a:rPr>
                            <m:t>𝜋</m:t>
                          </m:r>
                        </m:num>
                        <m:den>
                          <m:r>
                            <a:rPr lang="en-US" sz="1400" b="0" i="1" smtClean="0">
                              <a:solidFill>
                                <a:srgbClr val="0070C0"/>
                              </a:solidFill>
                              <a:latin typeface="Cambria Math"/>
                            </a:rPr>
                            <m:t>4</m:t>
                          </m:r>
                        </m:den>
                      </m:f>
                    </m:oMath>
                  </m:oMathPara>
                </a14:m>
                <a:endParaRPr lang="en-US" sz="1400" dirty="0">
                  <a:solidFill>
                    <a:srgbClr val="0070C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5380073" y="4516368"/>
                <a:ext cx="433773" cy="494238"/>
              </a:xfrm>
              <a:prstGeom prst="rect">
                <a:avLst/>
              </a:prstGeom>
              <a:blipFill rotWithShape="1">
                <a:blip r:embed="rId21"/>
                <a:stretch>
                  <a:fillRect b="-1235"/>
                </a:stretch>
              </a:blipFill>
            </p:spPr>
            <p:txBody>
              <a:bodyPr/>
              <a:lstStyle/>
              <a:p>
                <a:r>
                  <a:rPr lang="en-US">
                    <a:noFill/>
                  </a:rPr>
                  <a:t> </a:t>
                </a:r>
              </a:p>
            </p:txBody>
          </p:sp>
        </mc:Fallback>
      </mc:AlternateContent>
      <p:sp>
        <p:nvSpPr>
          <p:cNvPr id="37" name="TextBox 36"/>
          <p:cNvSpPr txBox="1"/>
          <p:nvPr/>
        </p:nvSpPr>
        <p:spPr>
          <a:xfrm rot="19782148">
            <a:off x="5857087" y="2708460"/>
            <a:ext cx="428322" cy="307777"/>
          </a:xfrm>
          <a:prstGeom prst="rect">
            <a:avLst/>
          </a:prstGeom>
          <a:noFill/>
        </p:spPr>
        <p:txBody>
          <a:bodyPr wrap="none" rtlCol="0">
            <a:spAutoFit/>
          </a:bodyPr>
          <a:lstStyle/>
          <a:p>
            <a:r>
              <a:rPr lang="en-US" sz="1400" dirty="0" smtClean="0">
                <a:solidFill>
                  <a:srgbClr val="FF0000"/>
                </a:solidFill>
              </a:rPr>
              <a:t>3</a:t>
            </a:r>
            <a:r>
              <a:rPr lang="en-US" sz="1400" dirty="0">
                <a:solidFill>
                  <a:srgbClr val="FF0000"/>
                </a:solidFill>
              </a:rPr>
              <a:t>0</a:t>
            </a:r>
            <a:r>
              <a:rPr lang="en-US" sz="1400" dirty="0" smtClean="0">
                <a:solidFill>
                  <a:srgbClr val="FF0000"/>
                </a:solidFill>
              </a:rPr>
              <a:t>°</a:t>
            </a:r>
            <a:endParaRPr lang="en-US" sz="1400" dirty="0">
              <a:solidFill>
                <a:srgbClr val="FF0000"/>
              </a:solidFill>
            </a:endParaRPr>
          </a:p>
        </p:txBody>
      </p:sp>
      <p:sp>
        <p:nvSpPr>
          <p:cNvPr id="38" name="TextBox 37"/>
          <p:cNvSpPr txBox="1"/>
          <p:nvPr/>
        </p:nvSpPr>
        <p:spPr>
          <a:xfrm rot="18083942">
            <a:off x="5182356" y="2132822"/>
            <a:ext cx="428322" cy="307777"/>
          </a:xfrm>
          <a:prstGeom prst="rect">
            <a:avLst/>
          </a:prstGeom>
          <a:noFill/>
        </p:spPr>
        <p:txBody>
          <a:bodyPr wrap="none" rtlCol="0">
            <a:spAutoFit/>
          </a:bodyPr>
          <a:lstStyle/>
          <a:p>
            <a:r>
              <a:rPr lang="en-US" sz="1400" dirty="0">
                <a:solidFill>
                  <a:srgbClr val="FF0000"/>
                </a:solidFill>
              </a:rPr>
              <a:t>6</a:t>
            </a:r>
            <a:r>
              <a:rPr lang="en-US" sz="1400" dirty="0" smtClean="0">
                <a:solidFill>
                  <a:srgbClr val="FF0000"/>
                </a:solidFill>
              </a:rPr>
              <a:t>0°</a:t>
            </a:r>
            <a:endParaRPr lang="en-US" sz="1400" dirty="0">
              <a:solidFill>
                <a:srgbClr val="FF0000"/>
              </a:solidFill>
            </a:endParaRPr>
          </a:p>
        </p:txBody>
      </p:sp>
      <p:sp>
        <p:nvSpPr>
          <p:cNvPr id="39" name="TextBox 38"/>
          <p:cNvSpPr txBox="1"/>
          <p:nvPr/>
        </p:nvSpPr>
        <p:spPr>
          <a:xfrm rot="3605761">
            <a:off x="3597289" y="2195525"/>
            <a:ext cx="519694" cy="307777"/>
          </a:xfrm>
          <a:prstGeom prst="rect">
            <a:avLst/>
          </a:prstGeom>
          <a:noFill/>
        </p:spPr>
        <p:txBody>
          <a:bodyPr wrap="none" rtlCol="0">
            <a:spAutoFit/>
          </a:bodyPr>
          <a:lstStyle/>
          <a:p>
            <a:r>
              <a:rPr lang="en-US" sz="1400" dirty="0" smtClean="0">
                <a:solidFill>
                  <a:srgbClr val="FF0000"/>
                </a:solidFill>
              </a:rPr>
              <a:t>120°</a:t>
            </a:r>
            <a:endParaRPr lang="en-US" sz="1400" dirty="0">
              <a:solidFill>
                <a:srgbClr val="FF0000"/>
              </a:solidFill>
            </a:endParaRPr>
          </a:p>
        </p:txBody>
      </p:sp>
      <p:sp>
        <p:nvSpPr>
          <p:cNvPr id="40" name="TextBox 39"/>
          <p:cNvSpPr txBox="1"/>
          <p:nvPr/>
        </p:nvSpPr>
        <p:spPr>
          <a:xfrm rot="1741926">
            <a:off x="2991494" y="2765614"/>
            <a:ext cx="519694" cy="307777"/>
          </a:xfrm>
          <a:prstGeom prst="rect">
            <a:avLst/>
          </a:prstGeom>
          <a:noFill/>
        </p:spPr>
        <p:txBody>
          <a:bodyPr wrap="none" rtlCol="0">
            <a:spAutoFit/>
          </a:bodyPr>
          <a:lstStyle/>
          <a:p>
            <a:r>
              <a:rPr lang="en-US" sz="1400" dirty="0" smtClean="0">
                <a:solidFill>
                  <a:srgbClr val="FF0000"/>
                </a:solidFill>
              </a:rPr>
              <a:t>150°</a:t>
            </a:r>
            <a:endParaRPr lang="en-US" sz="1400" dirty="0">
              <a:solidFill>
                <a:srgbClr val="FF0000"/>
              </a:solidFill>
            </a:endParaRPr>
          </a:p>
        </p:txBody>
      </p:sp>
      <p:sp>
        <p:nvSpPr>
          <p:cNvPr id="41" name="TextBox 40"/>
          <p:cNvSpPr txBox="1"/>
          <p:nvPr/>
        </p:nvSpPr>
        <p:spPr>
          <a:xfrm rot="19605990">
            <a:off x="2869066" y="4391153"/>
            <a:ext cx="519694" cy="307777"/>
          </a:xfrm>
          <a:prstGeom prst="rect">
            <a:avLst/>
          </a:prstGeom>
          <a:noFill/>
        </p:spPr>
        <p:txBody>
          <a:bodyPr wrap="none" rtlCol="0">
            <a:spAutoFit/>
          </a:bodyPr>
          <a:lstStyle/>
          <a:p>
            <a:r>
              <a:rPr lang="en-US" sz="1400" dirty="0" smtClean="0">
                <a:solidFill>
                  <a:srgbClr val="FF0000"/>
                </a:solidFill>
              </a:rPr>
              <a:t>210°</a:t>
            </a:r>
            <a:endParaRPr lang="en-US" sz="1400" dirty="0">
              <a:solidFill>
                <a:srgbClr val="FF0000"/>
              </a:solidFill>
            </a:endParaRPr>
          </a:p>
        </p:txBody>
      </p:sp>
      <p:sp>
        <p:nvSpPr>
          <p:cNvPr id="42" name="TextBox 41"/>
          <p:cNvSpPr txBox="1"/>
          <p:nvPr/>
        </p:nvSpPr>
        <p:spPr>
          <a:xfrm rot="18173970">
            <a:off x="3391683" y="5091994"/>
            <a:ext cx="519694" cy="307777"/>
          </a:xfrm>
          <a:prstGeom prst="rect">
            <a:avLst/>
          </a:prstGeom>
          <a:noFill/>
        </p:spPr>
        <p:txBody>
          <a:bodyPr wrap="none" rtlCol="0">
            <a:spAutoFit/>
          </a:bodyPr>
          <a:lstStyle/>
          <a:p>
            <a:r>
              <a:rPr lang="en-US" sz="1400" dirty="0" smtClean="0">
                <a:solidFill>
                  <a:srgbClr val="FF0000"/>
                </a:solidFill>
              </a:rPr>
              <a:t>240°</a:t>
            </a:r>
            <a:endParaRPr lang="en-US" sz="1400" dirty="0">
              <a:solidFill>
                <a:srgbClr val="FF0000"/>
              </a:solidFill>
            </a:endParaRPr>
          </a:p>
        </p:txBody>
      </p:sp>
      <p:sp>
        <p:nvSpPr>
          <p:cNvPr id="43" name="TextBox 42"/>
          <p:cNvSpPr txBox="1"/>
          <p:nvPr/>
        </p:nvSpPr>
        <p:spPr>
          <a:xfrm rot="3565689">
            <a:off x="5303862" y="5092563"/>
            <a:ext cx="519694" cy="307777"/>
          </a:xfrm>
          <a:prstGeom prst="rect">
            <a:avLst/>
          </a:prstGeom>
          <a:noFill/>
        </p:spPr>
        <p:txBody>
          <a:bodyPr wrap="none" rtlCol="0">
            <a:spAutoFit/>
          </a:bodyPr>
          <a:lstStyle/>
          <a:p>
            <a:r>
              <a:rPr lang="en-US" sz="1400" dirty="0" smtClean="0">
                <a:solidFill>
                  <a:srgbClr val="FF0000"/>
                </a:solidFill>
              </a:rPr>
              <a:t>300°</a:t>
            </a:r>
            <a:endParaRPr lang="en-US" sz="1400" dirty="0">
              <a:solidFill>
                <a:srgbClr val="FF0000"/>
              </a:solidFill>
            </a:endParaRPr>
          </a:p>
        </p:txBody>
      </p:sp>
      <p:sp>
        <p:nvSpPr>
          <p:cNvPr id="44" name="TextBox 43"/>
          <p:cNvSpPr txBox="1"/>
          <p:nvPr/>
        </p:nvSpPr>
        <p:spPr>
          <a:xfrm rot="1801830">
            <a:off x="5910366" y="4453567"/>
            <a:ext cx="519694" cy="307777"/>
          </a:xfrm>
          <a:prstGeom prst="rect">
            <a:avLst/>
          </a:prstGeom>
          <a:noFill/>
        </p:spPr>
        <p:txBody>
          <a:bodyPr wrap="none" rtlCol="0">
            <a:spAutoFit/>
          </a:bodyPr>
          <a:lstStyle/>
          <a:p>
            <a:r>
              <a:rPr lang="en-US" sz="1400" dirty="0" smtClean="0">
                <a:solidFill>
                  <a:srgbClr val="FF0000"/>
                </a:solidFill>
              </a:rPr>
              <a:t>330°</a:t>
            </a:r>
            <a:endParaRPr lang="en-US" sz="1400" dirty="0">
              <a:solidFill>
                <a:srgbClr val="FF0000"/>
              </a:solidFill>
            </a:endParaRPr>
          </a:p>
        </p:txBody>
      </p:sp>
      <mc:AlternateContent xmlns:mc="http://schemas.openxmlformats.org/markup-compatibility/2006" xmlns:a14="http://schemas.microsoft.com/office/drawing/2010/main">
        <mc:Choice Requires="a14">
          <p:sp>
            <p:nvSpPr>
              <p:cNvPr id="45" name="TextBox 44"/>
              <p:cNvSpPr txBox="1"/>
              <p:nvPr/>
            </p:nvSpPr>
            <p:spPr>
              <a:xfrm>
                <a:off x="5613582" y="2915137"/>
                <a:ext cx="334387" cy="4598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a:rPr>
                          </m:ctrlPr>
                        </m:fPr>
                        <m:num>
                          <m:r>
                            <a:rPr lang="en-US" sz="1400" i="1" smtClean="0">
                              <a:solidFill>
                                <a:srgbClr val="0070C0"/>
                              </a:solidFill>
                              <a:latin typeface="Cambria Math"/>
                              <a:ea typeface="Cambria Math"/>
                            </a:rPr>
                            <m:t>𝜋</m:t>
                          </m:r>
                        </m:num>
                        <m:den>
                          <m:r>
                            <a:rPr lang="en-US" sz="1400" b="0" i="1" smtClean="0">
                              <a:solidFill>
                                <a:srgbClr val="0070C0"/>
                              </a:solidFill>
                              <a:latin typeface="Cambria Math"/>
                            </a:rPr>
                            <m:t>6</m:t>
                          </m:r>
                        </m:den>
                      </m:f>
                    </m:oMath>
                  </m:oMathPara>
                </a14:m>
                <a:endParaRPr lang="en-US" sz="1400" dirty="0">
                  <a:solidFill>
                    <a:srgbClr val="0070C0"/>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5613582" y="2915137"/>
                <a:ext cx="334387" cy="459806"/>
              </a:xfrm>
              <a:prstGeom prst="rect">
                <a:avLst/>
              </a:prstGeom>
              <a:blipFill rotWithShape="1">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735112" y="2370887"/>
                <a:ext cx="777841" cy="497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a:rPr>
                          </m:ctrlPr>
                        </m:fPr>
                        <m:num>
                          <m:r>
                            <a:rPr lang="en-US" sz="1400" b="0" i="1" smtClean="0">
                              <a:solidFill>
                                <a:srgbClr val="0070C0"/>
                              </a:solidFill>
                              <a:latin typeface="Cambria Math"/>
                            </a:rPr>
                            <m:t>2</m:t>
                          </m:r>
                          <m:r>
                            <a:rPr lang="en-US" sz="1400" i="1" smtClean="0">
                              <a:solidFill>
                                <a:srgbClr val="0070C0"/>
                              </a:solidFill>
                              <a:latin typeface="Cambria Math"/>
                              <a:ea typeface="Cambria Math"/>
                            </a:rPr>
                            <m:t>𝜋</m:t>
                          </m:r>
                        </m:num>
                        <m:den>
                          <m:r>
                            <a:rPr lang="en-US" sz="1400" b="0" i="1" smtClean="0">
                              <a:solidFill>
                                <a:srgbClr val="0070C0"/>
                              </a:solidFill>
                              <a:latin typeface="Cambria Math"/>
                            </a:rPr>
                            <m:t>6</m:t>
                          </m:r>
                        </m:den>
                      </m:f>
                      <m:r>
                        <a:rPr lang="en-US" sz="1400" b="0" i="1" smtClean="0">
                          <a:solidFill>
                            <a:srgbClr val="0070C0"/>
                          </a:solidFill>
                          <a:latin typeface="Cambria Math"/>
                        </a:rPr>
                        <m:t>=</m:t>
                      </m:r>
                      <m:f>
                        <m:fPr>
                          <m:ctrlPr>
                            <a:rPr lang="en-US" sz="1400" b="0" i="1" smtClean="0">
                              <a:solidFill>
                                <a:srgbClr val="0070C0"/>
                              </a:solidFill>
                              <a:latin typeface="Cambria Math"/>
                            </a:rPr>
                          </m:ctrlPr>
                        </m:fPr>
                        <m:num>
                          <m:r>
                            <a:rPr lang="en-US" sz="1400" b="0" i="1" smtClean="0">
                              <a:solidFill>
                                <a:srgbClr val="0070C0"/>
                              </a:solidFill>
                              <a:latin typeface="Cambria Math"/>
                              <a:ea typeface="Cambria Math"/>
                            </a:rPr>
                            <m:t>𝜋</m:t>
                          </m:r>
                        </m:num>
                        <m:den>
                          <m:r>
                            <a:rPr lang="en-US" sz="1400" b="0" i="1" smtClean="0">
                              <a:solidFill>
                                <a:srgbClr val="0070C0"/>
                              </a:solidFill>
                              <a:latin typeface="Cambria Math"/>
                            </a:rPr>
                            <m:t>3</m:t>
                          </m:r>
                        </m:den>
                      </m:f>
                    </m:oMath>
                  </m:oMathPara>
                </a14:m>
                <a:endParaRPr lang="en-US" sz="1400" dirty="0">
                  <a:solidFill>
                    <a:srgbClr val="0070C0"/>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4735112" y="2370887"/>
                <a:ext cx="777841" cy="497059"/>
              </a:xfrm>
              <a:prstGeom prst="rect">
                <a:avLst/>
              </a:prstGeom>
              <a:blipFill rotWithShape="1">
                <a:blip r:embed="rId23"/>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3835033" y="2559027"/>
                <a:ext cx="433773" cy="497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rgbClr val="0070C0"/>
                              </a:solidFill>
                              <a:latin typeface="Cambria Math"/>
                            </a:rPr>
                          </m:ctrlPr>
                        </m:fPr>
                        <m:num>
                          <m:r>
                            <a:rPr lang="en-US" sz="1400" b="0" i="1" smtClean="0">
                              <a:solidFill>
                                <a:srgbClr val="0070C0"/>
                              </a:solidFill>
                              <a:latin typeface="Cambria Math"/>
                            </a:rPr>
                            <m:t>2</m:t>
                          </m:r>
                          <m:r>
                            <a:rPr lang="en-US" sz="1400" b="0" i="1" smtClean="0">
                              <a:solidFill>
                                <a:srgbClr val="0070C0"/>
                              </a:solidFill>
                              <a:latin typeface="Cambria Math"/>
                              <a:ea typeface="Cambria Math"/>
                            </a:rPr>
                            <m:t>𝜋</m:t>
                          </m:r>
                        </m:num>
                        <m:den>
                          <m:r>
                            <a:rPr lang="en-US" sz="1400" b="0" i="1" smtClean="0">
                              <a:solidFill>
                                <a:srgbClr val="0070C0"/>
                              </a:solidFill>
                              <a:latin typeface="Cambria Math"/>
                            </a:rPr>
                            <m:t>3</m:t>
                          </m:r>
                        </m:den>
                      </m:f>
                    </m:oMath>
                  </m:oMathPara>
                </a14:m>
                <a:endParaRPr lang="en-US" sz="1400" dirty="0">
                  <a:solidFill>
                    <a:srgbClr val="0070C0"/>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3835033" y="2559027"/>
                <a:ext cx="433773" cy="497059"/>
              </a:xfrm>
              <a:prstGeom prst="rect">
                <a:avLst/>
              </a:prstGeom>
              <a:blipFill rotWithShape="1">
                <a:blip r:embed="rId24"/>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3308050" y="2952893"/>
                <a:ext cx="433773" cy="5014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a:rPr>
                          </m:ctrlPr>
                        </m:fPr>
                        <m:num>
                          <m:r>
                            <a:rPr lang="en-US" sz="1400" b="0" i="1" smtClean="0">
                              <a:solidFill>
                                <a:srgbClr val="0070C0"/>
                              </a:solidFill>
                              <a:latin typeface="Cambria Math"/>
                            </a:rPr>
                            <m:t>5</m:t>
                          </m:r>
                          <m:r>
                            <a:rPr lang="en-US" sz="1400" i="1" smtClean="0">
                              <a:solidFill>
                                <a:srgbClr val="0070C0"/>
                              </a:solidFill>
                              <a:latin typeface="Cambria Math"/>
                              <a:ea typeface="Cambria Math"/>
                            </a:rPr>
                            <m:t>𝜋</m:t>
                          </m:r>
                        </m:num>
                        <m:den>
                          <m:r>
                            <a:rPr lang="en-US" sz="1400" b="0" i="1" smtClean="0">
                              <a:solidFill>
                                <a:srgbClr val="0070C0"/>
                              </a:solidFill>
                              <a:latin typeface="Cambria Math"/>
                            </a:rPr>
                            <m:t>6</m:t>
                          </m:r>
                        </m:den>
                      </m:f>
                    </m:oMath>
                  </m:oMathPara>
                </a14:m>
                <a:endParaRPr lang="en-US" sz="1400" dirty="0">
                  <a:solidFill>
                    <a:srgbClr val="0070C0"/>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3308050" y="2952893"/>
                <a:ext cx="433773" cy="501419"/>
              </a:xfrm>
              <a:prstGeom prst="rect">
                <a:avLst/>
              </a:prstGeom>
              <a:blipFill rotWithShape="1">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3304061" y="4115215"/>
                <a:ext cx="433773"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a:rPr>
                          </m:ctrlPr>
                        </m:fPr>
                        <m:num>
                          <m:r>
                            <a:rPr lang="en-US" sz="1400" b="0" i="1" smtClean="0">
                              <a:solidFill>
                                <a:srgbClr val="0070C0"/>
                              </a:solidFill>
                              <a:latin typeface="Cambria Math"/>
                            </a:rPr>
                            <m:t>7</m:t>
                          </m:r>
                          <m:r>
                            <a:rPr lang="en-US" sz="1400" i="1" smtClean="0">
                              <a:solidFill>
                                <a:srgbClr val="0070C0"/>
                              </a:solidFill>
                              <a:latin typeface="Cambria Math"/>
                              <a:ea typeface="Cambria Math"/>
                            </a:rPr>
                            <m:t>𝜋</m:t>
                          </m:r>
                        </m:num>
                        <m:den>
                          <m:r>
                            <a:rPr lang="en-US" sz="1400" b="0" i="1" smtClean="0">
                              <a:solidFill>
                                <a:srgbClr val="0070C0"/>
                              </a:solidFill>
                              <a:latin typeface="Cambria Math"/>
                            </a:rPr>
                            <m:t>6</m:t>
                          </m:r>
                        </m:den>
                      </m:f>
                    </m:oMath>
                  </m:oMathPara>
                </a14:m>
                <a:endParaRPr lang="en-US" sz="1400" dirty="0">
                  <a:solidFill>
                    <a:srgbClr val="0070C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3304061" y="4115215"/>
                <a:ext cx="433773" cy="495649"/>
              </a:xfrm>
              <a:prstGeom prst="rect">
                <a:avLst/>
              </a:prstGeom>
              <a:blipFill rotWithShape="1">
                <a:blip r:embed="rId26"/>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3745513" y="4680661"/>
                <a:ext cx="433773" cy="4962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a:rPr>
                          </m:ctrlPr>
                        </m:fPr>
                        <m:num>
                          <m:r>
                            <a:rPr lang="en-US" sz="1400" b="0" i="1" smtClean="0">
                              <a:solidFill>
                                <a:srgbClr val="0070C0"/>
                              </a:solidFill>
                              <a:latin typeface="Cambria Math"/>
                            </a:rPr>
                            <m:t>4</m:t>
                          </m:r>
                          <m:r>
                            <a:rPr lang="en-US" sz="1400" i="1" smtClean="0">
                              <a:solidFill>
                                <a:srgbClr val="0070C0"/>
                              </a:solidFill>
                              <a:latin typeface="Cambria Math"/>
                              <a:ea typeface="Cambria Math"/>
                            </a:rPr>
                            <m:t>𝜋</m:t>
                          </m:r>
                        </m:num>
                        <m:den>
                          <m:r>
                            <a:rPr lang="en-US" sz="1400" b="0" i="1" smtClean="0">
                              <a:solidFill>
                                <a:srgbClr val="0070C0"/>
                              </a:solidFill>
                              <a:latin typeface="Cambria Math"/>
                            </a:rPr>
                            <m:t>3</m:t>
                          </m:r>
                        </m:den>
                      </m:f>
                    </m:oMath>
                  </m:oMathPara>
                </a14:m>
                <a:endParaRPr lang="en-US" sz="1400" dirty="0">
                  <a:solidFill>
                    <a:srgbClr val="0070C0"/>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3745513" y="4680661"/>
                <a:ext cx="433773" cy="496290"/>
              </a:xfrm>
              <a:prstGeom prst="rect">
                <a:avLst/>
              </a:prstGeom>
              <a:blipFill rotWithShape="1">
                <a:blip r:embed="rId27"/>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5073625" y="4663538"/>
                <a:ext cx="433773" cy="5014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a:rPr>
                          </m:ctrlPr>
                        </m:fPr>
                        <m:num>
                          <m:r>
                            <a:rPr lang="en-US" sz="1400" b="0" i="1" smtClean="0">
                              <a:solidFill>
                                <a:srgbClr val="0070C0"/>
                              </a:solidFill>
                              <a:latin typeface="Cambria Math"/>
                            </a:rPr>
                            <m:t>5</m:t>
                          </m:r>
                          <m:r>
                            <a:rPr lang="en-US" sz="1400" i="1" smtClean="0">
                              <a:solidFill>
                                <a:srgbClr val="0070C0"/>
                              </a:solidFill>
                              <a:latin typeface="Cambria Math"/>
                              <a:ea typeface="Cambria Math"/>
                            </a:rPr>
                            <m:t>𝜋</m:t>
                          </m:r>
                        </m:num>
                        <m:den>
                          <m:r>
                            <a:rPr lang="en-US" sz="1400" b="0" i="1" smtClean="0">
                              <a:solidFill>
                                <a:srgbClr val="0070C0"/>
                              </a:solidFill>
                              <a:latin typeface="Cambria Math"/>
                            </a:rPr>
                            <m:t>3</m:t>
                          </m:r>
                        </m:den>
                      </m:f>
                    </m:oMath>
                  </m:oMathPara>
                </a14:m>
                <a:endParaRPr lang="en-US" sz="1400" dirty="0">
                  <a:solidFill>
                    <a:srgbClr val="0070C0"/>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5073625" y="4663538"/>
                <a:ext cx="433773" cy="501419"/>
              </a:xfrm>
              <a:prstGeom prst="rect">
                <a:avLst/>
              </a:prstGeom>
              <a:blipFill rotWithShape="1">
                <a:blip r:embed="rId28"/>
                <a:stretch>
                  <a:fillRect b="-1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5563710" y="4217235"/>
                <a:ext cx="533159" cy="497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a:rPr>
                          </m:ctrlPr>
                        </m:fPr>
                        <m:num>
                          <m:r>
                            <a:rPr lang="en-US" sz="1400" b="0" i="1" smtClean="0">
                              <a:solidFill>
                                <a:srgbClr val="0070C0"/>
                              </a:solidFill>
                              <a:latin typeface="Cambria Math"/>
                            </a:rPr>
                            <m:t>11</m:t>
                          </m:r>
                          <m:r>
                            <a:rPr lang="en-US" sz="1400" i="1" smtClean="0">
                              <a:solidFill>
                                <a:srgbClr val="0070C0"/>
                              </a:solidFill>
                              <a:latin typeface="Cambria Math"/>
                              <a:ea typeface="Cambria Math"/>
                            </a:rPr>
                            <m:t>𝜋</m:t>
                          </m:r>
                        </m:num>
                        <m:den>
                          <m:r>
                            <a:rPr lang="en-US" sz="1400" b="0" i="1" smtClean="0">
                              <a:solidFill>
                                <a:srgbClr val="0070C0"/>
                              </a:solidFill>
                              <a:latin typeface="Cambria Math"/>
                            </a:rPr>
                            <m:t>6</m:t>
                          </m:r>
                        </m:den>
                      </m:f>
                    </m:oMath>
                  </m:oMathPara>
                </a14:m>
                <a:endParaRPr lang="en-US" sz="1400" dirty="0">
                  <a:solidFill>
                    <a:srgbClr val="0070C0"/>
                  </a:solidFill>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5563710" y="4217235"/>
                <a:ext cx="533159" cy="497059"/>
              </a:xfrm>
              <a:prstGeom prst="rect">
                <a:avLst/>
              </a:prstGeom>
              <a:blipFill rotWithShape="1">
                <a:blip r:embed="rId29"/>
                <a:stretch>
                  <a:fillRect b="-1235"/>
                </a:stretch>
              </a:blipFill>
            </p:spPr>
            <p:txBody>
              <a:bodyPr/>
              <a:lstStyle/>
              <a:p>
                <a:r>
                  <a:rPr lang="en-US">
                    <a:noFill/>
                  </a:rPr>
                  <a:t> </a:t>
                </a:r>
              </a:p>
            </p:txBody>
          </p:sp>
        </mc:Fallback>
      </mc:AlternateContent>
      <p:grpSp>
        <p:nvGrpSpPr>
          <p:cNvPr id="53" name="Group 52"/>
          <p:cNvGrpSpPr/>
          <p:nvPr/>
        </p:nvGrpSpPr>
        <p:grpSpPr>
          <a:xfrm>
            <a:off x="7200565" y="-66341"/>
            <a:ext cx="1780513" cy="1663613"/>
            <a:chOff x="3809308" y="4648200"/>
            <a:chExt cx="2241858" cy="1938911"/>
          </a:xfrm>
        </p:grpSpPr>
        <p:grpSp>
          <p:nvGrpSpPr>
            <p:cNvPr id="54" name="Group 53"/>
            <p:cNvGrpSpPr/>
            <p:nvPr/>
          </p:nvGrpSpPr>
          <p:grpSpPr>
            <a:xfrm>
              <a:off x="3809308" y="4648200"/>
              <a:ext cx="2241858" cy="1764069"/>
              <a:chOff x="3427730" y="1066800"/>
              <a:chExt cx="4114800" cy="3352800"/>
            </a:xfrm>
          </p:grpSpPr>
          <p:grpSp>
            <p:nvGrpSpPr>
              <p:cNvPr id="58" name="Group 8"/>
              <p:cNvGrpSpPr>
                <a:grpSpLocks/>
              </p:cNvGrpSpPr>
              <p:nvPr/>
            </p:nvGrpSpPr>
            <p:grpSpPr bwMode="auto">
              <a:xfrm>
                <a:off x="3427730" y="1066800"/>
                <a:ext cx="4114800" cy="3352800"/>
                <a:chOff x="5641" y="4714"/>
                <a:chExt cx="3240" cy="2700"/>
              </a:xfrm>
            </p:grpSpPr>
            <p:grpSp>
              <p:nvGrpSpPr>
                <p:cNvPr id="60" name="Group 9"/>
                <p:cNvGrpSpPr>
                  <a:grpSpLocks/>
                </p:cNvGrpSpPr>
                <p:nvPr/>
              </p:nvGrpSpPr>
              <p:grpSpPr bwMode="auto">
                <a:xfrm>
                  <a:off x="5641" y="4714"/>
                  <a:ext cx="3240" cy="2700"/>
                  <a:chOff x="5641" y="4714"/>
                  <a:chExt cx="3240" cy="2700"/>
                </a:xfrm>
              </p:grpSpPr>
              <p:sp>
                <p:nvSpPr>
                  <p:cNvPr id="62" name="Text Box 10"/>
                  <p:cNvSpPr txBox="1">
                    <a:spLocks noChangeArrowheads="1"/>
                  </p:cNvSpPr>
                  <p:nvPr/>
                </p:nvSpPr>
                <p:spPr bwMode="auto">
                  <a:xfrm>
                    <a:off x="5641" y="4714"/>
                    <a:ext cx="3240" cy="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dirty="0">
                      <a:latin typeface="Times New Roman" pitchFamily="18" charset="0"/>
                    </a:endParaRPr>
                  </a:p>
                  <a:p>
                    <a:endParaRPr lang="en-US" sz="1400" dirty="0">
                      <a:latin typeface="Times New Roman" pitchFamily="18" charset="0"/>
                    </a:endParaRPr>
                  </a:p>
                  <a:p>
                    <a:endParaRPr lang="en-US" sz="1400" dirty="0">
                      <a:latin typeface="Times New Roman" pitchFamily="18" charset="0"/>
                    </a:endParaRPr>
                  </a:p>
                  <a:p>
                    <a:r>
                      <a:rPr lang="en-US" sz="1400" dirty="0">
                        <a:latin typeface="Times New Roman" pitchFamily="18" charset="0"/>
                      </a:rPr>
                      <a:t>                 </a:t>
                    </a:r>
                  </a:p>
                  <a:p>
                    <a:r>
                      <a:rPr lang="en-US" sz="1400" dirty="0">
                        <a:latin typeface="Times New Roman" pitchFamily="18" charset="0"/>
                      </a:rPr>
                      <a:t>                                   </a:t>
                    </a:r>
                  </a:p>
                  <a:p>
                    <a:r>
                      <a:rPr lang="en-US" sz="1400" dirty="0">
                        <a:latin typeface="Times New Roman" pitchFamily="18" charset="0"/>
                      </a:rPr>
                      <a:t>                                       </a:t>
                    </a:r>
                  </a:p>
                  <a:p>
                    <a:r>
                      <a:rPr lang="en-US" sz="1400" dirty="0">
                        <a:latin typeface="Times New Roman" pitchFamily="18" charset="0"/>
                      </a:rPr>
                      <a:t>                                         </a:t>
                    </a:r>
                    <a:r>
                      <a:rPr lang="en-US" dirty="0" smtClean="0">
                        <a:latin typeface="Times New Roman" pitchFamily="18" charset="0"/>
                      </a:rPr>
                      <a:t>                </a:t>
                    </a:r>
                    <a:endParaRPr lang="en-US" dirty="0">
                      <a:latin typeface="Times New Roman" pitchFamily="18" charset="0"/>
                    </a:endParaRPr>
                  </a:p>
                  <a:p>
                    <a:endParaRPr lang="en-US" dirty="0">
                      <a:latin typeface="Times New Roman" pitchFamily="18" charset="0"/>
                    </a:endParaRPr>
                  </a:p>
                  <a:p>
                    <a:endParaRPr lang="en-US" dirty="0">
                      <a:latin typeface="Times New Roman" pitchFamily="18" charset="0"/>
                    </a:endParaRPr>
                  </a:p>
                  <a:p>
                    <a:endParaRPr lang="en-US" dirty="0">
                      <a:latin typeface="Times New Roman" pitchFamily="18" charset="0"/>
                    </a:endParaRPr>
                  </a:p>
                  <a:p>
                    <a:r>
                      <a:rPr lang="en-US" dirty="0">
                        <a:latin typeface="Times New Roman" pitchFamily="18" charset="0"/>
                      </a:rPr>
                      <a:t>                          </a:t>
                    </a:r>
                    <a:endParaRPr lang="en-US" dirty="0"/>
                  </a:p>
                </p:txBody>
              </p:sp>
              <p:sp>
                <p:nvSpPr>
                  <p:cNvPr id="63" name="AutoShape 11"/>
                  <p:cNvSpPr>
                    <a:spLocks noChangeArrowheads="1"/>
                  </p:cNvSpPr>
                  <p:nvPr/>
                </p:nvSpPr>
                <p:spPr bwMode="auto">
                  <a:xfrm rot="16200000">
                    <a:off x="6392" y="5226"/>
                    <a:ext cx="1738" cy="1798"/>
                  </a:xfrm>
                  <a:prstGeom prst="rtTriangle">
                    <a:avLst/>
                  </a:prstGeom>
                  <a:solidFill>
                    <a:srgbClr val="FFFFFF"/>
                  </a:solidFill>
                  <a:ln w="9525">
                    <a:solidFill>
                      <a:srgbClr val="000000"/>
                    </a:solidFill>
                    <a:miter lim="800000"/>
                    <a:headEnd/>
                    <a:tailEnd/>
                  </a:ln>
                </p:spPr>
                <p:txBody>
                  <a:bodyPr/>
                  <a:lstStyle/>
                  <a:p>
                    <a:endParaRPr lang="en-US"/>
                  </a:p>
                </p:txBody>
              </p:sp>
              <p:sp>
                <p:nvSpPr>
                  <p:cNvPr id="64" name="Text Box 12"/>
                  <p:cNvSpPr txBox="1">
                    <a:spLocks noChangeArrowheads="1"/>
                  </p:cNvSpPr>
                  <p:nvPr/>
                </p:nvSpPr>
                <p:spPr bwMode="auto">
                  <a:xfrm>
                    <a:off x="6467" y="6618"/>
                    <a:ext cx="145"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1800"/>
                  </a:p>
                </p:txBody>
              </p:sp>
            </p:grpSp>
            <p:sp>
              <p:nvSpPr>
                <p:cNvPr id="61" name="Rectangle 13"/>
                <p:cNvSpPr>
                  <a:spLocks noChangeArrowheads="1"/>
                </p:cNvSpPr>
                <p:nvPr/>
              </p:nvSpPr>
              <p:spPr bwMode="auto">
                <a:xfrm>
                  <a:off x="8040" y="6813"/>
                  <a:ext cx="120" cy="180"/>
                </a:xfrm>
                <a:prstGeom prst="rect">
                  <a:avLst/>
                </a:prstGeom>
                <a:solidFill>
                  <a:srgbClr val="FFFFFF"/>
                </a:solidFill>
                <a:ln w="9525">
                  <a:solidFill>
                    <a:srgbClr val="000000"/>
                  </a:solidFill>
                  <a:miter lim="800000"/>
                  <a:headEnd/>
                  <a:tailEnd/>
                </a:ln>
              </p:spPr>
              <p:txBody>
                <a:bodyPr/>
                <a:lstStyle/>
                <a:p>
                  <a:endParaRPr lang="en-US"/>
                </a:p>
              </p:txBody>
            </p:sp>
          </p:grpSp>
          <mc:AlternateContent xmlns:mc="http://schemas.openxmlformats.org/markup-compatibility/2006" xmlns:a14="http://schemas.microsoft.com/office/drawing/2010/main">
            <mc:Choice Requires="a14">
              <p:graphicFrame>
                <p:nvGraphicFramePr>
                  <p:cNvPr id="59" name="Object 14"/>
                  <p:cNvGraphicFramePr>
                    <a:graphicFrameLocks noChangeAspect="1"/>
                  </p:cNvGraphicFramePr>
                  <p:nvPr>
                    <p:extLst>
                      <p:ext uri="{D42A27DB-BD31-4B8C-83A1-F6EECF244321}">
                        <p14:modId xmlns:p14="http://schemas.microsoft.com/office/powerpoint/2010/main" val="1031839623"/>
                      </p:ext>
                    </p:extLst>
                  </p:nvPr>
                </p:nvGraphicFramePr>
                <p:xfrm>
                  <a:off x="4614863" y="3562350"/>
                  <a:ext cx="533400" cy="374650"/>
                </p:xfrm>
                <a:graphic>
                  <a:graphicData uri="http://schemas.openxmlformats.org/presentationml/2006/ole">
                    <mc:AlternateContent>
                      <mc:Choice xmlns:v="urn:schemas-microsoft-com:vml" Requires="v">
                        <p:oleObj spid="_x0000_s54284" name="Equation" r:id="rId30" imgW="253670" imgH="177569" progId="Equation.3">
                          <p:embed/>
                        </p:oleObj>
                      </mc:Choice>
                      <mc:Fallback>
                        <p:oleObj name="Equation" r:id="rId30" imgW="253670" imgH="177569" progId="Equation.3">
                          <p:embed/>
                          <p:pic>
                            <p:nvPicPr>
                              <p:cNvPr id="0" name=""/>
                              <p:cNvPicPr>
                                <a:picLocks noChangeAspect="1" noChangeArrowheads="1"/>
                              </p:cNvPicPr>
                              <p:nvPr/>
                            </p:nvPicPr>
                            <p:blipFill>
                              <a:blip r:embed="rId31">
                                <a:extLst>
                                  <a:ext uri="{28A0092B-C50C-407E-A947-70E740481C1C}">
                                    <a14:useLocalDpi val="0"/>
                                  </a:ext>
                                </a:extLst>
                              </a:blip>
                              <a:srcRect/>
                              <a:stretch>
                                <a:fillRect/>
                              </a:stretch>
                            </p:blipFill>
                            <p:spPr bwMode="auto">
                              <a:xfrm>
                                <a:off x="4614863" y="3562350"/>
                                <a:ext cx="533400" cy="374650"/>
                              </a:xfrm>
                              <a:prstGeom prst="rect">
                                <a:avLst/>
                              </a:prstGeom>
                              <a:noFill/>
                              <a:extLst>
                                <a:ext uri="{909E8E84-426E-40DD-AFC4-6F175D3DCCD1}">
                                  <a14:hiddenFill>
                                    <a:solidFill>
                                      <a:srgbClr val="FFFFFF"/>
                                    </a:solidFill>
                                  </a14:hiddenFill>
                                </a:ext>
                              </a:extLst>
                            </p:spPr>
                          </p:pic>
                        </p:oleObj>
                      </mc:Fallback>
                    </mc:AlternateContent>
                  </a:graphicData>
                </a:graphic>
              </p:graphicFrame>
            </mc:Choice>
            <mc:Fallback xmlns="">
              <p:graphicFrame>
                <p:nvGraphicFramePr>
                  <p:cNvPr id="59" name="Object 14"/>
                  <p:cNvGraphicFramePr>
                    <a:graphicFrameLocks noChangeAspect="1"/>
                  </p:cNvGraphicFramePr>
                  <p:nvPr>
                    <p:extLst>
                      <p:ext uri="{D42A27DB-BD31-4B8C-83A1-F6EECF244321}">
                        <p14:modId xmlns:p14="http://schemas.microsoft.com/office/powerpoint/2010/main" val="1021347407"/>
                      </p:ext>
                    </p:extLst>
                  </p:nvPr>
                </p:nvGraphicFramePr>
                <p:xfrm>
                  <a:off x="4614863" y="3562350"/>
                  <a:ext cx="533400" cy="374650"/>
                </p:xfrm>
                <a:graphic>
                  <a:graphicData uri="http://schemas.openxmlformats.org/presentationml/2006/ole">
                    <mc:AlternateContent>
                      <mc:Choice xmlns:v="urn:schemas-microsoft-com:vml" Requires="v">
                        <p:oleObj spid="_x0000_s22531" name="Equation" r:id="rId32" imgW="253670" imgH="177569" progId="Equation.3">
                          <p:embed/>
                        </p:oleObj>
                      </mc:Choice>
                      <mc:Fallback>
                        <p:oleObj name="Equation" r:id="rId32" imgW="253670" imgH="177569" progId="Equation.3">
                          <p:embed/>
                          <p:pic>
                            <p:nvPicPr>
                              <p:cNvPr id="0" name=""/>
                              <p:cNvPicPr>
                                <a:picLocks noChangeAspect="1" noChangeArrowheads="1"/>
                              </p:cNvPicPr>
                              <p:nvPr/>
                            </p:nvPicPr>
                            <p:blipFill>
                              <a:blip r:embed="rId33">
                                <a:extLst>
                                  <a:ext uri="{28A0092B-C50C-407E-A947-70E740481C1C}">
                                    <a14:useLocalDpi xmlns:a14="http://schemas.microsoft.com/office/drawing/2010/main" val="0"/>
                                  </a:ext>
                                </a:extLst>
                              </a:blip>
                              <a:srcRect/>
                              <a:stretch>
                                <a:fillRect/>
                              </a:stretch>
                            </p:blipFill>
                            <p:spPr bwMode="auto">
                              <a:xfrm>
                                <a:off x="4614863" y="3562350"/>
                                <a:ext cx="533400"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Fallback>
          </mc:AlternateContent>
        </p:grpSp>
        <mc:AlternateContent xmlns:mc="http://schemas.openxmlformats.org/markup-compatibility/2006" xmlns:a14="http://schemas.microsoft.com/office/drawing/2010/main">
          <mc:Choice Requires="a14">
            <p:sp>
              <p:nvSpPr>
                <p:cNvPr id="55" name="Rectangle 54"/>
                <p:cNvSpPr/>
                <p:nvPr/>
              </p:nvSpPr>
              <p:spPr>
                <a:xfrm>
                  <a:off x="5483977" y="5329991"/>
                  <a:ext cx="405945" cy="4801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200" i="1">
                                <a:solidFill>
                                  <a:schemeClr val="tx2"/>
                                </a:solidFill>
                                <a:latin typeface="Cambria Math"/>
                              </a:rPr>
                            </m:ctrlPr>
                          </m:fPr>
                          <m:num>
                            <m:rad>
                              <m:radPr>
                                <m:degHide m:val="on"/>
                                <m:ctrlPr>
                                  <a:rPr lang="en-US" sz="1200" i="1">
                                    <a:solidFill>
                                      <a:schemeClr val="tx2"/>
                                    </a:solidFill>
                                    <a:latin typeface="Cambria Math"/>
                                  </a:rPr>
                                </m:ctrlPr>
                              </m:radPr>
                              <m:deg/>
                              <m:e>
                                <m:r>
                                  <a:rPr lang="en-US" sz="1200" i="1">
                                    <a:solidFill>
                                      <a:schemeClr val="tx2"/>
                                    </a:solidFill>
                                    <a:latin typeface="Cambria Math"/>
                                  </a:rPr>
                                  <m:t>2</m:t>
                                </m:r>
                              </m:e>
                            </m:rad>
                          </m:num>
                          <m:den>
                            <m:r>
                              <a:rPr lang="en-US" sz="1200" i="1">
                                <a:solidFill>
                                  <a:schemeClr val="tx2"/>
                                </a:solidFill>
                                <a:latin typeface="Cambria Math"/>
                              </a:rPr>
                              <m:t>2</m:t>
                            </m:r>
                          </m:den>
                        </m:f>
                      </m:oMath>
                    </m:oMathPara>
                  </a14:m>
                  <a:endParaRPr lang="en-US" sz="1200" dirty="0"/>
                </a:p>
              </p:txBody>
            </p:sp>
          </mc:Choice>
          <mc:Fallback xmlns="">
            <p:sp>
              <p:nvSpPr>
                <p:cNvPr id="55" name="Rectangle 54"/>
                <p:cNvSpPr>
                  <a:spLocks noRot="1" noChangeAspect="1" noMove="1" noResize="1" noEditPoints="1" noAdjustHandles="1" noChangeArrowheads="1" noChangeShapeType="1" noTextEdit="1"/>
                </p:cNvSpPr>
                <p:nvPr/>
              </p:nvSpPr>
              <p:spPr>
                <a:xfrm>
                  <a:off x="5483977" y="5329991"/>
                  <a:ext cx="405945" cy="480196"/>
                </a:xfrm>
                <a:prstGeom prst="rect">
                  <a:avLst/>
                </a:prstGeom>
                <a:blipFill rotWithShape="1">
                  <a:blip r:embed="rId34"/>
                  <a:stretch>
                    <a:fillRect r="-1887" b="-1791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Rectangle 55"/>
                <p:cNvSpPr/>
                <p:nvPr/>
              </p:nvSpPr>
              <p:spPr>
                <a:xfrm>
                  <a:off x="4735383" y="6106915"/>
                  <a:ext cx="405945" cy="48019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1200" i="1">
                                <a:solidFill>
                                  <a:schemeClr val="tx2"/>
                                </a:solidFill>
                                <a:latin typeface="Cambria Math"/>
                              </a:rPr>
                            </m:ctrlPr>
                          </m:fPr>
                          <m:num>
                            <m:rad>
                              <m:radPr>
                                <m:degHide m:val="on"/>
                                <m:ctrlPr>
                                  <a:rPr lang="en-US" sz="1200" i="1">
                                    <a:solidFill>
                                      <a:schemeClr val="tx2"/>
                                    </a:solidFill>
                                    <a:latin typeface="Cambria Math"/>
                                  </a:rPr>
                                </m:ctrlPr>
                              </m:radPr>
                              <m:deg/>
                              <m:e>
                                <m:r>
                                  <a:rPr lang="en-US" sz="1200" i="1">
                                    <a:solidFill>
                                      <a:schemeClr val="tx2"/>
                                    </a:solidFill>
                                    <a:latin typeface="Cambria Math"/>
                                  </a:rPr>
                                  <m:t>2</m:t>
                                </m:r>
                              </m:e>
                            </m:rad>
                          </m:num>
                          <m:den>
                            <m:r>
                              <a:rPr lang="en-US" sz="1200" i="1">
                                <a:solidFill>
                                  <a:schemeClr val="tx2"/>
                                </a:solidFill>
                                <a:latin typeface="Cambria Math"/>
                              </a:rPr>
                              <m:t>2</m:t>
                            </m:r>
                          </m:den>
                        </m:f>
                      </m:oMath>
                    </m:oMathPara>
                  </a14:m>
                  <a:endParaRPr lang="en-US" sz="1200" dirty="0"/>
                </a:p>
              </p:txBody>
            </p:sp>
          </mc:Choice>
          <mc:Fallback xmlns="">
            <p:sp>
              <p:nvSpPr>
                <p:cNvPr id="56" name="Rectangle 55"/>
                <p:cNvSpPr>
                  <a:spLocks noRot="1" noChangeAspect="1" noMove="1" noResize="1" noEditPoints="1" noAdjustHandles="1" noChangeArrowheads="1" noChangeShapeType="1" noTextEdit="1"/>
                </p:cNvSpPr>
                <p:nvPr/>
              </p:nvSpPr>
              <p:spPr>
                <a:xfrm>
                  <a:off x="4735383" y="6106915"/>
                  <a:ext cx="405945" cy="480196"/>
                </a:xfrm>
                <a:prstGeom prst="rect">
                  <a:avLst/>
                </a:prstGeom>
                <a:blipFill rotWithShape="1">
                  <a:blip r:embed="rId35"/>
                  <a:stretch>
                    <a:fillRect r="-3774" b="-16176"/>
                  </a:stretch>
                </a:blipFill>
              </p:spPr>
              <p:txBody>
                <a:bodyPr/>
                <a:lstStyle/>
                <a:p>
                  <a:r>
                    <a:rPr lang="en-US">
                      <a:noFill/>
                    </a:rPr>
                    <a:t> </a:t>
                  </a:r>
                </a:p>
              </p:txBody>
            </p:sp>
          </mc:Fallback>
        </mc:AlternateContent>
        <p:sp>
          <p:nvSpPr>
            <p:cNvPr id="57" name="Rectangle 56"/>
            <p:cNvSpPr/>
            <p:nvPr/>
          </p:nvSpPr>
          <p:spPr>
            <a:xfrm>
              <a:off x="4667538" y="5319408"/>
              <a:ext cx="288862" cy="338554"/>
            </a:xfrm>
            <a:prstGeom prst="rect">
              <a:avLst/>
            </a:prstGeom>
          </p:spPr>
          <p:txBody>
            <a:bodyPr wrap="none">
              <a:spAutoFit/>
            </a:bodyPr>
            <a:lstStyle/>
            <a:p>
              <a:r>
                <a:rPr lang="en-US" sz="1600" dirty="0">
                  <a:solidFill>
                    <a:schemeClr val="tx2"/>
                  </a:solidFill>
                </a:rPr>
                <a:t>1</a:t>
              </a:r>
              <a:endParaRPr lang="en-US" dirty="0">
                <a:solidFill>
                  <a:schemeClr val="tx2"/>
                </a:solidFill>
              </a:endParaRPr>
            </a:p>
          </p:txBody>
        </p:sp>
      </p:grpSp>
      <p:sp>
        <p:nvSpPr>
          <p:cNvPr id="20" name="TextBox 19"/>
          <p:cNvSpPr txBox="1"/>
          <p:nvPr/>
        </p:nvSpPr>
        <p:spPr>
          <a:xfrm>
            <a:off x="6912470" y="1578659"/>
            <a:ext cx="784189" cy="646331"/>
          </a:xfrm>
          <a:prstGeom prst="rect">
            <a:avLst/>
          </a:prstGeom>
          <a:noFill/>
        </p:spPr>
        <p:txBody>
          <a:bodyPr wrap="none" rtlCol="0">
            <a:spAutoFit/>
          </a:bodyPr>
          <a:lstStyle/>
          <a:p>
            <a:r>
              <a:rPr lang="en-US" dirty="0" smtClean="0">
                <a:solidFill>
                  <a:schemeClr val="accent6"/>
                </a:solidFill>
              </a:rPr>
              <a:t> Q – I</a:t>
            </a:r>
          </a:p>
          <a:p>
            <a:r>
              <a:rPr lang="en-US" dirty="0" smtClean="0">
                <a:solidFill>
                  <a:schemeClr val="accent6"/>
                </a:solidFill>
              </a:rPr>
              <a:t>( +, + )</a:t>
            </a:r>
            <a:endParaRPr lang="en-US" dirty="0">
              <a:solidFill>
                <a:schemeClr val="accent6"/>
              </a:solidFill>
            </a:endParaRPr>
          </a:p>
        </p:txBody>
      </p:sp>
      <p:sp>
        <p:nvSpPr>
          <p:cNvPr id="66" name="TextBox 65"/>
          <p:cNvSpPr txBox="1"/>
          <p:nvPr/>
        </p:nvSpPr>
        <p:spPr>
          <a:xfrm>
            <a:off x="1167065" y="1579595"/>
            <a:ext cx="780983" cy="646331"/>
          </a:xfrm>
          <a:prstGeom prst="rect">
            <a:avLst/>
          </a:prstGeom>
          <a:noFill/>
        </p:spPr>
        <p:txBody>
          <a:bodyPr wrap="none" rtlCol="0">
            <a:spAutoFit/>
          </a:bodyPr>
          <a:lstStyle/>
          <a:p>
            <a:r>
              <a:rPr lang="en-US" dirty="0" smtClean="0">
                <a:solidFill>
                  <a:schemeClr val="accent6"/>
                </a:solidFill>
              </a:rPr>
              <a:t> Q – II</a:t>
            </a:r>
          </a:p>
          <a:p>
            <a:r>
              <a:rPr lang="en-US" dirty="0" smtClean="0">
                <a:solidFill>
                  <a:schemeClr val="accent6"/>
                </a:solidFill>
              </a:rPr>
              <a:t>( - , + )</a:t>
            </a:r>
            <a:endParaRPr lang="en-US" dirty="0">
              <a:solidFill>
                <a:schemeClr val="accent6"/>
              </a:solidFill>
            </a:endParaRPr>
          </a:p>
        </p:txBody>
      </p:sp>
      <p:sp>
        <p:nvSpPr>
          <p:cNvPr id="67" name="TextBox 66"/>
          <p:cNvSpPr txBox="1"/>
          <p:nvPr/>
        </p:nvSpPr>
        <p:spPr>
          <a:xfrm>
            <a:off x="1167065" y="5397375"/>
            <a:ext cx="787395" cy="646331"/>
          </a:xfrm>
          <a:prstGeom prst="rect">
            <a:avLst/>
          </a:prstGeom>
          <a:noFill/>
        </p:spPr>
        <p:txBody>
          <a:bodyPr wrap="none" rtlCol="0">
            <a:spAutoFit/>
          </a:bodyPr>
          <a:lstStyle/>
          <a:p>
            <a:r>
              <a:rPr lang="en-US" dirty="0" smtClean="0">
                <a:solidFill>
                  <a:schemeClr val="accent6"/>
                </a:solidFill>
              </a:rPr>
              <a:t> Q – III</a:t>
            </a:r>
          </a:p>
          <a:p>
            <a:r>
              <a:rPr lang="en-US" dirty="0" smtClean="0">
                <a:solidFill>
                  <a:schemeClr val="accent6"/>
                </a:solidFill>
              </a:rPr>
              <a:t> ( - , </a:t>
            </a:r>
            <a:r>
              <a:rPr lang="en-US" dirty="0">
                <a:solidFill>
                  <a:schemeClr val="accent6"/>
                </a:solidFill>
              </a:rPr>
              <a:t>-</a:t>
            </a:r>
            <a:r>
              <a:rPr lang="en-US" dirty="0" smtClean="0">
                <a:solidFill>
                  <a:schemeClr val="accent6"/>
                </a:solidFill>
              </a:rPr>
              <a:t> )</a:t>
            </a:r>
            <a:endParaRPr lang="en-US" dirty="0">
              <a:solidFill>
                <a:schemeClr val="accent6"/>
              </a:solidFill>
            </a:endParaRPr>
          </a:p>
        </p:txBody>
      </p:sp>
      <p:sp>
        <p:nvSpPr>
          <p:cNvPr id="68" name="TextBox 67"/>
          <p:cNvSpPr txBox="1"/>
          <p:nvPr/>
        </p:nvSpPr>
        <p:spPr>
          <a:xfrm>
            <a:off x="6905863" y="5397375"/>
            <a:ext cx="833883" cy="646331"/>
          </a:xfrm>
          <a:prstGeom prst="rect">
            <a:avLst/>
          </a:prstGeom>
          <a:noFill/>
        </p:spPr>
        <p:txBody>
          <a:bodyPr wrap="none" rtlCol="0">
            <a:spAutoFit/>
          </a:bodyPr>
          <a:lstStyle/>
          <a:p>
            <a:r>
              <a:rPr lang="en-US" dirty="0" smtClean="0">
                <a:solidFill>
                  <a:schemeClr val="accent6"/>
                </a:solidFill>
              </a:rPr>
              <a:t> Q – IV</a:t>
            </a:r>
          </a:p>
          <a:p>
            <a:r>
              <a:rPr lang="en-US" dirty="0" smtClean="0">
                <a:solidFill>
                  <a:schemeClr val="accent6"/>
                </a:solidFill>
              </a:rPr>
              <a:t> ( + , - )</a:t>
            </a:r>
            <a:endParaRPr lang="en-US" dirty="0">
              <a:solidFill>
                <a:schemeClr val="accent6"/>
              </a:solidFill>
            </a:endParaRPr>
          </a:p>
        </p:txBody>
      </p:sp>
      <p:grpSp>
        <p:nvGrpSpPr>
          <p:cNvPr id="69" name="Group 68"/>
          <p:cNvGrpSpPr>
            <a:grpSpLocks/>
          </p:cNvGrpSpPr>
          <p:nvPr/>
        </p:nvGrpSpPr>
        <p:grpSpPr bwMode="auto">
          <a:xfrm>
            <a:off x="7494662" y="3750645"/>
            <a:ext cx="1532285" cy="2673420"/>
            <a:chOff x="6604637" y="1422300"/>
            <a:chExt cx="1743776" cy="2516289"/>
          </a:xfrm>
        </p:grpSpPr>
        <p:grpSp>
          <p:nvGrpSpPr>
            <p:cNvPr id="70" name="Group 34"/>
            <p:cNvGrpSpPr>
              <a:grpSpLocks/>
            </p:cNvGrpSpPr>
            <p:nvPr/>
          </p:nvGrpSpPr>
          <p:grpSpPr bwMode="auto">
            <a:xfrm>
              <a:off x="7127620" y="1422300"/>
              <a:ext cx="1220793" cy="1905353"/>
              <a:chOff x="6517224" y="1422653"/>
              <a:chExt cx="1220793" cy="1905353"/>
            </a:xfrm>
          </p:grpSpPr>
          <p:grpSp>
            <p:nvGrpSpPr>
              <p:cNvPr id="73" name="Group 37"/>
              <p:cNvGrpSpPr>
                <a:grpSpLocks/>
              </p:cNvGrpSpPr>
              <p:nvPr/>
            </p:nvGrpSpPr>
            <p:grpSpPr bwMode="auto">
              <a:xfrm>
                <a:off x="6559705" y="1422653"/>
                <a:ext cx="1178312" cy="1905353"/>
                <a:chOff x="6559705" y="1422653"/>
                <a:chExt cx="1178312" cy="1905353"/>
              </a:xfrm>
            </p:grpSpPr>
            <p:sp>
              <p:nvSpPr>
                <p:cNvPr id="76" name="Right Triangle 40"/>
                <p:cNvSpPr>
                  <a:spLocks noChangeArrowheads="1"/>
                </p:cNvSpPr>
                <p:nvPr/>
              </p:nvSpPr>
              <p:spPr bwMode="auto">
                <a:xfrm>
                  <a:off x="6559705" y="1422653"/>
                  <a:ext cx="1079810" cy="1905000"/>
                </a:xfrm>
                <a:prstGeom prst="rtTriangle">
                  <a:avLst/>
                </a:prstGeom>
                <a:solidFill>
                  <a:schemeClr val="bg1"/>
                </a:solidFill>
                <a:ln w="28575" algn="ctr">
                  <a:solidFill>
                    <a:schemeClr val="tx1"/>
                  </a:solidFill>
                  <a:round/>
                  <a:headEnd/>
                  <a:tailEnd/>
                </a:ln>
              </p:spPr>
              <p:txBody>
                <a:bodyPr wrap="none"/>
                <a:lstStyle/>
                <a:p>
                  <a:endParaRPr lang="en-US"/>
                </a:p>
              </p:txBody>
            </p:sp>
            <p:sp>
              <p:nvSpPr>
                <p:cNvPr id="77" name="TextBox 41"/>
                <p:cNvSpPr txBox="1">
                  <a:spLocks noChangeArrowheads="1"/>
                </p:cNvSpPr>
                <p:nvPr/>
              </p:nvSpPr>
              <p:spPr bwMode="auto">
                <a:xfrm>
                  <a:off x="7128417" y="2016005"/>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t>1</a:t>
                  </a:r>
                </a:p>
              </p:txBody>
            </p:sp>
            <p:sp>
              <p:nvSpPr>
                <p:cNvPr id="78" name="Rectangle 42"/>
                <p:cNvSpPr>
                  <a:spLocks noChangeArrowheads="1"/>
                </p:cNvSpPr>
                <p:nvPr/>
              </p:nvSpPr>
              <p:spPr bwMode="auto">
                <a:xfrm>
                  <a:off x="6574374" y="3094127"/>
                  <a:ext cx="228600" cy="233879"/>
                </a:xfrm>
                <a:prstGeom prst="rect">
                  <a:avLst/>
                </a:prstGeom>
                <a:solidFill>
                  <a:schemeClr val="bg1"/>
                </a:solidFill>
                <a:ln w="19050" algn="ctr">
                  <a:solidFill>
                    <a:schemeClr val="tx1"/>
                  </a:solidFill>
                  <a:round/>
                  <a:headEnd/>
                  <a:tailEnd/>
                </a:ln>
              </p:spPr>
              <p:txBody>
                <a:bodyPr wrap="none"/>
                <a:lstStyle/>
                <a:p>
                  <a:endParaRPr lang="en-US"/>
                </a:p>
              </p:txBody>
            </p:sp>
          </p:grpSp>
          <p:sp>
            <p:nvSpPr>
              <p:cNvPr id="74" name="TextBox 38"/>
              <p:cNvSpPr txBox="1">
                <a:spLocks noChangeArrowheads="1"/>
              </p:cNvSpPr>
              <p:nvPr/>
            </p:nvSpPr>
            <p:spPr bwMode="auto">
              <a:xfrm>
                <a:off x="7166517" y="3066043"/>
                <a:ext cx="5715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sz="1100"/>
                  <a:t>60º</a:t>
                </a:r>
              </a:p>
            </p:txBody>
          </p:sp>
          <p:sp>
            <p:nvSpPr>
              <p:cNvPr id="75" name="TextBox 39"/>
              <p:cNvSpPr txBox="1">
                <a:spLocks noChangeArrowheads="1"/>
              </p:cNvSpPr>
              <p:nvPr/>
            </p:nvSpPr>
            <p:spPr bwMode="auto">
              <a:xfrm>
                <a:off x="6517224" y="1836818"/>
                <a:ext cx="5715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sz="1100"/>
                  <a:t>30º</a:t>
                </a:r>
              </a:p>
            </p:txBody>
          </p:sp>
        </p:grpSp>
        <p:sp>
          <p:nvSpPr>
            <p:cNvPr id="71" name="TextBox 70"/>
            <p:cNvSpPr txBox="1">
              <a:spLocks noRot="1" noChangeAspect="1" noMove="1" noResize="1" noEditPoints="1" noAdjustHandles="1" noChangeArrowheads="1" noChangeShapeType="1" noTextEdit="1"/>
            </p:cNvSpPr>
            <p:nvPr/>
          </p:nvSpPr>
          <p:spPr>
            <a:xfrm>
              <a:off x="7353097" y="3327653"/>
              <a:ext cx="625730" cy="610936"/>
            </a:xfrm>
            <a:prstGeom prst="rect">
              <a:avLst/>
            </a:prstGeom>
            <a:blipFill rotWithShape="1">
              <a:blip r:embed="rId36"/>
              <a:stretch>
                <a:fillRect/>
              </a:stretch>
            </a:blipFill>
          </p:spPr>
          <p:txBody>
            <a:bodyPr/>
            <a:lstStyle/>
            <a:p>
              <a:pPr>
                <a:defRPr/>
              </a:pPr>
              <a:r>
                <a:rPr lang="en-US">
                  <a:noFill/>
                </a:rPr>
                <a:t> </a:t>
              </a:r>
            </a:p>
          </p:txBody>
        </p:sp>
        <p:sp>
          <p:nvSpPr>
            <p:cNvPr id="72" name="TextBox 71"/>
            <p:cNvSpPr txBox="1">
              <a:spLocks noRot="1" noChangeAspect="1" noMove="1" noResize="1" noEditPoints="1" noAdjustHandles="1" noChangeArrowheads="1" noChangeShapeType="1" noTextEdit="1"/>
            </p:cNvSpPr>
            <p:nvPr/>
          </p:nvSpPr>
          <p:spPr>
            <a:xfrm>
              <a:off x="6604637" y="2140637"/>
              <a:ext cx="625730" cy="673261"/>
            </a:xfrm>
            <a:prstGeom prst="rect">
              <a:avLst/>
            </a:prstGeom>
            <a:blipFill rotWithShape="1">
              <a:blip r:embed="rId37"/>
              <a:stretch>
                <a:fillRect/>
              </a:stretch>
            </a:blipFill>
          </p:spPr>
          <p:txBody>
            <a:bodyPr/>
            <a:lstStyle/>
            <a:p>
              <a:pPr>
                <a:defRPr/>
              </a:pPr>
              <a:r>
                <a:rPr lang="en-US">
                  <a:noFill/>
                </a:rPr>
                <a:t> </a:t>
              </a:r>
            </a:p>
          </p:txBody>
        </p:sp>
      </p:grpSp>
    </p:spTree>
    <p:extLst>
      <p:ext uri="{BB962C8B-B14F-4D97-AF65-F5344CB8AC3E}">
        <p14:creationId xmlns:p14="http://schemas.microsoft.com/office/powerpoint/2010/main" val="11531401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3554"/>
                                        </p:tgtEl>
                                        <p:attrNameLst>
                                          <p:attrName>style.visibility</p:attrName>
                                        </p:attrNameLst>
                                      </p:cBhvr>
                                      <p:to>
                                        <p:strVal val="visible"/>
                                      </p:to>
                                    </p:set>
                                    <p:animEffect transition="in" filter="fade">
                                      <p:cBhvr>
                                        <p:cTn id="14" dur="1000"/>
                                        <p:tgtEl>
                                          <p:spTgt spid="23554"/>
                                        </p:tgtEl>
                                      </p:cBhvr>
                                    </p:animEffect>
                                    <p:anim calcmode="lin" valueType="num">
                                      <p:cBhvr>
                                        <p:cTn id="15" dur="1000" fill="hold"/>
                                        <p:tgtEl>
                                          <p:spTgt spid="23554"/>
                                        </p:tgtEl>
                                        <p:attrNameLst>
                                          <p:attrName>ppt_x</p:attrName>
                                        </p:attrNameLst>
                                      </p:cBhvr>
                                      <p:tavLst>
                                        <p:tav tm="0">
                                          <p:val>
                                            <p:strVal val="#ppt_x"/>
                                          </p:val>
                                        </p:tav>
                                        <p:tav tm="100000">
                                          <p:val>
                                            <p:strVal val="#ppt_x"/>
                                          </p:val>
                                        </p:tav>
                                      </p:tavLst>
                                    </p:anim>
                                    <p:anim calcmode="lin" valueType="num">
                                      <p:cBhvr>
                                        <p:cTn id="16" dur="1000" fill="hold"/>
                                        <p:tgtEl>
                                          <p:spTgt spid="23554"/>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anim calcmode="lin" valueType="num">
                                      <p:cBhvr>
                                        <p:cTn id="29" dur="1000" fill="hold"/>
                                        <p:tgtEl>
                                          <p:spTgt spid="3"/>
                                        </p:tgtEl>
                                        <p:attrNameLst>
                                          <p:attrName>ppt_x</p:attrName>
                                        </p:attrNameLst>
                                      </p:cBhvr>
                                      <p:tavLst>
                                        <p:tav tm="0">
                                          <p:val>
                                            <p:strVal val="#ppt_x"/>
                                          </p:val>
                                        </p:tav>
                                        <p:tav tm="100000">
                                          <p:val>
                                            <p:strVal val="#ppt_x"/>
                                          </p:val>
                                        </p:tav>
                                      </p:tavLst>
                                    </p:anim>
                                    <p:anim calcmode="lin" valueType="num">
                                      <p:cBhvr>
                                        <p:cTn id="30"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fade">
                                      <p:cBhvr>
                                        <p:cTn id="35" dur="1000"/>
                                        <p:tgtEl>
                                          <p:spTgt spid="22"/>
                                        </p:tgtEl>
                                      </p:cBhvr>
                                    </p:animEffect>
                                    <p:anim calcmode="lin" valueType="num">
                                      <p:cBhvr>
                                        <p:cTn id="36" dur="1000" fill="hold"/>
                                        <p:tgtEl>
                                          <p:spTgt spid="22"/>
                                        </p:tgtEl>
                                        <p:attrNameLst>
                                          <p:attrName>ppt_x</p:attrName>
                                        </p:attrNameLst>
                                      </p:cBhvr>
                                      <p:tavLst>
                                        <p:tav tm="0">
                                          <p:val>
                                            <p:strVal val="#ppt_x"/>
                                          </p:val>
                                        </p:tav>
                                        <p:tav tm="100000">
                                          <p:val>
                                            <p:strVal val="#ppt_x"/>
                                          </p:val>
                                        </p:tav>
                                      </p:tavLst>
                                    </p:anim>
                                    <p:anim calcmode="lin" valueType="num">
                                      <p:cBhvr>
                                        <p:cTn id="37"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fade">
                                      <p:cBhvr>
                                        <p:cTn id="56" dur="1000"/>
                                        <p:tgtEl>
                                          <p:spTgt spid="9"/>
                                        </p:tgtEl>
                                      </p:cBhvr>
                                    </p:animEffect>
                                    <p:anim calcmode="lin" valueType="num">
                                      <p:cBhvr>
                                        <p:cTn id="57" dur="1000" fill="hold"/>
                                        <p:tgtEl>
                                          <p:spTgt spid="9"/>
                                        </p:tgtEl>
                                        <p:attrNameLst>
                                          <p:attrName>ppt_x</p:attrName>
                                        </p:attrNameLst>
                                      </p:cBhvr>
                                      <p:tavLst>
                                        <p:tav tm="0">
                                          <p:val>
                                            <p:strVal val="#ppt_x"/>
                                          </p:val>
                                        </p:tav>
                                        <p:tav tm="100000">
                                          <p:val>
                                            <p:strVal val="#ppt_x"/>
                                          </p:val>
                                        </p:tav>
                                      </p:tavLst>
                                    </p:anim>
                                    <p:anim calcmode="lin" valueType="num">
                                      <p:cBhvr>
                                        <p:cTn id="5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Effect transition="in" filter="fade">
                                      <p:cBhvr>
                                        <p:cTn id="63" dur="1000"/>
                                        <p:tgtEl>
                                          <p:spTgt spid="21"/>
                                        </p:tgtEl>
                                      </p:cBhvr>
                                    </p:animEffect>
                                    <p:anim calcmode="lin" valueType="num">
                                      <p:cBhvr>
                                        <p:cTn id="64" dur="1000" fill="hold"/>
                                        <p:tgtEl>
                                          <p:spTgt spid="21"/>
                                        </p:tgtEl>
                                        <p:attrNameLst>
                                          <p:attrName>ppt_x</p:attrName>
                                        </p:attrNameLst>
                                      </p:cBhvr>
                                      <p:tavLst>
                                        <p:tav tm="0">
                                          <p:val>
                                            <p:strVal val="#ppt_x"/>
                                          </p:val>
                                        </p:tav>
                                        <p:tav tm="100000">
                                          <p:val>
                                            <p:strVal val="#ppt_x"/>
                                          </p:val>
                                        </p:tav>
                                      </p:tavLst>
                                    </p:anim>
                                    <p:anim calcmode="lin" valueType="num">
                                      <p:cBhvr>
                                        <p:cTn id="6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0"/>
                                        </p:tgtEl>
                                        <p:attrNameLst>
                                          <p:attrName>style.visibility</p:attrName>
                                        </p:attrNameLst>
                                      </p:cBhvr>
                                      <p:to>
                                        <p:strVal val="visible"/>
                                      </p:to>
                                    </p:set>
                                    <p:animEffect transition="in" filter="fade">
                                      <p:cBhvr>
                                        <p:cTn id="70" dur="1000"/>
                                        <p:tgtEl>
                                          <p:spTgt spid="10"/>
                                        </p:tgtEl>
                                      </p:cBhvr>
                                    </p:animEffect>
                                    <p:anim calcmode="lin" valueType="num">
                                      <p:cBhvr>
                                        <p:cTn id="71" dur="1000" fill="hold"/>
                                        <p:tgtEl>
                                          <p:spTgt spid="10"/>
                                        </p:tgtEl>
                                        <p:attrNameLst>
                                          <p:attrName>ppt_x</p:attrName>
                                        </p:attrNameLst>
                                      </p:cBhvr>
                                      <p:tavLst>
                                        <p:tav tm="0">
                                          <p:val>
                                            <p:strVal val="#ppt_x"/>
                                          </p:val>
                                        </p:tav>
                                        <p:tav tm="100000">
                                          <p:val>
                                            <p:strVal val="#ppt_x"/>
                                          </p:val>
                                        </p:tav>
                                      </p:tavLst>
                                    </p:anim>
                                    <p:anim calcmode="lin" valueType="num">
                                      <p:cBhvr>
                                        <p:cTn id="7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fade">
                                      <p:cBhvr>
                                        <p:cTn id="77" dur="1000"/>
                                        <p:tgtEl>
                                          <p:spTgt spid="25"/>
                                        </p:tgtEl>
                                      </p:cBhvr>
                                    </p:animEffect>
                                    <p:anim calcmode="lin" valueType="num">
                                      <p:cBhvr>
                                        <p:cTn id="78" dur="1000" fill="hold"/>
                                        <p:tgtEl>
                                          <p:spTgt spid="25"/>
                                        </p:tgtEl>
                                        <p:attrNameLst>
                                          <p:attrName>ppt_x</p:attrName>
                                        </p:attrNameLst>
                                      </p:cBhvr>
                                      <p:tavLst>
                                        <p:tav tm="0">
                                          <p:val>
                                            <p:strVal val="#ppt_x"/>
                                          </p:val>
                                        </p:tav>
                                        <p:tav tm="100000">
                                          <p:val>
                                            <p:strVal val="#ppt_x"/>
                                          </p:val>
                                        </p:tav>
                                      </p:tavLst>
                                    </p:anim>
                                    <p:anim calcmode="lin" valueType="num">
                                      <p:cBhvr>
                                        <p:cTn id="7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1000"/>
                                        <p:tgtEl>
                                          <p:spTgt spid="24"/>
                                        </p:tgtEl>
                                      </p:cBhvr>
                                    </p:animEffect>
                                    <p:anim calcmode="lin" valueType="num">
                                      <p:cBhvr>
                                        <p:cTn id="85" dur="1000" fill="hold"/>
                                        <p:tgtEl>
                                          <p:spTgt spid="24"/>
                                        </p:tgtEl>
                                        <p:attrNameLst>
                                          <p:attrName>ppt_x</p:attrName>
                                        </p:attrNameLst>
                                      </p:cBhvr>
                                      <p:tavLst>
                                        <p:tav tm="0">
                                          <p:val>
                                            <p:strVal val="#ppt_x"/>
                                          </p:val>
                                        </p:tav>
                                        <p:tav tm="100000">
                                          <p:val>
                                            <p:strVal val="#ppt_x"/>
                                          </p:val>
                                        </p:tav>
                                      </p:tavLst>
                                    </p:anim>
                                    <p:anim calcmode="lin" valueType="num">
                                      <p:cBhvr>
                                        <p:cTn id="8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fade">
                                      <p:cBhvr>
                                        <p:cTn id="91" dur="1000"/>
                                        <p:tgtEl>
                                          <p:spTgt spid="27"/>
                                        </p:tgtEl>
                                      </p:cBhvr>
                                    </p:animEffect>
                                    <p:anim calcmode="lin" valueType="num">
                                      <p:cBhvr>
                                        <p:cTn id="92" dur="1000" fill="hold"/>
                                        <p:tgtEl>
                                          <p:spTgt spid="27"/>
                                        </p:tgtEl>
                                        <p:attrNameLst>
                                          <p:attrName>ppt_x</p:attrName>
                                        </p:attrNameLst>
                                      </p:cBhvr>
                                      <p:tavLst>
                                        <p:tav tm="0">
                                          <p:val>
                                            <p:strVal val="#ppt_x"/>
                                          </p:val>
                                        </p:tav>
                                        <p:tav tm="100000">
                                          <p:val>
                                            <p:strVal val="#ppt_x"/>
                                          </p:val>
                                        </p:tav>
                                      </p:tavLst>
                                    </p:anim>
                                    <p:anim calcmode="lin" valueType="num">
                                      <p:cBhvr>
                                        <p:cTn id="9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fade">
                                      <p:cBhvr>
                                        <p:cTn id="98" dur="1000"/>
                                        <p:tgtEl>
                                          <p:spTgt spid="26"/>
                                        </p:tgtEl>
                                      </p:cBhvr>
                                    </p:animEffect>
                                    <p:anim calcmode="lin" valueType="num">
                                      <p:cBhvr>
                                        <p:cTn id="99" dur="1000" fill="hold"/>
                                        <p:tgtEl>
                                          <p:spTgt spid="26"/>
                                        </p:tgtEl>
                                        <p:attrNameLst>
                                          <p:attrName>ppt_x</p:attrName>
                                        </p:attrNameLst>
                                      </p:cBhvr>
                                      <p:tavLst>
                                        <p:tav tm="0">
                                          <p:val>
                                            <p:strVal val="#ppt_x"/>
                                          </p:val>
                                        </p:tav>
                                        <p:tav tm="100000">
                                          <p:val>
                                            <p:strVal val="#ppt_x"/>
                                          </p:val>
                                        </p:tav>
                                      </p:tavLst>
                                    </p:anim>
                                    <p:anim calcmode="lin" valueType="num">
                                      <p:cBhvr>
                                        <p:cTn id="10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fade">
                                      <p:cBhvr>
                                        <p:cTn id="105" dur="1000"/>
                                        <p:tgtEl>
                                          <p:spTgt spid="28"/>
                                        </p:tgtEl>
                                      </p:cBhvr>
                                    </p:animEffect>
                                    <p:anim calcmode="lin" valueType="num">
                                      <p:cBhvr>
                                        <p:cTn id="106" dur="1000" fill="hold"/>
                                        <p:tgtEl>
                                          <p:spTgt spid="28"/>
                                        </p:tgtEl>
                                        <p:attrNameLst>
                                          <p:attrName>ppt_x</p:attrName>
                                        </p:attrNameLst>
                                      </p:cBhvr>
                                      <p:tavLst>
                                        <p:tav tm="0">
                                          <p:val>
                                            <p:strVal val="#ppt_x"/>
                                          </p:val>
                                        </p:tav>
                                        <p:tav tm="100000">
                                          <p:val>
                                            <p:strVal val="#ppt_x"/>
                                          </p:val>
                                        </p:tav>
                                      </p:tavLst>
                                    </p:anim>
                                    <p:anim calcmode="lin" valueType="num">
                                      <p:cBhvr>
                                        <p:cTn id="10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9"/>
                                        </p:tgtEl>
                                        <p:attrNameLst>
                                          <p:attrName>style.visibility</p:attrName>
                                        </p:attrNameLst>
                                      </p:cBhvr>
                                      <p:to>
                                        <p:strVal val="visible"/>
                                      </p:to>
                                    </p:set>
                                    <p:animEffect transition="in" filter="fade">
                                      <p:cBhvr>
                                        <p:cTn id="112" dur="1000"/>
                                        <p:tgtEl>
                                          <p:spTgt spid="29"/>
                                        </p:tgtEl>
                                      </p:cBhvr>
                                    </p:animEffect>
                                    <p:anim calcmode="lin" valueType="num">
                                      <p:cBhvr>
                                        <p:cTn id="113" dur="1000" fill="hold"/>
                                        <p:tgtEl>
                                          <p:spTgt spid="29"/>
                                        </p:tgtEl>
                                        <p:attrNameLst>
                                          <p:attrName>ppt_x</p:attrName>
                                        </p:attrNameLst>
                                      </p:cBhvr>
                                      <p:tavLst>
                                        <p:tav tm="0">
                                          <p:val>
                                            <p:strVal val="#ppt_x"/>
                                          </p:val>
                                        </p:tav>
                                        <p:tav tm="100000">
                                          <p:val>
                                            <p:strVal val="#ppt_x"/>
                                          </p:val>
                                        </p:tav>
                                      </p:tavLst>
                                    </p:anim>
                                    <p:anim calcmode="lin" valueType="num">
                                      <p:cBhvr>
                                        <p:cTn id="1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fade">
                                      <p:cBhvr>
                                        <p:cTn id="119" dur="1000"/>
                                        <p:tgtEl>
                                          <p:spTgt spid="30"/>
                                        </p:tgtEl>
                                      </p:cBhvr>
                                    </p:animEffect>
                                    <p:anim calcmode="lin" valueType="num">
                                      <p:cBhvr>
                                        <p:cTn id="120" dur="1000" fill="hold"/>
                                        <p:tgtEl>
                                          <p:spTgt spid="30"/>
                                        </p:tgtEl>
                                        <p:attrNameLst>
                                          <p:attrName>ppt_x</p:attrName>
                                        </p:attrNameLst>
                                      </p:cBhvr>
                                      <p:tavLst>
                                        <p:tav tm="0">
                                          <p:val>
                                            <p:strVal val="#ppt_x"/>
                                          </p:val>
                                        </p:tav>
                                        <p:tav tm="100000">
                                          <p:val>
                                            <p:strVal val="#ppt_x"/>
                                          </p:val>
                                        </p:tav>
                                      </p:tavLst>
                                    </p:anim>
                                    <p:anim calcmode="lin" valueType="num">
                                      <p:cBhvr>
                                        <p:cTn id="12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31"/>
                                        </p:tgtEl>
                                        <p:attrNameLst>
                                          <p:attrName>style.visibility</p:attrName>
                                        </p:attrNameLst>
                                      </p:cBhvr>
                                      <p:to>
                                        <p:strVal val="visible"/>
                                      </p:to>
                                    </p:set>
                                    <p:animEffect transition="in" filter="fade">
                                      <p:cBhvr>
                                        <p:cTn id="126" dur="1000"/>
                                        <p:tgtEl>
                                          <p:spTgt spid="31"/>
                                        </p:tgtEl>
                                      </p:cBhvr>
                                    </p:animEffect>
                                    <p:anim calcmode="lin" valueType="num">
                                      <p:cBhvr>
                                        <p:cTn id="127" dur="1000" fill="hold"/>
                                        <p:tgtEl>
                                          <p:spTgt spid="31"/>
                                        </p:tgtEl>
                                        <p:attrNameLst>
                                          <p:attrName>ppt_x</p:attrName>
                                        </p:attrNameLst>
                                      </p:cBhvr>
                                      <p:tavLst>
                                        <p:tav tm="0">
                                          <p:val>
                                            <p:strVal val="#ppt_x"/>
                                          </p:val>
                                        </p:tav>
                                        <p:tav tm="100000">
                                          <p:val>
                                            <p:strVal val="#ppt_x"/>
                                          </p:val>
                                        </p:tav>
                                      </p:tavLst>
                                    </p:anim>
                                    <p:anim calcmode="lin" valueType="num">
                                      <p:cBhvr>
                                        <p:cTn id="12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32"/>
                                        </p:tgtEl>
                                        <p:attrNameLst>
                                          <p:attrName>style.visibility</p:attrName>
                                        </p:attrNameLst>
                                      </p:cBhvr>
                                      <p:to>
                                        <p:strVal val="visible"/>
                                      </p:to>
                                    </p:set>
                                    <p:animEffect transition="in" filter="fade">
                                      <p:cBhvr>
                                        <p:cTn id="133" dur="1000"/>
                                        <p:tgtEl>
                                          <p:spTgt spid="32"/>
                                        </p:tgtEl>
                                      </p:cBhvr>
                                    </p:animEffect>
                                    <p:anim calcmode="lin" valueType="num">
                                      <p:cBhvr>
                                        <p:cTn id="134" dur="1000" fill="hold"/>
                                        <p:tgtEl>
                                          <p:spTgt spid="32"/>
                                        </p:tgtEl>
                                        <p:attrNameLst>
                                          <p:attrName>ppt_x</p:attrName>
                                        </p:attrNameLst>
                                      </p:cBhvr>
                                      <p:tavLst>
                                        <p:tav tm="0">
                                          <p:val>
                                            <p:strVal val="#ppt_x"/>
                                          </p:val>
                                        </p:tav>
                                        <p:tav tm="100000">
                                          <p:val>
                                            <p:strVal val="#ppt_x"/>
                                          </p:val>
                                        </p:tav>
                                      </p:tavLst>
                                    </p:anim>
                                    <p:anim calcmode="lin" valueType="num">
                                      <p:cBhvr>
                                        <p:cTn id="135"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fade">
                                      <p:cBhvr>
                                        <p:cTn id="140" dur="1000"/>
                                        <p:tgtEl>
                                          <p:spTgt spid="33"/>
                                        </p:tgtEl>
                                      </p:cBhvr>
                                    </p:animEffect>
                                    <p:anim calcmode="lin" valueType="num">
                                      <p:cBhvr>
                                        <p:cTn id="141" dur="1000" fill="hold"/>
                                        <p:tgtEl>
                                          <p:spTgt spid="33"/>
                                        </p:tgtEl>
                                        <p:attrNameLst>
                                          <p:attrName>ppt_x</p:attrName>
                                        </p:attrNameLst>
                                      </p:cBhvr>
                                      <p:tavLst>
                                        <p:tav tm="0">
                                          <p:val>
                                            <p:strVal val="#ppt_x"/>
                                          </p:val>
                                        </p:tav>
                                        <p:tav tm="100000">
                                          <p:val>
                                            <p:strVal val="#ppt_x"/>
                                          </p:val>
                                        </p:tav>
                                      </p:tavLst>
                                    </p:anim>
                                    <p:anim calcmode="lin" valueType="num">
                                      <p:cBhvr>
                                        <p:cTn id="14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34"/>
                                        </p:tgtEl>
                                        <p:attrNameLst>
                                          <p:attrName>style.visibility</p:attrName>
                                        </p:attrNameLst>
                                      </p:cBhvr>
                                      <p:to>
                                        <p:strVal val="visible"/>
                                      </p:to>
                                    </p:set>
                                    <p:animEffect transition="in" filter="fade">
                                      <p:cBhvr>
                                        <p:cTn id="147" dur="1000"/>
                                        <p:tgtEl>
                                          <p:spTgt spid="34"/>
                                        </p:tgtEl>
                                      </p:cBhvr>
                                    </p:animEffect>
                                    <p:anim calcmode="lin" valueType="num">
                                      <p:cBhvr>
                                        <p:cTn id="148" dur="1000" fill="hold"/>
                                        <p:tgtEl>
                                          <p:spTgt spid="34"/>
                                        </p:tgtEl>
                                        <p:attrNameLst>
                                          <p:attrName>ppt_x</p:attrName>
                                        </p:attrNameLst>
                                      </p:cBhvr>
                                      <p:tavLst>
                                        <p:tav tm="0">
                                          <p:val>
                                            <p:strVal val="#ppt_x"/>
                                          </p:val>
                                        </p:tav>
                                        <p:tav tm="100000">
                                          <p:val>
                                            <p:strVal val="#ppt_x"/>
                                          </p:val>
                                        </p:tav>
                                      </p:tavLst>
                                    </p:anim>
                                    <p:anim calcmode="lin" valueType="num">
                                      <p:cBhvr>
                                        <p:cTn id="14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35"/>
                                        </p:tgtEl>
                                        <p:attrNameLst>
                                          <p:attrName>style.visibility</p:attrName>
                                        </p:attrNameLst>
                                      </p:cBhvr>
                                      <p:to>
                                        <p:strVal val="visible"/>
                                      </p:to>
                                    </p:set>
                                    <p:animEffect transition="in" filter="fade">
                                      <p:cBhvr>
                                        <p:cTn id="154" dur="1000"/>
                                        <p:tgtEl>
                                          <p:spTgt spid="35"/>
                                        </p:tgtEl>
                                      </p:cBhvr>
                                    </p:animEffect>
                                    <p:anim calcmode="lin" valueType="num">
                                      <p:cBhvr>
                                        <p:cTn id="155" dur="1000" fill="hold"/>
                                        <p:tgtEl>
                                          <p:spTgt spid="35"/>
                                        </p:tgtEl>
                                        <p:attrNameLst>
                                          <p:attrName>ppt_x</p:attrName>
                                        </p:attrNameLst>
                                      </p:cBhvr>
                                      <p:tavLst>
                                        <p:tav tm="0">
                                          <p:val>
                                            <p:strVal val="#ppt_x"/>
                                          </p:val>
                                        </p:tav>
                                        <p:tav tm="100000">
                                          <p:val>
                                            <p:strVal val="#ppt_x"/>
                                          </p:val>
                                        </p:tav>
                                      </p:tavLst>
                                    </p:anim>
                                    <p:anim calcmode="lin" valueType="num">
                                      <p:cBhvr>
                                        <p:cTn id="15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36"/>
                                        </p:tgtEl>
                                        <p:attrNameLst>
                                          <p:attrName>style.visibility</p:attrName>
                                        </p:attrNameLst>
                                      </p:cBhvr>
                                      <p:to>
                                        <p:strVal val="visible"/>
                                      </p:to>
                                    </p:set>
                                    <p:animEffect transition="in" filter="fade">
                                      <p:cBhvr>
                                        <p:cTn id="161" dur="1000"/>
                                        <p:tgtEl>
                                          <p:spTgt spid="36"/>
                                        </p:tgtEl>
                                      </p:cBhvr>
                                    </p:animEffect>
                                    <p:anim calcmode="lin" valueType="num">
                                      <p:cBhvr>
                                        <p:cTn id="162" dur="1000" fill="hold"/>
                                        <p:tgtEl>
                                          <p:spTgt spid="36"/>
                                        </p:tgtEl>
                                        <p:attrNameLst>
                                          <p:attrName>ppt_x</p:attrName>
                                        </p:attrNameLst>
                                      </p:cBhvr>
                                      <p:tavLst>
                                        <p:tav tm="0">
                                          <p:val>
                                            <p:strVal val="#ppt_x"/>
                                          </p:val>
                                        </p:tav>
                                        <p:tav tm="100000">
                                          <p:val>
                                            <p:strVal val="#ppt_x"/>
                                          </p:val>
                                        </p:tav>
                                      </p:tavLst>
                                    </p:anim>
                                    <p:anim calcmode="lin" valueType="num">
                                      <p:cBhvr>
                                        <p:cTn id="163"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20"/>
                                        </p:tgtEl>
                                        <p:attrNameLst>
                                          <p:attrName>style.visibility</p:attrName>
                                        </p:attrNameLst>
                                      </p:cBhvr>
                                      <p:to>
                                        <p:strVal val="visible"/>
                                      </p:to>
                                    </p:set>
                                    <p:animEffect transition="in" filter="fade">
                                      <p:cBhvr>
                                        <p:cTn id="168" dur="1000"/>
                                        <p:tgtEl>
                                          <p:spTgt spid="20"/>
                                        </p:tgtEl>
                                      </p:cBhvr>
                                    </p:animEffect>
                                    <p:anim calcmode="lin" valueType="num">
                                      <p:cBhvr>
                                        <p:cTn id="169" dur="1000" fill="hold"/>
                                        <p:tgtEl>
                                          <p:spTgt spid="20"/>
                                        </p:tgtEl>
                                        <p:attrNameLst>
                                          <p:attrName>ppt_x</p:attrName>
                                        </p:attrNameLst>
                                      </p:cBhvr>
                                      <p:tavLst>
                                        <p:tav tm="0">
                                          <p:val>
                                            <p:strVal val="#ppt_x"/>
                                          </p:val>
                                        </p:tav>
                                        <p:tav tm="100000">
                                          <p:val>
                                            <p:strVal val="#ppt_x"/>
                                          </p:val>
                                        </p:tav>
                                      </p:tavLst>
                                    </p:anim>
                                    <p:anim calcmode="lin" valueType="num">
                                      <p:cBhvr>
                                        <p:cTn id="17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grpId="0" nodeType="click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1000"/>
                                        <p:tgtEl>
                                          <p:spTgt spid="66"/>
                                        </p:tgtEl>
                                      </p:cBhvr>
                                    </p:animEffect>
                                    <p:anim calcmode="lin" valueType="num">
                                      <p:cBhvr>
                                        <p:cTn id="176" dur="1000" fill="hold"/>
                                        <p:tgtEl>
                                          <p:spTgt spid="66"/>
                                        </p:tgtEl>
                                        <p:attrNameLst>
                                          <p:attrName>ppt_x</p:attrName>
                                        </p:attrNameLst>
                                      </p:cBhvr>
                                      <p:tavLst>
                                        <p:tav tm="0">
                                          <p:val>
                                            <p:strVal val="#ppt_x"/>
                                          </p:val>
                                        </p:tav>
                                        <p:tav tm="100000">
                                          <p:val>
                                            <p:strVal val="#ppt_x"/>
                                          </p:val>
                                        </p:tav>
                                      </p:tavLst>
                                    </p:anim>
                                    <p:anim calcmode="lin" valueType="num">
                                      <p:cBhvr>
                                        <p:cTn id="177"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42" presetClass="entr" presetSubtype="0" fill="hold" grpId="0" nodeType="clickEffect">
                                  <p:stCondLst>
                                    <p:cond delay="0"/>
                                  </p:stCondLst>
                                  <p:childTnLst>
                                    <p:set>
                                      <p:cBhvr>
                                        <p:cTn id="181" dur="1" fill="hold">
                                          <p:stCondLst>
                                            <p:cond delay="0"/>
                                          </p:stCondLst>
                                        </p:cTn>
                                        <p:tgtEl>
                                          <p:spTgt spid="67"/>
                                        </p:tgtEl>
                                        <p:attrNameLst>
                                          <p:attrName>style.visibility</p:attrName>
                                        </p:attrNameLst>
                                      </p:cBhvr>
                                      <p:to>
                                        <p:strVal val="visible"/>
                                      </p:to>
                                    </p:set>
                                    <p:animEffect transition="in" filter="fade">
                                      <p:cBhvr>
                                        <p:cTn id="182" dur="1000"/>
                                        <p:tgtEl>
                                          <p:spTgt spid="67"/>
                                        </p:tgtEl>
                                      </p:cBhvr>
                                    </p:animEffect>
                                    <p:anim calcmode="lin" valueType="num">
                                      <p:cBhvr>
                                        <p:cTn id="183" dur="1000" fill="hold"/>
                                        <p:tgtEl>
                                          <p:spTgt spid="67"/>
                                        </p:tgtEl>
                                        <p:attrNameLst>
                                          <p:attrName>ppt_x</p:attrName>
                                        </p:attrNameLst>
                                      </p:cBhvr>
                                      <p:tavLst>
                                        <p:tav tm="0">
                                          <p:val>
                                            <p:strVal val="#ppt_x"/>
                                          </p:val>
                                        </p:tav>
                                        <p:tav tm="100000">
                                          <p:val>
                                            <p:strVal val="#ppt_x"/>
                                          </p:val>
                                        </p:tav>
                                      </p:tavLst>
                                    </p:anim>
                                    <p:anim calcmode="lin" valueType="num">
                                      <p:cBhvr>
                                        <p:cTn id="184"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42" presetClass="entr" presetSubtype="0" fill="hold" grpId="0" nodeType="clickEffect">
                                  <p:stCondLst>
                                    <p:cond delay="0"/>
                                  </p:stCondLst>
                                  <p:childTnLst>
                                    <p:set>
                                      <p:cBhvr>
                                        <p:cTn id="188" dur="1" fill="hold">
                                          <p:stCondLst>
                                            <p:cond delay="0"/>
                                          </p:stCondLst>
                                        </p:cTn>
                                        <p:tgtEl>
                                          <p:spTgt spid="68"/>
                                        </p:tgtEl>
                                        <p:attrNameLst>
                                          <p:attrName>style.visibility</p:attrName>
                                        </p:attrNameLst>
                                      </p:cBhvr>
                                      <p:to>
                                        <p:strVal val="visible"/>
                                      </p:to>
                                    </p:set>
                                    <p:animEffect transition="in" filter="fade">
                                      <p:cBhvr>
                                        <p:cTn id="189" dur="1000"/>
                                        <p:tgtEl>
                                          <p:spTgt spid="68"/>
                                        </p:tgtEl>
                                      </p:cBhvr>
                                    </p:animEffect>
                                    <p:anim calcmode="lin" valueType="num">
                                      <p:cBhvr>
                                        <p:cTn id="190" dur="1000" fill="hold"/>
                                        <p:tgtEl>
                                          <p:spTgt spid="68"/>
                                        </p:tgtEl>
                                        <p:attrNameLst>
                                          <p:attrName>ppt_x</p:attrName>
                                        </p:attrNameLst>
                                      </p:cBhvr>
                                      <p:tavLst>
                                        <p:tav tm="0">
                                          <p:val>
                                            <p:strVal val="#ppt_x"/>
                                          </p:val>
                                        </p:tav>
                                        <p:tav tm="100000">
                                          <p:val>
                                            <p:strVal val="#ppt_x"/>
                                          </p:val>
                                        </p:tav>
                                      </p:tavLst>
                                    </p:anim>
                                    <p:anim calcmode="lin" valueType="num">
                                      <p:cBhvr>
                                        <p:cTn id="191"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42" presetClass="entr" presetSubtype="0" fill="hold" nodeType="clickEffect">
                                  <p:stCondLst>
                                    <p:cond delay="0"/>
                                  </p:stCondLst>
                                  <p:childTnLst>
                                    <p:set>
                                      <p:cBhvr>
                                        <p:cTn id="195" dur="1" fill="hold">
                                          <p:stCondLst>
                                            <p:cond delay="0"/>
                                          </p:stCondLst>
                                        </p:cTn>
                                        <p:tgtEl>
                                          <p:spTgt spid="53"/>
                                        </p:tgtEl>
                                        <p:attrNameLst>
                                          <p:attrName>style.visibility</p:attrName>
                                        </p:attrNameLst>
                                      </p:cBhvr>
                                      <p:to>
                                        <p:strVal val="visible"/>
                                      </p:to>
                                    </p:set>
                                    <p:animEffect transition="in" filter="fade">
                                      <p:cBhvr>
                                        <p:cTn id="196" dur="1000"/>
                                        <p:tgtEl>
                                          <p:spTgt spid="53"/>
                                        </p:tgtEl>
                                      </p:cBhvr>
                                    </p:animEffect>
                                    <p:anim calcmode="lin" valueType="num">
                                      <p:cBhvr>
                                        <p:cTn id="197" dur="1000" fill="hold"/>
                                        <p:tgtEl>
                                          <p:spTgt spid="53"/>
                                        </p:tgtEl>
                                        <p:attrNameLst>
                                          <p:attrName>ppt_x</p:attrName>
                                        </p:attrNameLst>
                                      </p:cBhvr>
                                      <p:tavLst>
                                        <p:tav tm="0">
                                          <p:val>
                                            <p:strVal val="#ppt_x"/>
                                          </p:val>
                                        </p:tav>
                                        <p:tav tm="100000">
                                          <p:val>
                                            <p:strVal val="#ppt_x"/>
                                          </p:val>
                                        </p:tav>
                                      </p:tavLst>
                                    </p:anim>
                                    <p:anim calcmode="lin" valueType="num">
                                      <p:cBhvr>
                                        <p:cTn id="19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42" presetClass="entr" presetSubtype="0" fill="hold" grpId="0" nodeType="clickEffect">
                                  <p:stCondLst>
                                    <p:cond delay="0"/>
                                  </p:stCondLst>
                                  <p:childTnLst>
                                    <p:set>
                                      <p:cBhvr>
                                        <p:cTn id="202" dur="1" fill="hold">
                                          <p:stCondLst>
                                            <p:cond delay="0"/>
                                          </p:stCondLst>
                                        </p:cTn>
                                        <p:tgtEl>
                                          <p:spTgt spid="5"/>
                                        </p:tgtEl>
                                        <p:attrNameLst>
                                          <p:attrName>style.visibility</p:attrName>
                                        </p:attrNameLst>
                                      </p:cBhvr>
                                      <p:to>
                                        <p:strVal val="visible"/>
                                      </p:to>
                                    </p:set>
                                    <p:animEffect transition="in" filter="fade">
                                      <p:cBhvr>
                                        <p:cTn id="203" dur="1000"/>
                                        <p:tgtEl>
                                          <p:spTgt spid="5"/>
                                        </p:tgtEl>
                                      </p:cBhvr>
                                    </p:animEffect>
                                    <p:anim calcmode="lin" valueType="num">
                                      <p:cBhvr>
                                        <p:cTn id="204" dur="1000" fill="hold"/>
                                        <p:tgtEl>
                                          <p:spTgt spid="5"/>
                                        </p:tgtEl>
                                        <p:attrNameLst>
                                          <p:attrName>ppt_x</p:attrName>
                                        </p:attrNameLst>
                                      </p:cBhvr>
                                      <p:tavLst>
                                        <p:tav tm="0">
                                          <p:val>
                                            <p:strVal val="#ppt_x"/>
                                          </p:val>
                                        </p:tav>
                                        <p:tav tm="100000">
                                          <p:val>
                                            <p:strVal val="#ppt_x"/>
                                          </p:val>
                                        </p:tav>
                                      </p:tavLst>
                                    </p:anim>
                                    <p:anim calcmode="lin" valueType="num">
                                      <p:cBhvr>
                                        <p:cTn id="20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42" presetClass="entr" presetSubtype="0" fill="hold" grpId="0" nodeType="clickEffect">
                                  <p:stCondLst>
                                    <p:cond delay="0"/>
                                  </p:stCondLst>
                                  <p:childTnLst>
                                    <p:set>
                                      <p:cBhvr>
                                        <p:cTn id="209" dur="1" fill="hold">
                                          <p:stCondLst>
                                            <p:cond delay="0"/>
                                          </p:stCondLst>
                                        </p:cTn>
                                        <p:tgtEl>
                                          <p:spTgt spid="14"/>
                                        </p:tgtEl>
                                        <p:attrNameLst>
                                          <p:attrName>style.visibility</p:attrName>
                                        </p:attrNameLst>
                                      </p:cBhvr>
                                      <p:to>
                                        <p:strVal val="visible"/>
                                      </p:to>
                                    </p:set>
                                    <p:animEffect transition="in" filter="fade">
                                      <p:cBhvr>
                                        <p:cTn id="210" dur="1000"/>
                                        <p:tgtEl>
                                          <p:spTgt spid="14"/>
                                        </p:tgtEl>
                                      </p:cBhvr>
                                    </p:animEffect>
                                    <p:anim calcmode="lin" valueType="num">
                                      <p:cBhvr>
                                        <p:cTn id="211" dur="1000" fill="hold"/>
                                        <p:tgtEl>
                                          <p:spTgt spid="14"/>
                                        </p:tgtEl>
                                        <p:attrNameLst>
                                          <p:attrName>ppt_x</p:attrName>
                                        </p:attrNameLst>
                                      </p:cBhvr>
                                      <p:tavLst>
                                        <p:tav tm="0">
                                          <p:val>
                                            <p:strVal val="#ppt_x"/>
                                          </p:val>
                                        </p:tav>
                                        <p:tav tm="100000">
                                          <p:val>
                                            <p:strVal val="#ppt_x"/>
                                          </p:val>
                                        </p:tav>
                                      </p:tavLst>
                                    </p:anim>
                                    <p:anim calcmode="lin" valueType="num">
                                      <p:cBhvr>
                                        <p:cTn id="21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42" presetClass="entr" presetSubtype="0" fill="hold" grpId="0" nodeType="clickEffect">
                                  <p:stCondLst>
                                    <p:cond delay="0"/>
                                  </p:stCondLst>
                                  <p:childTnLst>
                                    <p:set>
                                      <p:cBhvr>
                                        <p:cTn id="216" dur="1" fill="hold">
                                          <p:stCondLst>
                                            <p:cond delay="0"/>
                                          </p:stCondLst>
                                        </p:cTn>
                                        <p:tgtEl>
                                          <p:spTgt spid="15"/>
                                        </p:tgtEl>
                                        <p:attrNameLst>
                                          <p:attrName>style.visibility</p:attrName>
                                        </p:attrNameLst>
                                      </p:cBhvr>
                                      <p:to>
                                        <p:strVal val="visible"/>
                                      </p:to>
                                    </p:set>
                                    <p:animEffect transition="in" filter="fade">
                                      <p:cBhvr>
                                        <p:cTn id="217" dur="1000"/>
                                        <p:tgtEl>
                                          <p:spTgt spid="15"/>
                                        </p:tgtEl>
                                      </p:cBhvr>
                                    </p:animEffect>
                                    <p:anim calcmode="lin" valueType="num">
                                      <p:cBhvr>
                                        <p:cTn id="218" dur="1000" fill="hold"/>
                                        <p:tgtEl>
                                          <p:spTgt spid="15"/>
                                        </p:tgtEl>
                                        <p:attrNameLst>
                                          <p:attrName>ppt_x</p:attrName>
                                        </p:attrNameLst>
                                      </p:cBhvr>
                                      <p:tavLst>
                                        <p:tav tm="0">
                                          <p:val>
                                            <p:strVal val="#ppt_x"/>
                                          </p:val>
                                        </p:tav>
                                        <p:tav tm="100000">
                                          <p:val>
                                            <p:strVal val="#ppt_x"/>
                                          </p:val>
                                        </p:tav>
                                      </p:tavLst>
                                    </p:anim>
                                    <p:anim calcmode="lin" valueType="num">
                                      <p:cBhvr>
                                        <p:cTn id="2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0" fill="hold">
                      <p:stCondLst>
                        <p:cond delay="indefinite"/>
                      </p:stCondLst>
                      <p:childTnLst>
                        <p:par>
                          <p:cTn id="221" fill="hold">
                            <p:stCondLst>
                              <p:cond delay="0"/>
                            </p:stCondLst>
                            <p:childTnLst>
                              <p:par>
                                <p:cTn id="222" presetID="42" presetClass="entr" presetSubtype="0" fill="hold" grpId="0" nodeType="clickEffect">
                                  <p:stCondLst>
                                    <p:cond delay="0"/>
                                  </p:stCondLst>
                                  <p:childTnLst>
                                    <p:set>
                                      <p:cBhvr>
                                        <p:cTn id="223" dur="1" fill="hold">
                                          <p:stCondLst>
                                            <p:cond delay="0"/>
                                          </p:stCondLst>
                                        </p:cTn>
                                        <p:tgtEl>
                                          <p:spTgt spid="16"/>
                                        </p:tgtEl>
                                        <p:attrNameLst>
                                          <p:attrName>style.visibility</p:attrName>
                                        </p:attrNameLst>
                                      </p:cBhvr>
                                      <p:to>
                                        <p:strVal val="visible"/>
                                      </p:to>
                                    </p:set>
                                    <p:animEffect transition="in" filter="fade">
                                      <p:cBhvr>
                                        <p:cTn id="224" dur="1000"/>
                                        <p:tgtEl>
                                          <p:spTgt spid="16"/>
                                        </p:tgtEl>
                                      </p:cBhvr>
                                    </p:animEffect>
                                    <p:anim calcmode="lin" valueType="num">
                                      <p:cBhvr>
                                        <p:cTn id="225" dur="1000" fill="hold"/>
                                        <p:tgtEl>
                                          <p:spTgt spid="16"/>
                                        </p:tgtEl>
                                        <p:attrNameLst>
                                          <p:attrName>ppt_x</p:attrName>
                                        </p:attrNameLst>
                                      </p:cBhvr>
                                      <p:tavLst>
                                        <p:tav tm="0">
                                          <p:val>
                                            <p:strVal val="#ppt_x"/>
                                          </p:val>
                                        </p:tav>
                                        <p:tav tm="100000">
                                          <p:val>
                                            <p:strVal val="#ppt_x"/>
                                          </p:val>
                                        </p:tav>
                                      </p:tavLst>
                                    </p:anim>
                                    <p:anim calcmode="lin" valueType="num">
                                      <p:cBhvr>
                                        <p:cTn id="22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42" presetClass="entr" presetSubtype="0" fill="hold" grpId="0" nodeType="clickEffect">
                                  <p:stCondLst>
                                    <p:cond delay="0"/>
                                  </p:stCondLst>
                                  <p:childTnLst>
                                    <p:set>
                                      <p:cBhvr>
                                        <p:cTn id="230" dur="1" fill="hold">
                                          <p:stCondLst>
                                            <p:cond delay="0"/>
                                          </p:stCondLst>
                                        </p:cTn>
                                        <p:tgtEl>
                                          <p:spTgt spid="37"/>
                                        </p:tgtEl>
                                        <p:attrNameLst>
                                          <p:attrName>style.visibility</p:attrName>
                                        </p:attrNameLst>
                                      </p:cBhvr>
                                      <p:to>
                                        <p:strVal val="visible"/>
                                      </p:to>
                                    </p:set>
                                    <p:animEffect transition="in" filter="fade">
                                      <p:cBhvr>
                                        <p:cTn id="231" dur="1000"/>
                                        <p:tgtEl>
                                          <p:spTgt spid="37"/>
                                        </p:tgtEl>
                                      </p:cBhvr>
                                    </p:animEffect>
                                    <p:anim calcmode="lin" valueType="num">
                                      <p:cBhvr>
                                        <p:cTn id="232" dur="1000" fill="hold"/>
                                        <p:tgtEl>
                                          <p:spTgt spid="37"/>
                                        </p:tgtEl>
                                        <p:attrNameLst>
                                          <p:attrName>ppt_x</p:attrName>
                                        </p:attrNameLst>
                                      </p:cBhvr>
                                      <p:tavLst>
                                        <p:tav tm="0">
                                          <p:val>
                                            <p:strVal val="#ppt_x"/>
                                          </p:val>
                                        </p:tav>
                                        <p:tav tm="100000">
                                          <p:val>
                                            <p:strVal val="#ppt_x"/>
                                          </p:val>
                                        </p:tav>
                                      </p:tavLst>
                                    </p:anim>
                                    <p:anim calcmode="lin" valueType="num">
                                      <p:cBhvr>
                                        <p:cTn id="23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234" fill="hold">
                      <p:stCondLst>
                        <p:cond delay="indefinite"/>
                      </p:stCondLst>
                      <p:childTnLst>
                        <p:par>
                          <p:cTn id="235" fill="hold">
                            <p:stCondLst>
                              <p:cond delay="0"/>
                            </p:stCondLst>
                            <p:childTnLst>
                              <p:par>
                                <p:cTn id="236" presetID="42" presetClass="entr" presetSubtype="0" fill="hold" grpId="0" nodeType="clickEffect">
                                  <p:stCondLst>
                                    <p:cond delay="0"/>
                                  </p:stCondLst>
                                  <p:childTnLst>
                                    <p:set>
                                      <p:cBhvr>
                                        <p:cTn id="237" dur="1" fill="hold">
                                          <p:stCondLst>
                                            <p:cond delay="0"/>
                                          </p:stCondLst>
                                        </p:cTn>
                                        <p:tgtEl>
                                          <p:spTgt spid="38"/>
                                        </p:tgtEl>
                                        <p:attrNameLst>
                                          <p:attrName>style.visibility</p:attrName>
                                        </p:attrNameLst>
                                      </p:cBhvr>
                                      <p:to>
                                        <p:strVal val="visible"/>
                                      </p:to>
                                    </p:set>
                                    <p:animEffect transition="in" filter="fade">
                                      <p:cBhvr>
                                        <p:cTn id="238" dur="1000"/>
                                        <p:tgtEl>
                                          <p:spTgt spid="38"/>
                                        </p:tgtEl>
                                      </p:cBhvr>
                                    </p:animEffect>
                                    <p:anim calcmode="lin" valueType="num">
                                      <p:cBhvr>
                                        <p:cTn id="239" dur="1000" fill="hold"/>
                                        <p:tgtEl>
                                          <p:spTgt spid="38"/>
                                        </p:tgtEl>
                                        <p:attrNameLst>
                                          <p:attrName>ppt_x</p:attrName>
                                        </p:attrNameLst>
                                      </p:cBhvr>
                                      <p:tavLst>
                                        <p:tav tm="0">
                                          <p:val>
                                            <p:strVal val="#ppt_x"/>
                                          </p:val>
                                        </p:tav>
                                        <p:tav tm="100000">
                                          <p:val>
                                            <p:strVal val="#ppt_x"/>
                                          </p:val>
                                        </p:tav>
                                      </p:tavLst>
                                    </p:anim>
                                    <p:anim calcmode="lin" valueType="num">
                                      <p:cBhvr>
                                        <p:cTn id="24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241" fill="hold">
                      <p:stCondLst>
                        <p:cond delay="indefinite"/>
                      </p:stCondLst>
                      <p:childTnLst>
                        <p:par>
                          <p:cTn id="242" fill="hold">
                            <p:stCondLst>
                              <p:cond delay="0"/>
                            </p:stCondLst>
                            <p:childTnLst>
                              <p:par>
                                <p:cTn id="243" presetID="42" presetClass="entr" presetSubtype="0" fill="hold" grpId="0" nodeType="clickEffect">
                                  <p:stCondLst>
                                    <p:cond delay="0"/>
                                  </p:stCondLst>
                                  <p:childTnLst>
                                    <p:set>
                                      <p:cBhvr>
                                        <p:cTn id="244" dur="1" fill="hold">
                                          <p:stCondLst>
                                            <p:cond delay="0"/>
                                          </p:stCondLst>
                                        </p:cTn>
                                        <p:tgtEl>
                                          <p:spTgt spid="39"/>
                                        </p:tgtEl>
                                        <p:attrNameLst>
                                          <p:attrName>style.visibility</p:attrName>
                                        </p:attrNameLst>
                                      </p:cBhvr>
                                      <p:to>
                                        <p:strVal val="visible"/>
                                      </p:to>
                                    </p:set>
                                    <p:animEffect transition="in" filter="fade">
                                      <p:cBhvr>
                                        <p:cTn id="245" dur="1000"/>
                                        <p:tgtEl>
                                          <p:spTgt spid="39"/>
                                        </p:tgtEl>
                                      </p:cBhvr>
                                    </p:animEffect>
                                    <p:anim calcmode="lin" valueType="num">
                                      <p:cBhvr>
                                        <p:cTn id="246" dur="1000" fill="hold"/>
                                        <p:tgtEl>
                                          <p:spTgt spid="39"/>
                                        </p:tgtEl>
                                        <p:attrNameLst>
                                          <p:attrName>ppt_x</p:attrName>
                                        </p:attrNameLst>
                                      </p:cBhvr>
                                      <p:tavLst>
                                        <p:tav tm="0">
                                          <p:val>
                                            <p:strVal val="#ppt_x"/>
                                          </p:val>
                                        </p:tav>
                                        <p:tav tm="100000">
                                          <p:val>
                                            <p:strVal val="#ppt_x"/>
                                          </p:val>
                                        </p:tav>
                                      </p:tavLst>
                                    </p:anim>
                                    <p:anim calcmode="lin" valueType="num">
                                      <p:cBhvr>
                                        <p:cTn id="247"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48" fill="hold">
                      <p:stCondLst>
                        <p:cond delay="indefinite"/>
                      </p:stCondLst>
                      <p:childTnLst>
                        <p:par>
                          <p:cTn id="249" fill="hold">
                            <p:stCondLst>
                              <p:cond delay="0"/>
                            </p:stCondLst>
                            <p:childTnLst>
                              <p:par>
                                <p:cTn id="250" presetID="42" presetClass="entr" presetSubtype="0" fill="hold" grpId="0" nodeType="clickEffect">
                                  <p:stCondLst>
                                    <p:cond delay="0"/>
                                  </p:stCondLst>
                                  <p:childTnLst>
                                    <p:set>
                                      <p:cBhvr>
                                        <p:cTn id="251" dur="1" fill="hold">
                                          <p:stCondLst>
                                            <p:cond delay="0"/>
                                          </p:stCondLst>
                                        </p:cTn>
                                        <p:tgtEl>
                                          <p:spTgt spid="40"/>
                                        </p:tgtEl>
                                        <p:attrNameLst>
                                          <p:attrName>style.visibility</p:attrName>
                                        </p:attrNameLst>
                                      </p:cBhvr>
                                      <p:to>
                                        <p:strVal val="visible"/>
                                      </p:to>
                                    </p:set>
                                    <p:animEffect transition="in" filter="fade">
                                      <p:cBhvr>
                                        <p:cTn id="252" dur="1000"/>
                                        <p:tgtEl>
                                          <p:spTgt spid="40"/>
                                        </p:tgtEl>
                                      </p:cBhvr>
                                    </p:animEffect>
                                    <p:anim calcmode="lin" valueType="num">
                                      <p:cBhvr>
                                        <p:cTn id="253" dur="1000" fill="hold"/>
                                        <p:tgtEl>
                                          <p:spTgt spid="40"/>
                                        </p:tgtEl>
                                        <p:attrNameLst>
                                          <p:attrName>ppt_x</p:attrName>
                                        </p:attrNameLst>
                                      </p:cBhvr>
                                      <p:tavLst>
                                        <p:tav tm="0">
                                          <p:val>
                                            <p:strVal val="#ppt_x"/>
                                          </p:val>
                                        </p:tav>
                                        <p:tav tm="100000">
                                          <p:val>
                                            <p:strVal val="#ppt_x"/>
                                          </p:val>
                                        </p:tav>
                                      </p:tavLst>
                                    </p:anim>
                                    <p:anim calcmode="lin" valueType="num">
                                      <p:cBhvr>
                                        <p:cTn id="25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255" fill="hold">
                      <p:stCondLst>
                        <p:cond delay="indefinite"/>
                      </p:stCondLst>
                      <p:childTnLst>
                        <p:par>
                          <p:cTn id="256" fill="hold">
                            <p:stCondLst>
                              <p:cond delay="0"/>
                            </p:stCondLst>
                            <p:childTnLst>
                              <p:par>
                                <p:cTn id="257" presetID="42" presetClass="entr" presetSubtype="0" fill="hold" grpId="0" nodeType="clickEffect">
                                  <p:stCondLst>
                                    <p:cond delay="0"/>
                                  </p:stCondLst>
                                  <p:childTnLst>
                                    <p:set>
                                      <p:cBhvr>
                                        <p:cTn id="258" dur="1" fill="hold">
                                          <p:stCondLst>
                                            <p:cond delay="0"/>
                                          </p:stCondLst>
                                        </p:cTn>
                                        <p:tgtEl>
                                          <p:spTgt spid="41"/>
                                        </p:tgtEl>
                                        <p:attrNameLst>
                                          <p:attrName>style.visibility</p:attrName>
                                        </p:attrNameLst>
                                      </p:cBhvr>
                                      <p:to>
                                        <p:strVal val="visible"/>
                                      </p:to>
                                    </p:set>
                                    <p:animEffect transition="in" filter="fade">
                                      <p:cBhvr>
                                        <p:cTn id="259" dur="1000"/>
                                        <p:tgtEl>
                                          <p:spTgt spid="41"/>
                                        </p:tgtEl>
                                      </p:cBhvr>
                                    </p:animEffect>
                                    <p:anim calcmode="lin" valueType="num">
                                      <p:cBhvr>
                                        <p:cTn id="260" dur="1000" fill="hold"/>
                                        <p:tgtEl>
                                          <p:spTgt spid="41"/>
                                        </p:tgtEl>
                                        <p:attrNameLst>
                                          <p:attrName>ppt_x</p:attrName>
                                        </p:attrNameLst>
                                      </p:cBhvr>
                                      <p:tavLst>
                                        <p:tav tm="0">
                                          <p:val>
                                            <p:strVal val="#ppt_x"/>
                                          </p:val>
                                        </p:tav>
                                        <p:tav tm="100000">
                                          <p:val>
                                            <p:strVal val="#ppt_x"/>
                                          </p:val>
                                        </p:tav>
                                      </p:tavLst>
                                    </p:anim>
                                    <p:anim calcmode="lin" valueType="num">
                                      <p:cBhvr>
                                        <p:cTn id="261"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262" fill="hold">
                      <p:stCondLst>
                        <p:cond delay="indefinite"/>
                      </p:stCondLst>
                      <p:childTnLst>
                        <p:par>
                          <p:cTn id="263" fill="hold">
                            <p:stCondLst>
                              <p:cond delay="0"/>
                            </p:stCondLst>
                            <p:childTnLst>
                              <p:par>
                                <p:cTn id="264" presetID="42" presetClass="entr" presetSubtype="0" fill="hold" grpId="0" nodeType="clickEffect">
                                  <p:stCondLst>
                                    <p:cond delay="0"/>
                                  </p:stCondLst>
                                  <p:childTnLst>
                                    <p:set>
                                      <p:cBhvr>
                                        <p:cTn id="265" dur="1" fill="hold">
                                          <p:stCondLst>
                                            <p:cond delay="0"/>
                                          </p:stCondLst>
                                        </p:cTn>
                                        <p:tgtEl>
                                          <p:spTgt spid="42"/>
                                        </p:tgtEl>
                                        <p:attrNameLst>
                                          <p:attrName>style.visibility</p:attrName>
                                        </p:attrNameLst>
                                      </p:cBhvr>
                                      <p:to>
                                        <p:strVal val="visible"/>
                                      </p:to>
                                    </p:set>
                                    <p:animEffect transition="in" filter="fade">
                                      <p:cBhvr>
                                        <p:cTn id="266" dur="1000"/>
                                        <p:tgtEl>
                                          <p:spTgt spid="42"/>
                                        </p:tgtEl>
                                      </p:cBhvr>
                                    </p:animEffect>
                                    <p:anim calcmode="lin" valueType="num">
                                      <p:cBhvr>
                                        <p:cTn id="267" dur="1000" fill="hold"/>
                                        <p:tgtEl>
                                          <p:spTgt spid="42"/>
                                        </p:tgtEl>
                                        <p:attrNameLst>
                                          <p:attrName>ppt_x</p:attrName>
                                        </p:attrNameLst>
                                      </p:cBhvr>
                                      <p:tavLst>
                                        <p:tav tm="0">
                                          <p:val>
                                            <p:strVal val="#ppt_x"/>
                                          </p:val>
                                        </p:tav>
                                        <p:tav tm="100000">
                                          <p:val>
                                            <p:strVal val="#ppt_x"/>
                                          </p:val>
                                        </p:tav>
                                      </p:tavLst>
                                    </p:anim>
                                    <p:anim calcmode="lin" valueType="num">
                                      <p:cBhvr>
                                        <p:cTn id="268"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269" fill="hold">
                      <p:stCondLst>
                        <p:cond delay="indefinite"/>
                      </p:stCondLst>
                      <p:childTnLst>
                        <p:par>
                          <p:cTn id="270" fill="hold">
                            <p:stCondLst>
                              <p:cond delay="0"/>
                            </p:stCondLst>
                            <p:childTnLst>
                              <p:par>
                                <p:cTn id="271" presetID="42" presetClass="entr" presetSubtype="0" fill="hold" grpId="0" nodeType="clickEffect">
                                  <p:stCondLst>
                                    <p:cond delay="0"/>
                                  </p:stCondLst>
                                  <p:childTnLst>
                                    <p:set>
                                      <p:cBhvr>
                                        <p:cTn id="272" dur="1" fill="hold">
                                          <p:stCondLst>
                                            <p:cond delay="0"/>
                                          </p:stCondLst>
                                        </p:cTn>
                                        <p:tgtEl>
                                          <p:spTgt spid="43"/>
                                        </p:tgtEl>
                                        <p:attrNameLst>
                                          <p:attrName>style.visibility</p:attrName>
                                        </p:attrNameLst>
                                      </p:cBhvr>
                                      <p:to>
                                        <p:strVal val="visible"/>
                                      </p:to>
                                    </p:set>
                                    <p:animEffect transition="in" filter="fade">
                                      <p:cBhvr>
                                        <p:cTn id="273" dur="1000"/>
                                        <p:tgtEl>
                                          <p:spTgt spid="43"/>
                                        </p:tgtEl>
                                      </p:cBhvr>
                                    </p:animEffect>
                                    <p:anim calcmode="lin" valueType="num">
                                      <p:cBhvr>
                                        <p:cTn id="274" dur="1000" fill="hold"/>
                                        <p:tgtEl>
                                          <p:spTgt spid="43"/>
                                        </p:tgtEl>
                                        <p:attrNameLst>
                                          <p:attrName>ppt_x</p:attrName>
                                        </p:attrNameLst>
                                      </p:cBhvr>
                                      <p:tavLst>
                                        <p:tav tm="0">
                                          <p:val>
                                            <p:strVal val="#ppt_x"/>
                                          </p:val>
                                        </p:tav>
                                        <p:tav tm="100000">
                                          <p:val>
                                            <p:strVal val="#ppt_x"/>
                                          </p:val>
                                        </p:tav>
                                      </p:tavLst>
                                    </p:anim>
                                    <p:anim calcmode="lin" valueType="num">
                                      <p:cBhvr>
                                        <p:cTn id="275"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276" fill="hold">
                      <p:stCondLst>
                        <p:cond delay="indefinite"/>
                      </p:stCondLst>
                      <p:childTnLst>
                        <p:par>
                          <p:cTn id="277" fill="hold">
                            <p:stCondLst>
                              <p:cond delay="0"/>
                            </p:stCondLst>
                            <p:childTnLst>
                              <p:par>
                                <p:cTn id="278" presetID="42" presetClass="entr" presetSubtype="0" fill="hold" grpId="0" nodeType="clickEffect">
                                  <p:stCondLst>
                                    <p:cond delay="0"/>
                                  </p:stCondLst>
                                  <p:childTnLst>
                                    <p:set>
                                      <p:cBhvr>
                                        <p:cTn id="279" dur="1" fill="hold">
                                          <p:stCondLst>
                                            <p:cond delay="0"/>
                                          </p:stCondLst>
                                        </p:cTn>
                                        <p:tgtEl>
                                          <p:spTgt spid="44"/>
                                        </p:tgtEl>
                                        <p:attrNameLst>
                                          <p:attrName>style.visibility</p:attrName>
                                        </p:attrNameLst>
                                      </p:cBhvr>
                                      <p:to>
                                        <p:strVal val="visible"/>
                                      </p:to>
                                    </p:set>
                                    <p:animEffect transition="in" filter="fade">
                                      <p:cBhvr>
                                        <p:cTn id="280" dur="1000"/>
                                        <p:tgtEl>
                                          <p:spTgt spid="44"/>
                                        </p:tgtEl>
                                      </p:cBhvr>
                                    </p:animEffect>
                                    <p:anim calcmode="lin" valueType="num">
                                      <p:cBhvr>
                                        <p:cTn id="281" dur="1000" fill="hold"/>
                                        <p:tgtEl>
                                          <p:spTgt spid="44"/>
                                        </p:tgtEl>
                                        <p:attrNameLst>
                                          <p:attrName>ppt_x</p:attrName>
                                        </p:attrNameLst>
                                      </p:cBhvr>
                                      <p:tavLst>
                                        <p:tav tm="0">
                                          <p:val>
                                            <p:strVal val="#ppt_x"/>
                                          </p:val>
                                        </p:tav>
                                        <p:tav tm="100000">
                                          <p:val>
                                            <p:strVal val="#ppt_x"/>
                                          </p:val>
                                        </p:tav>
                                      </p:tavLst>
                                    </p:anim>
                                    <p:anim calcmode="lin" valueType="num">
                                      <p:cBhvr>
                                        <p:cTn id="282"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83" fill="hold">
                      <p:stCondLst>
                        <p:cond delay="indefinite"/>
                      </p:stCondLst>
                      <p:childTnLst>
                        <p:par>
                          <p:cTn id="284" fill="hold">
                            <p:stCondLst>
                              <p:cond delay="0"/>
                            </p:stCondLst>
                            <p:childTnLst>
                              <p:par>
                                <p:cTn id="285" presetID="42" presetClass="entr" presetSubtype="0" fill="hold" grpId="0" nodeType="clickEffect">
                                  <p:stCondLst>
                                    <p:cond delay="0"/>
                                  </p:stCondLst>
                                  <p:childTnLst>
                                    <p:set>
                                      <p:cBhvr>
                                        <p:cTn id="286" dur="1" fill="hold">
                                          <p:stCondLst>
                                            <p:cond delay="0"/>
                                          </p:stCondLst>
                                        </p:cTn>
                                        <p:tgtEl>
                                          <p:spTgt spid="45"/>
                                        </p:tgtEl>
                                        <p:attrNameLst>
                                          <p:attrName>style.visibility</p:attrName>
                                        </p:attrNameLst>
                                      </p:cBhvr>
                                      <p:to>
                                        <p:strVal val="visible"/>
                                      </p:to>
                                    </p:set>
                                    <p:animEffect transition="in" filter="fade">
                                      <p:cBhvr>
                                        <p:cTn id="287" dur="1000"/>
                                        <p:tgtEl>
                                          <p:spTgt spid="45"/>
                                        </p:tgtEl>
                                      </p:cBhvr>
                                    </p:animEffect>
                                    <p:anim calcmode="lin" valueType="num">
                                      <p:cBhvr>
                                        <p:cTn id="288" dur="1000" fill="hold"/>
                                        <p:tgtEl>
                                          <p:spTgt spid="45"/>
                                        </p:tgtEl>
                                        <p:attrNameLst>
                                          <p:attrName>ppt_x</p:attrName>
                                        </p:attrNameLst>
                                      </p:cBhvr>
                                      <p:tavLst>
                                        <p:tav tm="0">
                                          <p:val>
                                            <p:strVal val="#ppt_x"/>
                                          </p:val>
                                        </p:tav>
                                        <p:tav tm="100000">
                                          <p:val>
                                            <p:strVal val="#ppt_x"/>
                                          </p:val>
                                        </p:tav>
                                      </p:tavLst>
                                    </p:anim>
                                    <p:anim calcmode="lin" valueType="num">
                                      <p:cBhvr>
                                        <p:cTn id="28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90" fill="hold">
                      <p:stCondLst>
                        <p:cond delay="indefinite"/>
                      </p:stCondLst>
                      <p:childTnLst>
                        <p:par>
                          <p:cTn id="291" fill="hold">
                            <p:stCondLst>
                              <p:cond delay="0"/>
                            </p:stCondLst>
                            <p:childTnLst>
                              <p:par>
                                <p:cTn id="292" presetID="42" presetClass="entr" presetSubtype="0" fill="hold" grpId="0" nodeType="clickEffect">
                                  <p:stCondLst>
                                    <p:cond delay="0"/>
                                  </p:stCondLst>
                                  <p:childTnLst>
                                    <p:set>
                                      <p:cBhvr>
                                        <p:cTn id="293" dur="1" fill="hold">
                                          <p:stCondLst>
                                            <p:cond delay="0"/>
                                          </p:stCondLst>
                                        </p:cTn>
                                        <p:tgtEl>
                                          <p:spTgt spid="46"/>
                                        </p:tgtEl>
                                        <p:attrNameLst>
                                          <p:attrName>style.visibility</p:attrName>
                                        </p:attrNameLst>
                                      </p:cBhvr>
                                      <p:to>
                                        <p:strVal val="visible"/>
                                      </p:to>
                                    </p:set>
                                    <p:animEffect transition="in" filter="fade">
                                      <p:cBhvr>
                                        <p:cTn id="294" dur="1000"/>
                                        <p:tgtEl>
                                          <p:spTgt spid="46"/>
                                        </p:tgtEl>
                                      </p:cBhvr>
                                    </p:animEffect>
                                    <p:anim calcmode="lin" valueType="num">
                                      <p:cBhvr>
                                        <p:cTn id="295" dur="1000" fill="hold"/>
                                        <p:tgtEl>
                                          <p:spTgt spid="46"/>
                                        </p:tgtEl>
                                        <p:attrNameLst>
                                          <p:attrName>ppt_x</p:attrName>
                                        </p:attrNameLst>
                                      </p:cBhvr>
                                      <p:tavLst>
                                        <p:tav tm="0">
                                          <p:val>
                                            <p:strVal val="#ppt_x"/>
                                          </p:val>
                                        </p:tav>
                                        <p:tav tm="100000">
                                          <p:val>
                                            <p:strVal val="#ppt_x"/>
                                          </p:val>
                                        </p:tav>
                                      </p:tavLst>
                                    </p:anim>
                                    <p:anim calcmode="lin" valueType="num">
                                      <p:cBhvr>
                                        <p:cTn id="296"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97" fill="hold">
                      <p:stCondLst>
                        <p:cond delay="indefinite"/>
                      </p:stCondLst>
                      <p:childTnLst>
                        <p:par>
                          <p:cTn id="298" fill="hold">
                            <p:stCondLst>
                              <p:cond delay="0"/>
                            </p:stCondLst>
                            <p:childTnLst>
                              <p:par>
                                <p:cTn id="299" presetID="42" presetClass="entr" presetSubtype="0" fill="hold" grpId="0" nodeType="clickEffect">
                                  <p:stCondLst>
                                    <p:cond delay="0"/>
                                  </p:stCondLst>
                                  <p:childTnLst>
                                    <p:set>
                                      <p:cBhvr>
                                        <p:cTn id="300" dur="1" fill="hold">
                                          <p:stCondLst>
                                            <p:cond delay="0"/>
                                          </p:stCondLst>
                                        </p:cTn>
                                        <p:tgtEl>
                                          <p:spTgt spid="47"/>
                                        </p:tgtEl>
                                        <p:attrNameLst>
                                          <p:attrName>style.visibility</p:attrName>
                                        </p:attrNameLst>
                                      </p:cBhvr>
                                      <p:to>
                                        <p:strVal val="visible"/>
                                      </p:to>
                                    </p:set>
                                    <p:animEffect transition="in" filter="fade">
                                      <p:cBhvr>
                                        <p:cTn id="301" dur="1000"/>
                                        <p:tgtEl>
                                          <p:spTgt spid="47"/>
                                        </p:tgtEl>
                                      </p:cBhvr>
                                    </p:animEffect>
                                    <p:anim calcmode="lin" valueType="num">
                                      <p:cBhvr>
                                        <p:cTn id="302" dur="1000" fill="hold"/>
                                        <p:tgtEl>
                                          <p:spTgt spid="47"/>
                                        </p:tgtEl>
                                        <p:attrNameLst>
                                          <p:attrName>ppt_x</p:attrName>
                                        </p:attrNameLst>
                                      </p:cBhvr>
                                      <p:tavLst>
                                        <p:tav tm="0">
                                          <p:val>
                                            <p:strVal val="#ppt_x"/>
                                          </p:val>
                                        </p:tav>
                                        <p:tav tm="100000">
                                          <p:val>
                                            <p:strVal val="#ppt_x"/>
                                          </p:val>
                                        </p:tav>
                                      </p:tavLst>
                                    </p:anim>
                                    <p:anim calcmode="lin" valueType="num">
                                      <p:cBhvr>
                                        <p:cTn id="30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304" fill="hold">
                      <p:stCondLst>
                        <p:cond delay="indefinite"/>
                      </p:stCondLst>
                      <p:childTnLst>
                        <p:par>
                          <p:cTn id="305" fill="hold">
                            <p:stCondLst>
                              <p:cond delay="0"/>
                            </p:stCondLst>
                            <p:childTnLst>
                              <p:par>
                                <p:cTn id="306" presetID="42" presetClass="entr" presetSubtype="0" fill="hold" grpId="0" nodeType="clickEffect">
                                  <p:stCondLst>
                                    <p:cond delay="0"/>
                                  </p:stCondLst>
                                  <p:childTnLst>
                                    <p:set>
                                      <p:cBhvr>
                                        <p:cTn id="307" dur="1" fill="hold">
                                          <p:stCondLst>
                                            <p:cond delay="0"/>
                                          </p:stCondLst>
                                        </p:cTn>
                                        <p:tgtEl>
                                          <p:spTgt spid="48"/>
                                        </p:tgtEl>
                                        <p:attrNameLst>
                                          <p:attrName>style.visibility</p:attrName>
                                        </p:attrNameLst>
                                      </p:cBhvr>
                                      <p:to>
                                        <p:strVal val="visible"/>
                                      </p:to>
                                    </p:set>
                                    <p:animEffect transition="in" filter="fade">
                                      <p:cBhvr>
                                        <p:cTn id="308" dur="1000"/>
                                        <p:tgtEl>
                                          <p:spTgt spid="48"/>
                                        </p:tgtEl>
                                      </p:cBhvr>
                                    </p:animEffect>
                                    <p:anim calcmode="lin" valueType="num">
                                      <p:cBhvr>
                                        <p:cTn id="309" dur="1000" fill="hold"/>
                                        <p:tgtEl>
                                          <p:spTgt spid="48"/>
                                        </p:tgtEl>
                                        <p:attrNameLst>
                                          <p:attrName>ppt_x</p:attrName>
                                        </p:attrNameLst>
                                      </p:cBhvr>
                                      <p:tavLst>
                                        <p:tav tm="0">
                                          <p:val>
                                            <p:strVal val="#ppt_x"/>
                                          </p:val>
                                        </p:tav>
                                        <p:tav tm="100000">
                                          <p:val>
                                            <p:strVal val="#ppt_x"/>
                                          </p:val>
                                        </p:tav>
                                      </p:tavLst>
                                    </p:anim>
                                    <p:anim calcmode="lin" valueType="num">
                                      <p:cBhvr>
                                        <p:cTn id="31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11" fill="hold">
                      <p:stCondLst>
                        <p:cond delay="indefinite"/>
                      </p:stCondLst>
                      <p:childTnLst>
                        <p:par>
                          <p:cTn id="312" fill="hold">
                            <p:stCondLst>
                              <p:cond delay="0"/>
                            </p:stCondLst>
                            <p:childTnLst>
                              <p:par>
                                <p:cTn id="313" presetID="42" presetClass="entr" presetSubtype="0" fill="hold" grpId="0" nodeType="clickEffect">
                                  <p:stCondLst>
                                    <p:cond delay="0"/>
                                  </p:stCondLst>
                                  <p:childTnLst>
                                    <p:set>
                                      <p:cBhvr>
                                        <p:cTn id="314" dur="1" fill="hold">
                                          <p:stCondLst>
                                            <p:cond delay="0"/>
                                          </p:stCondLst>
                                        </p:cTn>
                                        <p:tgtEl>
                                          <p:spTgt spid="49"/>
                                        </p:tgtEl>
                                        <p:attrNameLst>
                                          <p:attrName>style.visibility</p:attrName>
                                        </p:attrNameLst>
                                      </p:cBhvr>
                                      <p:to>
                                        <p:strVal val="visible"/>
                                      </p:to>
                                    </p:set>
                                    <p:animEffect transition="in" filter="fade">
                                      <p:cBhvr>
                                        <p:cTn id="315" dur="1000"/>
                                        <p:tgtEl>
                                          <p:spTgt spid="49"/>
                                        </p:tgtEl>
                                      </p:cBhvr>
                                    </p:animEffect>
                                    <p:anim calcmode="lin" valueType="num">
                                      <p:cBhvr>
                                        <p:cTn id="316" dur="1000" fill="hold"/>
                                        <p:tgtEl>
                                          <p:spTgt spid="49"/>
                                        </p:tgtEl>
                                        <p:attrNameLst>
                                          <p:attrName>ppt_x</p:attrName>
                                        </p:attrNameLst>
                                      </p:cBhvr>
                                      <p:tavLst>
                                        <p:tav tm="0">
                                          <p:val>
                                            <p:strVal val="#ppt_x"/>
                                          </p:val>
                                        </p:tav>
                                        <p:tav tm="100000">
                                          <p:val>
                                            <p:strVal val="#ppt_x"/>
                                          </p:val>
                                        </p:tav>
                                      </p:tavLst>
                                    </p:anim>
                                    <p:anim calcmode="lin" valueType="num">
                                      <p:cBhvr>
                                        <p:cTn id="31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318" fill="hold">
                      <p:stCondLst>
                        <p:cond delay="indefinite"/>
                      </p:stCondLst>
                      <p:childTnLst>
                        <p:par>
                          <p:cTn id="319" fill="hold">
                            <p:stCondLst>
                              <p:cond delay="0"/>
                            </p:stCondLst>
                            <p:childTnLst>
                              <p:par>
                                <p:cTn id="320" presetID="42" presetClass="entr" presetSubtype="0" fill="hold" grpId="0" nodeType="clickEffect">
                                  <p:stCondLst>
                                    <p:cond delay="0"/>
                                  </p:stCondLst>
                                  <p:childTnLst>
                                    <p:set>
                                      <p:cBhvr>
                                        <p:cTn id="321" dur="1" fill="hold">
                                          <p:stCondLst>
                                            <p:cond delay="0"/>
                                          </p:stCondLst>
                                        </p:cTn>
                                        <p:tgtEl>
                                          <p:spTgt spid="50"/>
                                        </p:tgtEl>
                                        <p:attrNameLst>
                                          <p:attrName>style.visibility</p:attrName>
                                        </p:attrNameLst>
                                      </p:cBhvr>
                                      <p:to>
                                        <p:strVal val="visible"/>
                                      </p:to>
                                    </p:set>
                                    <p:animEffect transition="in" filter="fade">
                                      <p:cBhvr>
                                        <p:cTn id="322" dur="1000"/>
                                        <p:tgtEl>
                                          <p:spTgt spid="50"/>
                                        </p:tgtEl>
                                      </p:cBhvr>
                                    </p:animEffect>
                                    <p:anim calcmode="lin" valueType="num">
                                      <p:cBhvr>
                                        <p:cTn id="323" dur="1000" fill="hold"/>
                                        <p:tgtEl>
                                          <p:spTgt spid="50"/>
                                        </p:tgtEl>
                                        <p:attrNameLst>
                                          <p:attrName>ppt_x</p:attrName>
                                        </p:attrNameLst>
                                      </p:cBhvr>
                                      <p:tavLst>
                                        <p:tav tm="0">
                                          <p:val>
                                            <p:strVal val="#ppt_x"/>
                                          </p:val>
                                        </p:tav>
                                        <p:tav tm="100000">
                                          <p:val>
                                            <p:strVal val="#ppt_x"/>
                                          </p:val>
                                        </p:tav>
                                      </p:tavLst>
                                    </p:anim>
                                    <p:anim calcmode="lin" valueType="num">
                                      <p:cBhvr>
                                        <p:cTn id="324"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325" fill="hold">
                      <p:stCondLst>
                        <p:cond delay="indefinite"/>
                      </p:stCondLst>
                      <p:childTnLst>
                        <p:par>
                          <p:cTn id="326" fill="hold">
                            <p:stCondLst>
                              <p:cond delay="0"/>
                            </p:stCondLst>
                            <p:childTnLst>
                              <p:par>
                                <p:cTn id="327" presetID="42" presetClass="entr" presetSubtype="0" fill="hold" grpId="0" nodeType="clickEffect">
                                  <p:stCondLst>
                                    <p:cond delay="0"/>
                                  </p:stCondLst>
                                  <p:childTnLst>
                                    <p:set>
                                      <p:cBhvr>
                                        <p:cTn id="328" dur="1" fill="hold">
                                          <p:stCondLst>
                                            <p:cond delay="0"/>
                                          </p:stCondLst>
                                        </p:cTn>
                                        <p:tgtEl>
                                          <p:spTgt spid="51"/>
                                        </p:tgtEl>
                                        <p:attrNameLst>
                                          <p:attrName>style.visibility</p:attrName>
                                        </p:attrNameLst>
                                      </p:cBhvr>
                                      <p:to>
                                        <p:strVal val="visible"/>
                                      </p:to>
                                    </p:set>
                                    <p:animEffect transition="in" filter="fade">
                                      <p:cBhvr>
                                        <p:cTn id="329" dur="1000"/>
                                        <p:tgtEl>
                                          <p:spTgt spid="51"/>
                                        </p:tgtEl>
                                      </p:cBhvr>
                                    </p:animEffect>
                                    <p:anim calcmode="lin" valueType="num">
                                      <p:cBhvr>
                                        <p:cTn id="330" dur="1000" fill="hold"/>
                                        <p:tgtEl>
                                          <p:spTgt spid="51"/>
                                        </p:tgtEl>
                                        <p:attrNameLst>
                                          <p:attrName>ppt_x</p:attrName>
                                        </p:attrNameLst>
                                      </p:cBhvr>
                                      <p:tavLst>
                                        <p:tav tm="0">
                                          <p:val>
                                            <p:strVal val="#ppt_x"/>
                                          </p:val>
                                        </p:tav>
                                        <p:tav tm="100000">
                                          <p:val>
                                            <p:strVal val="#ppt_x"/>
                                          </p:val>
                                        </p:tav>
                                      </p:tavLst>
                                    </p:anim>
                                    <p:anim calcmode="lin" valueType="num">
                                      <p:cBhvr>
                                        <p:cTn id="331"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32" fill="hold">
                      <p:stCondLst>
                        <p:cond delay="indefinite"/>
                      </p:stCondLst>
                      <p:childTnLst>
                        <p:par>
                          <p:cTn id="333" fill="hold">
                            <p:stCondLst>
                              <p:cond delay="0"/>
                            </p:stCondLst>
                            <p:childTnLst>
                              <p:par>
                                <p:cTn id="334" presetID="42" presetClass="entr" presetSubtype="0" fill="hold" grpId="0" nodeType="clickEffect">
                                  <p:stCondLst>
                                    <p:cond delay="0"/>
                                  </p:stCondLst>
                                  <p:childTnLst>
                                    <p:set>
                                      <p:cBhvr>
                                        <p:cTn id="335" dur="1" fill="hold">
                                          <p:stCondLst>
                                            <p:cond delay="0"/>
                                          </p:stCondLst>
                                        </p:cTn>
                                        <p:tgtEl>
                                          <p:spTgt spid="52"/>
                                        </p:tgtEl>
                                        <p:attrNameLst>
                                          <p:attrName>style.visibility</p:attrName>
                                        </p:attrNameLst>
                                      </p:cBhvr>
                                      <p:to>
                                        <p:strVal val="visible"/>
                                      </p:to>
                                    </p:set>
                                    <p:animEffect transition="in" filter="fade">
                                      <p:cBhvr>
                                        <p:cTn id="336" dur="1000"/>
                                        <p:tgtEl>
                                          <p:spTgt spid="52"/>
                                        </p:tgtEl>
                                      </p:cBhvr>
                                    </p:animEffect>
                                    <p:anim calcmode="lin" valueType="num">
                                      <p:cBhvr>
                                        <p:cTn id="337" dur="1000" fill="hold"/>
                                        <p:tgtEl>
                                          <p:spTgt spid="52"/>
                                        </p:tgtEl>
                                        <p:attrNameLst>
                                          <p:attrName>ppt_x</p:attrName>
                                        </p:attrNameLst>
                                      </p:cBhvr>
                                      <p:tavLst>
                                        <p:tav tm="0">
                                          <p:val>
                                            <p:strVal val="#ppt_x"/>
                                          </p:val>
                                        </p:tav>
                                        <p:tav tm="100000">
                                          <p:val>
                                            <p:strVal val="#ppt_x"/>
                                          </p:val>
                                        </p:tav>
                                      </p:tavLst>
                                    </p:anim>
                                    <p:anim calcmode="lin" valueType="num">
                                      <p:cBhvr>
                                        <p:cTn id="338"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39" fill="hold">
                      <p:stCondLst>
                        <p:cond delay="indefinite"/>
                      </p:stCondLst>
                      <p:childTnLst>
                        <p:par>
                          <p:cTn id="340" fill="hold">
                            <p:stCondLst>
                              <p:cond delay="0"/>
                            </p:stCondLst>
                            <p:childTnLst>
                              <p:par>
                                <p:cTn id="341" presetID="42" presetClass="entr" presetSubtype="0" fill="hold" nodeType="clickEffect">
                                  <p:stCondLst>
                                    <p:cond delay="0"/>
                                  </p:stCondLst>
                                  <p:childTnLst>
                                    <p:set>
                                      <p:cBhvr>
                                        <p:cTn id="342" dur="1" fill="hold">
                                          <p:stCondLst>
                                            <p:cond delay="0"/>
                                          </p:stCondLst>
                                        </p:cTn>
                                        <p:tgtEl>
                                          <p:spTgt spid="69"/>
                                        </p:tgtEl>
                                        <p:attrNameLst>
                                          <p:attrName>style.visibility</p:attrName>
                                        </p:attrNameLst>
                                      </p:cBhvr>
                                      <p:to>
                                        <p:strVal val="visible"/>
                                      </p:to>
                                    </p:set>
                                    <p:animEffect transition="in" filter="fade">
                                      <p:cBhvr>
                                        <p:cTn id="343" dur="1000"/>
                                        <p:tgtEl>
                                          <p:spTgt spid="69"/>
                                        </p:tgtEl>
                                      </p:cBhvr>
                                    </p:animEffect>
                                    <p:anim calcmode="lin" valueType="num">
                                      <p:cBhvr>
                                        <p:cTn id="344" dur="1000" fill="hold"/>
                                        <p:tgtEl>
                                          <p:spTgt spid="69"/>
                                        </p:tgtEl>
                                        <p:attrNameLst>
                                          <p:attrName>ppt_x</p:attrName>
                                        </p:attrNameLst>
                                      </p:cBhvr>
                                      <p:tavLst>
                                        <p:tav tm="0">
                                          <p:val>
                                            <p:strVal val="#ppt_x"/>
                                          </p:val>
                                        </p:tav>
                                        <p:tav tm="100000">
                                          <p:val>
                                            <p:strVal val="#ppt_x"/>
                                          </p:val>
                                        </p:tav>
                                      </p:tavLst>
                                    </p:anim>
                                    <p:anim calcmode="lin" valueType="num">
                                      <p:cBhvr>
                                        <p:cTn id="345"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par>
                    <p:cTn id="346" fill="hold">
                      <p:stCondLst>
                        <p:cond delay="indefinite"/>
                      </p:stCondLst>
                      <p:childTnLst>
                        <p:par>
                          <p:cTn id="347" fill="hold">
                            <p:stCondLst>
                              <p:cond delay="0"/>
                            </p:stCondLst>
                            <p:childTnLst>
                              <p:par>
                                <p:cTn id="348" presetID="42" presetClass="entr" presetSubtype="0" fill="hold" grpId="0" nodeType="clickEffect">
                                  <p:stCondLst>
                                    <p:cond delay="0"/>
                                  </p:stCondLst>
                                  <p:childTnLst>
                                    <p:set>
                                      <p:cBhvr>
                                        <p:cTn id="349" dur="1" fill="hold">
                                          <p:stCondLst>
                                            <p:cond delay="0"/>
                                          </p:stCondLst>
                                        </p:cTn>
                                        <p:tgtEl>
                                          <p:spTgt spid="4"/>
                                        </p:tgtEl>
                                        <p:attrNameLst>
                                          <p:attrName>style.visibility</p:attrName>
                                        </p:attrNameLst>
                                      </p:cBhvr>
                                      <p:to>
                                        <p:strVal val="visible"/>
                                      </p:to>
                                    </p:set>
                                    <p:animEffect transition="in" filter="fade">
                                      <p:cBhvr>
                                        <p:cTn id="350" dur="1000"/>
                                        <p:tgtEl>
                                          <p:spTgt spid="4"/>
                                        </p:tgtEl>
                                      </p:cBhvr>
                                    </p:animEffect>
                                    <p:anim calcmode="lin" valueType="num">
                                      <p:cBhvr>
                                        <p:cTn id="351" dur="1000" fill="hold"/>
                                        <p:tgtEl>
                                          <p:spTgt spid="4"/>
                                        </p:tgtEl>
                                        <p:attrNameLst>
                                          <p:attrName>ppt_x</p:attrName>
                                        </p:attrNameLst>
                                      </p:cBhvr>
                                      <p:tavLst>
                                        <p:tav tm="0">
                                          <p:val>
                                            <p:strVal val="#ppt_x"/>
                                          </p:val>
                                        </p:tav>
                                        <p:tav tm="100000">
                                          <p:val>
                                            <p:strVal val="#ppt_x"/>
                                          </p:val>
                                        </p:tav>
                                      </p:tavLst>
                                    </p:anim>
                                    <p:anim calcmode="lin" valueType="num">
                                      <p:cBhvr>
                                        <p:cTn id="35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3" fill="hold">
                      <p:stCondLst>
                        <p:cond delay="indefinite"/>
                      </p:stCondLst>
                      <p:childTnLst>
                        <p:par>
                          <p:cTn id="354" fill="hold">
                            <p:stCondLst>
                              <p:cond delay="0"/>
                            </p:stCondLst>
                            <p:childTnLst>
                              <p:par>
                                <p:cTn id="355" presetID="42" presetClass="entr" presetSubtype="0" fill="hold" grpId="0" nodeType="clickEffect">
                                  <p:stCondLst>
                                    <p:cond delay="0"/>
                                  </p:stCondLst>
                                  <p:childTnLst>
                                    <p:set>
                                      <p:cBhvr>
                                        <p:cTn id="356" dur="1" fill="hold">
                                          <p:stCondLst>
                                            <p:cond delay="0"/>
                                          </p:stCondLst>
                                        </p:cTn>
                                        <p:tgtEl>
                                          <p:spTgt spid="6"/>
                                        </p:tgtEl>
                                        <p:attrNameLst>
                                          <p:attrName>style.visibility</p:attrName>
                                        </p:attrNameLst>
                                      </p:cBhvr>
                                      <p:to>
                                        <p:strVal val="visible"/>
                                      </p:to>
                                    </p:set>
                                    <p:animEffect transition="in" filter="fade">
                                      <p:cBhvr>
                                        <p:cTn id="357" dur="1000"/>
                                        <p:tgtEl>
                                          <p:spTgt spid="6"/>
                                        </p:tgtEl>
                                      </p:cBhvr>
                                    </p:animEffect>
                                    <p:anim calcmode="lin" valueType="num">
                                      <p:cBhvr>
                                        <p:cTn id="358" dur="1000" fill="hold"/>
                                        <p:tgtEl>
                                          <p:spTgt spid="6"/>
                                        </p:tgtEl>
                                        <p:attrNameLst>
                                          <p:attrName>ppt_x</p:attrName>
                                        </p:attrNameLst>
                                      </p:cBhvr>
                                      <p:tavLst>
                                        <p:tav tm="0">
                                          <p:val>
                                            <p:strVal val="#ppt_x"/>
                                          </p:val>
                                        </p:tav>
                                        <p:tav tm="100000">
                                          <p:val>
                                            <p:strVal val="#ppt_x"/>
                                          </p:val>
                                        </p:tav>
                                      </p:tavLst>
                                    </p:anim>
                                    <p:anim calcmode="lin" valueType="num">
                                      <p:cBhvr>
                                        <p:cTn id="35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0" fill="hold">
                      <p:stCondLst>
                        <p:cond delay="indefinite"/>
                      </p:stCondLst>
                      <p:childTnLst>
                        <p:par>
                          <p:cTn id="361" fill="hold">
                            <p:stCondLst>
                              <p:cond delay="0"/>
                            </p:stCondLst>
                            <p:childTnLst>
                              <p:par>
                                <p:cTn id="362" presetID="42" presetClass="entr" presetSubtype="0" fill="hold" grpId="0" nodeType="clickEffect">
                                  <p:stCondLst>
                                    <p:cond delay="0"/>
                                  </p:stCondLst>
                                  <p:childTnLst>
                                    <p:set>
                                      <p:cBhvr>
                                        <p:cTn id="363" dur="1" fill="hold">
                                          <p:stCondLst>
                                            <p:cond delay="0"/>
                                          </p:stCondLst>
                                        </p:cTn>
                                        <p:tgtEl>
                                          <p:spTgt spid="11"/>
                                        </p:tgtEl>
                                        <p:attrNameLst>
                                          <p:attrName>style.visibility</p:attrName>
                                        </p:attrNameLst>
                                      </p:cBhvr>
                                      <p:to>
                                        <p:strVal val="visible"/>
                                      </p:to>
                                    </p:set>
                                    <p:animEffect transition="in" filter="fade">
                                      <p:cBhvr>
                                        <p:cTn id="364" dur="1000"/>
                                        <p:tgtEl>
                                          <p:spTgt spid="11"/>
                                        </p:tgtEl>
                                      </p:cBhvr>
                                    </p:animEffect>
                                    <p:anim calcmode="lin" valueType="num">
                                      <p:cBhvr>
                                        <p:cTn id="365" dur="1000" fill="hold"/>
                                        <p:tgtEl>
                                          <p:spTgt spid="11"/>
                                        </p:tgtEl>
                                        <p:attrNameLst>
                                          <p:attrName>ppt_x</p:attrName>
                                        </p:attrNameLst>
                                      </p:cBhvr>
                                      <p:tavLst>
                                        <p:tav tm="0">
                                          <p:val>
                                            <p:strVal val="#ppt_x"/>
                                          </p:val>
                                        </p:tav>
                                        <p:tav tm="100000">
                                          <p:val>
                                            <p:strVal val="#ppt_x"/>
                                          </p:val>
                                        </p:tav>
                                      </p:tavLst>
                                    </p:anim>
                                    <p:anim calcmode="lin" valueType="num">
                                      <p:cBhvr>
                                        <p:cTn id="36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67" fill="hold">
                      <p:stCondLst>
                        <p:cond delay="indefinite"/>
                      </p:stCondLst>
                      <p:childTnLst>
                        <p:par>
                          <p:cTn id="368" fill="hold">
                            <p:stCondLst>
                              <p:cond delay="0"/>
                            </p:stCondLst>
                            <p:childTnLst>
                              <p:par>
                                <p:cTn id="369" presetID="42" presetClass="entr" presetSubtype="0" fill="hold" grpId="0" nodeType="clickEffect">
                                  <p:stCondLst>
                                    <p:cond delay="0"/>
                                  </p:stCondLst>
                                  <p:childTnLst>
                                    <p:set>
                                      <p:cBhvr>
                                        <p:cTn id="370" dur="1" fill="hold">
                                          <p:stCondLst>
                                            <p:cond delay="0"/>
                                          </p:stCondLst>
                                        </p:cTn>
                                        <p:tgtEl>
                                          <p:spTgt spid="17"/>
                                        </p:tgtEl>
                                        <p:attrNameLst>
                                          <p:attrName>style.visibility</p:attrName>
                                        </p:attrNameLst>
                                      </p:cBhvr>
                                      <p:to>
                                        <p:strVal val="visible"/>
                                      </p:to>
                                    </p:set>
                                    <p:animEffect transition="in" filter="fade">
                                      <p:cBhvr>
                                        <p:cTn id="371" dur="1000"/>
                                        <p:tgtEl>
                                          <p:spTgt spid="17"/>
                                        </p:tgtEl>
                                      </p:cBhvr>
                                    </p:animEffect>
                                    <p:anim calcmode="lin" valueType="num">
                                      <p:cBhvr>
                                        <p:cTn id="372" dur="1000" fill="hold"/>
                                        <p:tgtEl>
                                          <p:spTgt spid="17"/>
                                        </p:tgtEl>
                                        <p:attrNameLst>
                                          <p:attrName>ppt_x</p:attrName>
                                        </p:attrNameLst>
                                      </p:cBhvr>
                                      <p:tavLst>
                                        <p:tav tm="0">
                                          <p:val>
                                            <p:strVal val="#ppt_x"/>
                                          </p:val>
                                        </p:tav>
                                        <p:tav tm="100000">
                                          <p:val>
                                            <p:strVal val="#ppt_x"/>
                                          </p:val>
                                        </p:tav>
                                      </p:tavLst>
                                    </p:anim>
                                    <p:anim calcmode="lin" valueType="num">
                                      <p:cBhvr>
                                        <p:cTn id="37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74" fill="hold">
                      <p:stCondLst>
                        <p:cond delay="indefinite"/>
                      </p:stCondLst>
                      <p:childTnLst>
                        <p:par>
                          <p:cTn id="375" fill="hold">
                            <p:stCondLst>
                              <p:cond delay="0"/>
                            </p:stCondLst>
                            <p:childTnLst>
                              <p:par>
                                <p:cTn id="376" presetID="42" presetClass="entr" presetSubtype="0" fill="hold" grpId="0" nodeType="clickEffect">
                                  <p:stCondLst>
                                    <p:cond delay="0"/>
                                  </p:stCondLst>
                                  <p:childTnLst>
                                    <p:set>
                                      <p:cBhvr>
                                        <p:cTn id="377" dur="1" fill="hold">
                                          <p:stCondLst>
                                            <p:cond delay="0"/>
                                          </p:stCondLst>
                                        </p:cTn>
                                        <p:tgtEl>
                                          <p:spTgt spid="18"/>
                                        </p:tgtEl>
                                        <p:attrNameLst>
                                          <p:attrName>style.visibility</p:attrName>
                                        </p:attrNameLst>
                                      </p:cBhvr>
                                      <p:to>
                                        <p:strVal val="visible"/>
                                      </p:to>
                                    </p:set>
                                    <p:animEffect transition="in" filter="fade">
                                      <p:cBhvr>
                                        <p:cTn id="378" dur="1000"/>
                                        <p:tgtEl>
                                          <p:spTgt spid="18"/>
                                        </p:tgtEl>
                                      </p:cBhvr>
                                    </p:animEffect>
                                    <p:anim calcmode="lin" valueType="num">
                                      <p:cBhvr>
                                        <p:cTn id="379" dur="1000" fill="hold"/>
                                        <p:tgtEl>
                                          <p:spTgt spid="18"/>
                                        </p:tgtEl>
                                        <p:attrNameLst>
                                          <p:attrName>ppt_x</p:attrName>
                                        </p:attrNameLst>
                                      </p:cBhvr>
                                      <p:tavLst>
                                        <p:tav tm="0">
                                          <p:val>
                                            <p:strVal val="#ppt_x"/>
                                          </p:val>
                                        </p:tav>
                                        <p:tav tm="100000">
                                          <p:val>
                                            <p:strVal val="#ppt_x"/>
                                          </p:val>
                                        </p:tav>
                                      </p:tavLst>
                                    </p:anim>
                                    <p:anim calcmode="lin" valueType="num">
                                      <p:cBhvr>
                                        <p:cTn id="38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1" fill="hold">
                      <p:stCondLst>
                        <p:cond delay="indefinite"/>
                      </p:stCondLst>
                      <p:childTnLst>
                        <p:par>
                          <p:cTn id="382" fill="hold">
                            <p:stCondLst>
                              <p:cond delay="0"/>
                            </p:stCondLst>
                            <p:childTnLst>
                              <p:par>
                                <p:cTn id="383" presetID="42" presetClass="entr" presetSubtype="0" fill="hold" grpId="0" nodeType="clickEffect">
                                  <p:stCondLst>
                                    <p:cond delay="0"/>
                                  </p:stCondLst>
                                  <p:childTnLst>
                                    <p:set>
                                      <p:cBhvr>
                                        <p:cTn id="384" dur="1" fill="hold">
                                          <p:stCondLst>
                                            <p:cond delay="0"/>
                                          </p:stCondLst>
                                        </p:cTn>
                                        <p:tgtEl>
                                          <p:spTgt spid="12"/>
                                        </p:tgtEl>
                                        <p:attrNameLst>
                                          <p:attrName>style.visibility</p:attrName>
                                        </p:attrNameLst>
                                      </p:cBhvr>
                                      <p:to>
                                        <p:strVal val="visible"/>
                                      </p:to>
                                    </p:set>
                                    <p:animEffect transition="in" filter="fade">
                                      <p:cBhvr>
                                        <p:cTn id="385" dur="1000"/>
                                        <p:tgtEl>
                                          <p:spTgt spid="12"/>
                                        </p:tgtEl>
                                      </p:cBhvr>
                                    </p:animEffect>
                                    <p:anim calcmode="lin" valueType="num">
                                      <p:cBhvr>
                                        <p:cTn id="386" dur="1000" fill="hold"/>
                                        <p:tgtEl>
                                          <p:spTgt spid="12"/>
                                        </p:tgtEl>
                                        <p:attrNameLst>
                                          <p:attrName>ppt_x</p:attrName>
                                        </p:attrNameLst>
                                      </p:cBhvr>
                                      <p:tavLst>
                                        <p:tav tm="0">
                                          <p:val>
                                            <p:strVal val="#ppt_x"/>
                                          </p:val>
                                        </p:tav>
                                        <p:tav tm="100000">
                                          <p:val>
                                            <p:strVal val="#ppt_x"/>
                                          </p:val>
                                        </p:tav>
                                      </p:tavLst>
                                    </p:anim>
                                    <p:anim calcmode="lin" valueType="num">
                                      <p:cBhvr>
                                        <p:cTn id="38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8" fill="hold">
                      <p:stCondLst>
                        <p:cond delay="indefinite"/>
                      </p:stCondLst>
                      <p:childTnLst>
                        <p:par>
                          <p:cTn id="389" fill="hold">
                            <p:stCondLst>
                              <p:cond delay="0"/>
                            </p:stCondLst>
                            <p:childTnLst>
                              <p:par>
                                <p:cTn id="390" presetID="42" presetClass="entr" presetSubtype="0" fill="hold" grpId="0" nodeType="clickEffect">
                                  <p:stCondLst>
                                    <p:cond delay="0"/>
                                  </p:stCondLst>
                                  <p:childTnLst>
                                    <p:set>
                                      <p:cBhvr>
                                        <p:cTn id="391" dur="1" fill="hold">
                                          <p:stCondLst>
                                            <p:cond delay="0"/>
                                          </p:stCondLst>
                                        </p:cTn>
                                        <p:tgtEl>
                                          <p:spTgt spid="13"/>
                                        </p:tgtEl>
                                        <p:attrNameLst>
                                          <p:attrName>style.visibility</p:attrName>
                                        </p:attrNameLst>
                                      </p:cBhvr>
                                      <p:to>
                                        <p:strVal val="visible"/>
                                      </p:to>
                                    </p:set>
                                    <p:animEffect transition="in" filter="fade">
                                      <p:cBhvr>
                                        <p:cTn id="392" dur="1000"/>
                                        <p:tgtEl>
                                          <p:spTgt spid="13"/>
                                        </p:tgtEl>
                                      </p:cBhvr>
                                    </p:animEffect>
                                    <p:anim calcmode="lin" valueType="num">
                                      <p:cBhvr>
                                        <p:cTn id="393" dur="1000" fill="hold"/>
                                        <p:tgtEl>
                                          <p:spTgt spid="13"/>
                                        </p:tgtEl>
                                        <p:attrNameLst>
                                          <p:attrName>ppt_x</p:attrName>
                                        </p:attrNameLst>
                                      </p:cBhvr>
                                      <p:tavLst>
                                        <p:tav tm="0">
                                          <p:val>
                                            <p:strVal val="#ppt_x"/>
                                          </p:val>
                                        </p:tav>
                                        <p:tav tm="100000">
                                          <p:val>
                                            <p:strVal val="#ppt_x"/>
                                          </p:val>
                                        </p:tav>
                                      </p:tavLst>
                                    </p:anim>
                                    <p:anim calcmode="lin" valueType="num">
                                      <p:cBhvr>
                                        <p:cTn id="3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5" fill="hold">
                      <p:stCondLst>
                        <p:cond delay="indefinite"/>
                      </p:stCondLst>
                      <p:childTnLst>
                        <p:par>
                          <p:cTn id="396" fill="hold">
                            <p:stCondLst>
                              <p:cond delay="0"/>
                            </p:stCondLst>
                            <p:childTnLst>
                              <p:par>
                                <p:cTn id="397" presetID="42" presetClass="entr" presetSubtype="0" fill="hold" grpId="0" nodeType="clickEffect">
                                  <p:stCondLst>
                                    <p:cond delay="0"/>
                                  </p:stCondLst>
                                  <p:childTnLst>
                                    <p:set>
                                      <p:cBhvr>
                                        <p:cTn id="398" dur="1" fill="hold">
                                          <p:stCondLst>
                                            <p:cond delay="0"/>
                                          </p:stCondLst>
                                        </p:cTn>
                                        <p:tgtEl>
                                          <p:spTgt spid="19"/>
                                        </p:tgtEl>
                                        <p:attrNameLst>
                                          <p:attrName>style.visibility</p:attrName>
                                        </p:attrNameLst>
                                      </p:cBhvr>
                                      <p:to>
                                        <p:strVal val="visible"/>
                                      </p:to>
                                    </p:set>
                                    <p:animEffect transition="in" filter="fade">
                                      <p:cBhvr>
                                        <p:cTn id="399" dur="1000"/>
                                        <p:tgtEl>
                                          <p:spTgt spid="19"/>
                                        </p:tgtEl>
                                      </p:cBhvr>
                                    </p:animEffect>
                                    <p:anim calcmode="lin" valueType="num">
                                      <p:cBhvr>
                                        <p:cTn id="400" dur="1000" fill="hold"/>
                                        <p:tgtEl>
                                          <p:spTgt spid="19"/>
                                        </p:tgtEl>
                                        <p:attrNameLst>
                                          <p:attrName>ppt_x</p:attrName>
                                        </p:attrNameLst>
                                      </p:cBhvr>
                                      <p:tavLst>
                                        <p:tav tm="0">
                                          <p:val>
                                            <p:strVal val="#ppt_x"/>
                                          </p:val>
                                        </p:tav>
                                        <p:tav tm="100000">
                                          <p:val>
                                            <p:strVal val="#ppt_x"/>
                                          </p:val>
                                        </p:tav>
                                      </p:tavLst>
                                    </p:anim>
                                    <p:anim calcmode="lin" valueType="num">
                                      <p:cBhvr>
                                        <p:cTn id="40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6" grpId="0" animBg="1"/>
      <p:bldP spid="7" grpId="0"/>
      <p:bldP spid="8" grpId="0"/>
      <p:bldP spid="9" grpId="0"/>
      <p:bldP spid="10" grpId="0"/>
      <p:bldP spid="11" grpId="0" animBg="1"/>
      <p:bldP spid="12" grpId="0" animBg="1"/>
      <p:bldP spid="13" grpId="0" animBg="1"/>
      <p:bldP spid="14" grpId="0" animBg="1"/>
      <p:bldP spid="15" grpId="0" animBg="1"/>
      <p:bldP spid="16" grpId="0" animBg="1"/>
      <p:bldP spid="17" grpId="0" animBg="1"/>
      <p:bldP spid="18" grpId="0" animBg="1"/>
      <p:bldP spid="19" grpId="0" animBg="1"/>
      <p:bldP spid="3" grpId="0"/>
      <p:bldP spid="21" grpId="0"/>
      <p:bldP spid="22" grpId="0"/>
      <p:bldP spid="23" grpId="0"/>
      <p:bldP spid="24" grpId="0"/>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20" grpId="0"/>
      <p:bldP spid="66" grpId="0"/>
      <p:bldP spid="67" grpId="0"/>
      <p:bldP spid="6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98402" y="41697"/>
            <a:ext cx="2678538" cy="1143000"/>
          </a:xfrm>
        </p:spPr>
        <p:txBody>
          <a:bodyPr>
            <a:normAutofit/>
          </a:bodyPr>
          <a:lstStyle/>
          <a:p>
            <a:r>
              <a:rPr lang="en-US" sz="2400" dirty="0" smtClean="0"/>
              <a:t>Divide by 12</a:t>
            </a:r>
          </a:p>
        </p:txBody>
      </p:sp>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9449" y="220682"/>
            <a:ext cx="6565900" cy="6535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bwMode="auto">
          <a:xfrm>
            <a:off x="6477000" y="3261360"/>
            <a:ext cx="957262" cy="400050"/>
          </a:xfrm>
          <a:prstGeom prst="rect">
            <a:avLst/>
          </a:prstGeom>
          <a:noFill/>
        </p:spPr>
        <p:txBody>
          <a:bodyPr>
            <a:spAutoFit/>
          </a:bodyPr>
          <a:lstStyle/>
          <a:p>
            <a:pPr>
              <a:defRPr/>
            </a:pPr>
            <a:r>
              <a:rPr lang="en-US" sz="2000" dirty="0">
                <a:latin typeface="+mn-lt"/>
              </a:rPr>
              <a:t>(1,0)</a:t>
            </a:r>
          </a:p>
        </p:txBody>
      </p:sp>
      <p:sp>
        <p:nvSpPr>
          <p:cNvPr id="8" name="TextBox 7"/>
          <p:cNvSpPr txBox="1"/>
          <p:nvPr/>
        </p:nvSpPr>
        <p:spPr bwMode="auto">
          <a:xfrm>
            <a:off x="3640250" y="568445"/>
            <a:ext cx="957263" cy="400050"/>
          </a:xfrm>
          <a:prstGeom prst="rect">
            <a:avLst/>
          </a:prstGeom>
          <a:noFill/>
        </p:spPr>
        <p:txBody>
          <a:bodyPr>
            <a:spAutoFit/>
          </a:bodyPr>
          <a:lstStyle/>
          <a:p>
            <a:pPr>
              <a:defRPr/>
            </a:pPr>
            <a:r>
              <a:rPr lang="en-US" sz="2000" dirty="0">
                <a:latin typeface="+mn-lt"/>
              </a:rPr>
              <a:t>(0,1)</a:t>
            </a:r>
          </a:p>
        </p:txBody>
      </p:sp>
      <p:sp>
        <p:nvSpPr>
          <p:cNvPr id="9" name="TextBox 8"/>
          <p:cNvSpPr txBox="1"/>
          <p:nvPr/>
        </p:nvSpPr>
        <p:spPr bwMode="auto">
          <a:xfrm>
            <a:off x="777782" y="3254287"/>
            <a:ext cx="957263" cy="400050"/>
          </a:xfrm>
          <a:prstGeom prst="rect">
            <a:avLst/>
          </a:prstGeom>
          <a:noFill/>
        </p:spPr>
        <p:txBody>
          <a:bodyPr>
            <a:spAutoFit/>
          </a:bodyPr>
          <a:lstStyle/>
          <a:p>
            <a:pPr>
              <a:defRPr/>
            </a:pPr>
            <a:r>
              <a:rPr lang="en-US" sz="2000" dirty="0">
                <a:latin typeface="+mn-lt"/>
              </a:rPr>
              <a:t>(-1,0)</a:t>
            </a:r>
          </a:p>
        </p:txBody>
      </p:sp>
      <p:sp>
        <p:nvSpPr>
          <p:cNvPr id="10" name="TextBox 9"/>
          <p:cNvSpPr txBox="1"/>
          <p:nvPr/>
        </p:nvSpPr>
        <p:spPr bwMode="auto">
          <a:xfrm>
            <a:off x="3610170" y="6001634"/>
            <a:ext cx="957263" cy="400050"/>
          </a:xfrm>
          <a:prstGeom prst="rect">
            <a:avLst/>
          </a:prstGeom>
          <a:noFill/>
        </p:spPr>
        <p:txBody>
          <a:bodyPr>
            <a:spAutoFit/>
          </a:bodyPr>
          <a:lstStyle/>
          <a:p>
            <a:pPr>
              <a:defRPr/>
            </a:pPr>
            <a:r>
              <a:rPr lang="en-US" sz="2000" dirty="0">
                <a:latin typeface="+mn-lt"/>
              </a:rPr>
              <a:t>(0,-1)</a:t>
            </a:r>
          </a:p>
        </p:txBody>
      </p:sp>
      <p:sp>
        <p:nvSpPr>
          <p:cNvPr id="24" name="TextBox 23"/>
          <p:cNvSpPr txBox="1"/>
          <p:nvPr/>
        </p:nvSpPr>
        <p:spPr>
          <a:xfrm>
            <a:off x="5731885" y="3428257"/>
            <a:ext cx="375424" cy="307777"/>
          </a:xfrm>
          <a:prstGeom prst="rect">
            <a:avLst/>
          </a:prstGeom>
          <a:noFill/>
        </p:spPr>
        <p:txBody>
          <a:bodyPr wrap="none" rtlCol="0">
            <a:spAutoFit/>
          </a:bodyPr>
          <a:lstStyle/>
          <a:p>
            <a:r>
              <a:rPr lang="en-US" sz="1400" dirty="0" smtClean="0">
                <a:solidFill>
                  <a:srgbClr val="0070C0"/>
                </a:solidFill>
              </a:rPr>
              <a:t>2</a:t>
            </a:r>
            <a:r>
              <a:rPr lang="el-GR" sz="1400" dirty="0" smtClean="0">
                <a:solidFill>
                  <a:srgbClr val="0070C0"/>
                </a:solidFill>
              </a:rPr>
              <a:t>π</a:t>
            </a:r>
            <a:endParaRPr lang="en-US" sz="1400" dirty="0">
              <a:solidFill>
                <a:srgbClr val="0070C0"/>
              </a:solidFill>
            </a:endParaRPr>
          </a:p>
        </p:txBody>
      </p:sp>
      <p:sp>
        <p:nvSpPr>
          <p:cNvPr id="25" name="TextBox 24"/>
          <p:cNvSpPr txBox="1"/>
          <p:nvPr/>
        </p:nvSpPr>
        <p:spPr>
          <a:xfrm>
            <a:off x="5796757" y="3180478"/>
            <a:ext cx="276038" cy="307777"/>
          </a:xfrm>
          <a:prstGeom prst="rect">
            <a:avLst/>
          </a:prstGeom>
          <a:noFill/>
        </p:spPr>
        <p:txBody>
          <a:bodyPr wrap="none" rtlCol="0">
            <a:spAutoFit/>
          </a:bodyPr>
          <a:lstStyle/>
          <a:p>
            <a:r>
              <a:rPr lang="en-US" sz="1400" dirty="0" smtClean="0">
                <a:solidFill>
                  <a:srgbClr val="0070C0"/>
                </a:solidFill>
              </a:rPr>
              <a:t>0</a:t>
            </a:r>
            <a:endParaRPr lang="en-US" sz="1400" dirty="0">
              <a:solidFill>
                <a:srgbClr val="0070C0"/>
              </a:solidFill>
            </a:endParaRPr>
          </a:p>
        </p:txBody>
      </p:sp>
      <mc:AlternateContent xmlns:mc="http://schemas.openxmlformats.org/markup-compatibility/2006" xmlns:a14="http://schemas.microsoft.com/office/drawing/2010/main">
        <mc:Choice Requires="a14">
          <p:sp>
            <p:nvSpPr>
              <p:cNvPr id="26" name="TextBox 25"/>
              <p:cNvSpPr txBox="1"/>
              <p:nvPr/>
            </p:nvSpPr>
            <p:spPr>
              <a:xfrm>
                <a:off x="3737834" y="1368228"/>
                <a:ext cx="273956" cy="45839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a:rPr>
                          </m:ctrlPr>
                        </m:fPr>
                        <m:num>
                          <m:r>
                            <a:rPr lang="en-US" sz="1400" i="1" smtClean="0">
                              <a:solidFill>
                                <a:srgbClr val="0070C0"/>
                              </a:solidFill>
                              <a:latin typeface="Cambria Math"/>
                              <a:ea typeface="Cambria Math"/>
                            </a:rPr>
                            <m:t>𝜋</m:t>
                          </m:r>
                        </m:num>
                        <m:den>
                          <m:r>
                            <a:rPr lang="en-US" sz="1400" b="0" i="1" smtClean="0">
                              <a:solidFill>
                                <a:srgbClr val="0070C0"/>
                              </a:solidFill>
                              <a:latin typeface="Cambria Math"/>
                            </a:rPr>
                            <m:t>2</m:t>
                          </m:r>
                        </m:den>
                      </m:f>
                    </m:oMath>
                  </m:oMathPara>
                </a14:m>
                <a:endParaRPr lang="en-US" sz="1400" dirty="0">
                  <a:solidFill>
                    <a:srgbClr val="0070C0"/>
                  </a:solidFill>
                </a:endParaRPr>
              </a:p>
            </p:txBody>
          </p:sp>
        </mc:Choice>
        <mc:Fallback xmlns="">
          <p:sp>
            <p:nvSpPr>
              <p:cNvPr id="26" name="TextBox 25"/>
              <p:cNvSpPr txBox="1">
                <a:spLocks noRot="1" noChangeAspect="1" noMove="1" noResize="1" noEditPoints="1" noAdjustHandles="1" noChangeArrowheads="1" noChangeShapeType="1" noTextEdit="1"/>
              </p:cNvSpPr>
              <p:nvPr/>
            </p:nvSpPr>
            <p:spPr>
              <a:xfrm>
                <a:off x="3737834" y="1368228"/>
                <a:ext cx="273956" cy="458395"/>
              </a:xfrm>
              <a:prstGeom prst="rect">
                <a:avLst/>
              </a:prstGeom>
              <a:blipFill rotWithShape="1">
                <a:blip r:embed="rId4"/>
                <a:stretch>
                  <a:fillRect/>
                </a:stretch>
              </a:blipFill>
            </p:spPr>
            <p:txBody>
              <a:bodyPr/>
              <a:lstStyle/>
              <a:p>
                <a:r>
                  <a:rPr lang="en-US">
                    <a:noFill/>
                  </a:rPr>
                  <a:t> </a:t>
                </a:r>
              </a:p>
            </p:txBody>
          </p:sp>
        </mc:Fallback>
      </mc:AlternateContent>
      <p:sp>
        <p:nvSpPr>
          <p:cNvPr id="27" name="TextBox 26"/>
          <p:cNvSpPr txBox="1"/>
          <p:nvPr/>
        </p:nvSpPr>
        <p:spPr>
          <a:xfrm>
            <a:off x="2008245" y="3190957"/>
            <a:ext cx="284052" cy="307777"/>
          </a:xfrm>
          <a:prstGeom prst="rect">
            <a:avLst/>
          </a:prstGeom>
          <a:noFill/>
        </p:spPr>
        <p:txBody>
          <a:bodyPr wrap="none" rtlCol="0">
            <a:spAutoFit/>
          </a:bodyPr>
          <a:lstStyle/>
          <a:p>
            <a:r>
              <a:rPr lang="el-GR" sz="1400" dirty="0" smtClean="0">
                <a:solidFill>
                  <a:srgbClr val="0070C0"/>
                </a:solidFill>
              </a:rPr>
              <a:t>π</a:t>
            </a:r>
            <a:endParaRPr lang="en-US" sz="1400" dirty="0">
              <a:solidFill>
                <a:srgbClr val="0070C0"/>
              </a:solidFill>
            </a:endParaRPr>
          </a:p>
        </p:txBody>
      </p:sp>
      <mc:AlternateContent xmlns:mc="http://schemas.openxmlformats.org/markup-compatibility/2006" xmlns:a14="http://schemas.microsoft.com/office/drawing/2010/main">
        <mc:Choice Requires="a14">
          <p:sp>
            <p:nvSpPr>
              <p:cNvPr id="28" name="TextBox 27"/>
              <p:cNvSpPr txBox="1"/>
              <p:nvPr/>
            </p:nvSpPr>
            <p:spPr>
              <a:xfrm>
                <a:off x="3655028" y="5068711"/>
                <a:ext cx="433773"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a:rPr>
                          </m:ctrlPr>
                        </m:fPr>
                        <m:num>
                          <m:r>
                            <a:rPr lang="en-US" sz="1400" b="0" i="1" smtClean="0">
                              <a:solidFill>
                                <a:srgbClr val="0070C0"/>
                              </a:solidFill>
                              <a:latin typeface="Cambria Math"/>
                            </a:rPr>
                            <m:t>3</m:t>
                          </m:r>
                          <m:r>
                            <a:rPr lang="en-US" sz="1400" i="1" smtClean="0">
                              <a:solidFill>
                                <a:srgbClr val="0070C0"/>
                              </a:solidFill>
                              <a:latin typeface="Cambria Math"/>
                              <a:ea typeface="Cambria Math"/>
                            </a:rPr>
                            <m:t>𝜋</m:t>
                          </m:r>
                        </m:num>
                        <m:den>
                          <m:r>
                            <a:rPr lang="en-US" sz="1400" b="0" i="1" smtClean="0">
                              <a:solidFill>
                                <a:srgbClr val="0070C0"/>
                              </a:solidFill>
                              <a:latin typeface="Cambria Math"/>
                            </a:rPr>
                            <m:t>2</m:t>
                          </m:r>
                        </m:den>
                      </m:f>
                    </m:oMath>
                  </m:oMathPara>
                </a14:m>
                <a:endParaRPr lang="en-US" sz="1400" dirty="0">
                  <a:solidFill>
                    <a:srgbClr val="0070C0"/>
                  </a:solidFill>
                </a:endParaRPr>
              </a:p>
            </p:txBody>
          </p:sp>
        </mc:Choice>
        <mc:Fallback xmlns="">
          <p:sp>
            <p:nvSpPr>
              <p:cNvPr id="28" name="TextBox 27"/>
              <p:cNvSpPr txBox="1">
                <a:spLocks noRot="1" noChangeAspect="1" noMove="1" noResize="1" noEditPoints="1" noAdjustHandles="1" noChangeArrowheads="1" noChangeShapeType="1" noTextEdit="1"/>
              </p:cNvSpPr>
              <p:nvPr/>
            </p:nvSpPr>
            <p:spPr>
              <a:xfrm>
                <a:off x="3655028" y="5068711"/>
                <a:ext cx="433773" cy="495649"/>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5179065" y="1914993"/>
                <a:ext cx="334387" cy="45839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a:rPr>
                          </m:ctrlPr>
                        </m:fPr>
                        <m:num>
                          <m:r>
                            <a:rPr lang="en-US" sz="1400" i="1" smtClean="0">
                              <a:solidFill>
                                <a:srgbClr val="0070C0"/>
                              </a:solidFill>
                              <a:latin typeface="Cambria Math"/>
                              <a:ea typeface="Cambria Math"/>
                            </a:rPr>
                            <m:t>𝜋</m:t>
                          </m:r>
                        </m:num>
                        <m:den>
                          <m:r>
                            <a:rPr lang="en-US" sz="1400" b="0" i="1" smtClean="0">
                              <a:solidFill>
                                <a:srgbClr val="0070C0"/>
                              </a:solidFill>
                              <a:latin typeface="Cambria Math"/>
                            </a:rPr>
                            <m:t>4</m:t>
                          </m:r>
                        </m:den>
                      </m:f>
                    </m:oMath>
                  </m:oMathPara>
                </a14:m>
                <a:endParaRPr lang="en-US" sz="1400" dirty="0">
                  <a:solidFill>
                    <a:srgbClr val="0070C0"/>
                  </a:solidFill>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5179065" y="1914993"/>
                <a:ext cx="334387" cy="458395"/>
              </a:xfrm>
              <a:prstGeom prst="rect">
                <a:avLst/>
              </a:prstGeom>
              <a:blipFill rotWithShape="1">
                <a:blip r:embed="rId6"/>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2452560" y="1842935"/>
                <a:ext cx="433773"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a:rPr>
                          </m:ctrlPr>
                        </m:fPr>
                        <m:num>
                          <m:r>
                            <a:rPr lang="en-US" sz="1400" b="0" i="1" smtClean="0">
                              <a:solidFill>
                                <a:srgbClr val="0070C0"/>
                              </a:solidFill>
                              <a:latin typeface="Cambria Math"/>
                            </a:rPr>
                            <m:t>3</m:t>
                          </m:r>
                          <m:r>
                            <a:rPr lang="en-US" sz="1400" i="1" smtClean="0">
                              <a:solidFill>
                                <a:srgbClr val="0070C0"/>
                              </a:solidFill>
                              <a:latin typeface="Cambria Math"/>
                              <a:ea typeface="Cambria Math"/>
                            </a:rPr>
                            <m:t>𝜋</m:t>
                          </m:r>
                        </m:num>
                        <m:den>
                          <m:r>
                            <a:rPr lang="en-US" sz="1400" b="0" i="1" smtClean="0">
                              <a:solidFill>
                                <a:srgbClr val="0070C0"/>
                              </a:solidFill>
                              <a:latin typeface="Cambria Math"/>
                            </a:rPr>
                            <m:t>4</m:t>
                          </m:r>
                        </m:den>
                      </m:f>
                    </m:oMath>
                  </m:oMathPara>
                </a14:m>
                <a:endParaRPr lang="en-US" sz="1400" dirty="0">
                  <a:solidFill>
                    <a:srgbClr val="0070C0"/>
                  </a:solidFill>
                </a:endParaRPr>
              </a:p>
            </p:txBody>
          </p:sp>
        </mc:Choice>
        <mc:Fallback xmlns="">
          <p:sp>
            <p:nvSpPr>
              <p:cNvPr id="34" name="TextBox 33"/>
              <p:cNvSpPr txBox="1">
                <a:spLocks noRot="1" noChangeAspect="1" noMove="1" noResize="1" noEditPoints="1" noAdjustHandles="1" noChangeArrowheads="1" noChangeShapeType="1" noTextEdit="1"/>
              </p:cNvSpPr>
              <p:nvPr/>
            </p:nvSpPr>
            <p:spPr>
              <a:xfrm>
                <a:off x="2452560" y="1842935"/>
                <a:ext cx="433773" cy="495649"/>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2457675" y="4543197"/>
                <a:ext cx="433773" cy="5000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a:rPr>
                          </m:ctrlPr>
                        </m:fPr>
                        <m:num>
                          <m:r>
                            <a:rPr lang="en-US" sz="1400" b="0" i="1" smtClean="0">
                              <a:solidFill>
                                <a:srgbClr val="0070C0"/>
                              </a:solidFill>
                              <a:latin typeface="Cambria Math"/>
                            </a:rPr>
                            <m:t>5</m:t>
                          </m:r>
                          <m:r>
                            <a:rPr lang="en-US" sz="1400" i="1" smtClean="0">
                              <a:solidFill>
                                <a:srgbClr val="0070C0"/>
                              </a:solidFill>
                              <a:latin typeface="Cambria Math"/>
                              <a:ea typeface="Cambria Math"/>
                            </a:rPr>
                            <m:t>𝜋</m:t>
                          </m:r>
                        </m:num>
                        <m:den>
                          <m:r>
                            <a:rPr lang="en-US" sz="1400" b="0" i="1" smtClean="0">
                              <a:solidFill>
                                <a:srgbClr val="0070C0"/>
                              </a:solidFill>
                              <a:latin typeface="Cambria Math"/>
                            </a:rPr>
                            <m:t>4</m:t>
                          </m:r>
                        </m:den>
                      </m:f>
                    </m:oMath>
                  </m:oMathPara>
                </a14:m>
                <a:endParaRPr lang="en-US" sz="1400" dirty="0">
                  <a:solidFill>
                    <a:srgbClr val="0070C0"/>
                  </a:solidFill>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2457675" y="4543197"/>
                <a:ext cx="433773" cy="500009"/>
              </a:xfrm>
              <a:prstGeom prst="rect">
                <a:avLst/>
              </a:prstGeom>
              <a:blipFill rotWithShape="1">
                <a:blip r:embed="rId8"/>
                <a:stretch>
                  <a:fillRect b="-1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4962178" y="4491478"/>
                <a:ext cx="433773" cy="4942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a:rPr>
                          </m:ctrlPr>
                        </m:fPr>
                        <m:num>
                          <m:r>
                            <a:rPr lang="en-US" sz="1400" b="0" i="1" smtClean="0">
                              <a:solidFill>
                                <a:srgbClr val="0070C0"/>
                              </a:solidFill>
                              <a:latin typeface="Cambria Math"/>
                            </a:rPr>
                            <m:t>7</m:t>
                          </m:r>
                          <m:r>
                            <a:rPr lang="en-US" sz="1400" i="1" smtClean="0">
                              <a:solidFill>
                                <a:srgbClr val="0070C0"/>
                              </a:solidFill>
                              <a:latin typeface="Cambria Math"/>
                              <a:ea typeface="Cambria Math"/>
                            </a:rPr>
                            <m:t>𝜋</m:t>
                          </m:r>
                        </m:num>
                        <m:den>
                          <m:r>
                            <a:rPr lang="en-US" sz="1400" b="0" i="1" smtClean="0">
                              <a:solidFill>
                                <a:srgbClr val="0070C0"/>
                              </a:solidFill>
                              <a:latin typeface="Cambria Math"/>
                            </a:rPr>
                            <m:t>4</m:t>
                          </m:r>
                        </m:den>
                      </m:f>
                    </m:oMath>
                  </m:oMathPara>
                </a14:m>
                <a:endParaRPr lang="en-US" sz="1400" dirty="0">
                  <a:solidFill>
                    <a:srgbClr val="0070C0"/>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4962178" y="4491478"/>
                <a:ext cx="433773" cy="494238"/>
              </a:xfrm>
              <a:prstGeom prst="rect">
                <a:avLst/>
              </a:prstGeom>
              <a:blipFill rotWithShape="1">
                <a:blip r:embed="rId9"/>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5467088" y="2306795"/>
                <a:ext cx="334387" cy="4598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a:rPr>
                          </m:ctrlPr>
                        </m:fPr>
                        <m:num>
                          <m:r>
                            <a:rPr lang="en-US" sz="1400" i="1" smtClean="0">
                              <a:solidFill>
                                <a:srgbClr val="0070C0"/>
                              </a:solidFill>
                              <a:latin typeface="Cambria Math"/>
                              <a:ea typeface="Cambria Math"/>
                            </a:rPr>
                            <m:t>𝜋</m:t>
                          </m:r>
                        </m:num>
                        <m:den>
                          <m:r>
                            <a:rPr lang="en-US" sz="1400" b="0" i="1" smtClean="0">
                              <a:solidFill>
                                <a:srgbClr val="0070C0"/>
                              </a:solidFill>
                              <a:latin typeface="Cambria Math"/>
                            </a:rPr>
                            <m:t>6</m:t>
                          </m:r>
                        </m:den>
                      </m:f>
                    </m:oMath>
                  </m:oMathPara>
                </a14:m>
                <a:endParaRPr lang="en-US" sz="1400" dirty="0">
                  <a:solidFill>
                    <a:srgbClr val="0070C0"/>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5467088" y="2306795"/>
                <a:ext cx="334387" cy="459806"/>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685815" y="1596720"/>
                <a:ext cx="334386" cy="4598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rgbClr val="0070C0"/>
                              </a:solidFill>
                              <a:latin typeface="Cambria Math"/>
                            </a:rPr>
                          </m:ctrlPr>
                        </m:fPr>
                        <m:num>
                          <m:r>
                            <a:rPr lang="en-US" sz="1400" b="0" i="1" smtClean="0">
                              <a:solidFill>
                                <a:srgbClr val="0070C0"/>
                              </a:solidFill>
                              <a:latin typeface="Cambria Math"/>
                              <a:ea typeface="Cambria Math"/>
                            </a:rPr>
                            <m:t>𝜋</m:t>
                          </m:r>
                        </m:num>
                        <m:den>
                          <m:r>
                            <a:rPr lang="en-US" sz="1400" b="0" i="1" smtClean="0">
                              <a:solidFill>
                                <a:srgbClr val="0070C0"/>
                              </a:solidFill>
                              <a:latin typeface="Cambria Math"/>
                            </a:rPr>
                            <m:t>3</m:t>
                          </m:r>
                        </m:den>
                      </m:f>
                    </m:oMath>
                  </m:oMathPara>
                </a14:m>
                <a:endParaRPr lang="en-US" sz="1400" dirty="0">
                  <a:solidFill>
                    <a:srgbClr val="0070C0"/>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4685815" y="1596720"/>
                <a:ext cx="334386" cy="459806"/>
              </a:xfrm>
              <a:prstGeom prst="rect">
                <a:avLst/>
              </a:prstGeom>
              <a:blipFill rotWithShape="1">
                <a:blip r:embed="rId11"/>
                <a:stretch>
                  <a:fillRect b="-1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2870288" y="1666463"/>
                <a:ext cx="433773" cy="497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b="0" i="1" smtClean="0">
                              <a:solidFill>
                                <a:srgbClr val="0070C0"/>
                              </a:solidFill>
                              <a:latin typeface="Cambria Math"/>
                            </a:rPr>
                          </m:ctrlPr>
                        </m:fPr>
                        <m:num>
                          <m:r>
                            <a:rPr lang="en-US" sz="1400" b="0" i="1" smtClean="0">
                              <a:solidFill>
                                <a:srgbClr val="0070C0"/>
                              </a:solidFill>
                              <a:latin typeface="Cambria Math"/>
                            </a:rPr>
                            <m:t>2</m:t>
                          </m:r>
                          <m:r>
                            <a:rPr lang="en-US" sz="1400" b="0" i="1" smtClean="0">
                              <a:solidFill>
                                <a:srgbClr val="0070C0"/>
                              </a:solidFill>
                              <a:latin typeface="Cambria Math"/>
                              <a:ea typeface="Cambria Math"/>
                            </a:rPr>
                            <m:t>𝜋</m:t>
                          </m:r>
                        </m:num>
                        <m:den>
                          <m:r>
                            <a:rPr lang="en-US" sz="1400" b="0" i="1" smtClean="0">
                              <a:solidFill>
                                <a:srgbClr val="0070C0"/>
                              </a:solidFill>
                              <a:latin typeface="Cambria Math"/>
                            </a:rPr>
                            <m:t>3</m:t>
                          </m:r>
                        </m:den>
                      </m:f>
                    </m:oMath>
                  </m:oMathPara>
                </a14:m>
                <a:endParaRPr lang="en-US" sz="1400" dirty="0">
                  <a:solidFill>
                    <a:srgbClr val="0070C0"/>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2870288" y="1666463"/>
                <a:ext cx="433773" cy="497059"/>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2235674" y="2341389"/>
                <a:ext cx="433773" cy="5014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a:rPr>
                          </m:ctrlPr>
                        </m:fPr>
                        <m:num>
                          <m:r>
                            <a:rPr lang="en-US" sz="1400" b="0" i="1" smtClean="0">
                              <a:solidFill>
                                <a:srgbClr val="0070C0"/>
                              </a:solidFill>
                              <a:latin typeface="Cambria Math"/>
                            </a:rPr>
                            <m:t>5</m:t>
                          </m:r>
                          <m:r>
                            <a:rPr lang="en-US" sz="1400" i="1" smtClean="0">
                              <a:solidFill>
                                <a:srgbClr val="0070C0"/>
                              </a:solidFill>
                              <a:latin typeface="Cambria Math"/>
                              <a:ea typeface="Cambria Math"/>
                            </a:rPr>
                            <m:t>𝜋</m:t>
                          </m:r>
                        </m:num>
                        <m:den>
                          <m:r>
                            <a:rPr lang="en-US" sz="1400" b="0" i="1" smtClean="0">
                              <a:solidFill>
                                <a:srgbClr val="0070C0"/>
                              </a:solidFill>
                              <a:latin typeface="Cambria Math"/>
                            </a:rPr>
                            <m:t>6</m:t>
                          </m:r>
                        </m:den>
                      </m:f>
                    </m:oMath>
                  </m:oMathPara>
                </a14:m>
                <a:endParaRPr lang="en-US" sz="1400" dirty="0">
                  <a:solidFill>
                    <a:srgbClr val="0070C0"/>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2235674" y="2341389"/>
                <a:ext cx="433773" cy="501419"/>
              </a:xfrm>
              <a:prstGeom prst="rect">
                <a:avLst/>
              </a:prstGeom>
              <a:blipFill rotWithShape="1">
                <a:blip r:embed="rId13"/>
                <a:stretch>
                  <a:fillRect b="-1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2150271" y="4049392"/>
                <a:ext cx="433773"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a:rPr>
                          </m:ctrlPr>
                        </m:fPr>
                        <m:num>
                          <m:r>
                            <a:rPr lang="en-US" sz="1400" b="0" i="1" smtClean="0">
                              <a:solidFill>
                                <a:srgbClr val="0070C0"/>
                              </a:solidFill>
                              <a:latin typeface="Cambria Math"/>
                            </a:rPr>
                            <m:t>7</m:t>
                          </m:r>
                          <m:r>
                            <a:rPr lang="en-US" sz="1400" i="1" smtClean="0">
                              <a:solidFill>
                                <a:srgbClr val="0070C0"/>
                              </a:solidFill>
                              <a:latin typeface="Cambria Math"/>
                              <a:ea typeface="Cambria Math"/>
                            </a:rPr>
                            <m:t>𝜋</m:t>
                          </m:r>
                        </m:num>
                        <m:den>
                          <m:r>
                            <a:rPr lang="en-US" sz="1400" b="0" i="1" smtClean="0">
                              <a:solidFill>
                                <a:srgbClr val="0070C0"/>
                              </a:solidFill>
                              <a:latin typeface="Cambria Math"/>
                            </a:rPr>
                            <m:t>6</m:t>
                          </m:r>
                        </m:den>
                      </m:f>
                    </m:oMath>
                  </m:oMathPara>
                </a14:m>
                <a:endParaRPr lang="en-US" sz="1400" dirty="0">
                  <a:solidFill>
                    <a:srgbClr val="0070C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2150271" y="4049392"/>
                <a:ext cx="433773" cy="495649"/>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2870287" y="4861189"/>
                <a:ext cx="433773" cy="49629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a:rPr>
                          </m:ctrlPr>
                        </m:fPr>
                        <m:num>
                          <m:r>
                            <a:rPr lang="en-US" sz="1400" b="0" i="1" smtClean="0">
                              <a:solidFill>
                                <a:srgbClr val="0070C0"/>
                              </a:solidFill>
                              <a:latin typeface="Cambria Math"/>
                            </a:rPr>
                            <m:t>4</m:t>
                          </m:r>
                          <m:r>
                            <a:rPr lang="en-US" sz="1400" i="1" smtClean="0">
                              <a:solidFill>
                                <a:srgbClr val="0070C0"/>
                              </a:solidFill>
                              <a:latin typeface="Cambria Math"/>
                              <a:ea typeface="Cambria Math"/>
                            </a:rPr>
                            <m:t>𝜋</m:t>
                          </m:r>
                        </m:num>
                        <m:den>
                          <m:r>
                            <a:rPr lang="en-US" sz="1400" b="0" i="1" smtClean="0">
                              <a:solidFill>
                                <a:srgbClr val="0070C0"/>
                              </a:solidFill>
                              <a:latin typeface="Cambria Math"/>
                            </a:rPr>
                            <m:t>3</m:t>
                          </m:r>
                        </m:den>
                      </m:f>
                    </m:oMath>
                  </m:oMathPara>
                </a14:m>
                <a:endParaRPr lang="en-US" sz="1400" dirty="0">
                  <a:solidFill>
                    <a:srgbClr val="0070C0"/>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2870287" y="4861189"/>
                <a:ext cx="433773" cy="496290"/>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p:cNvSpPr txBox="1"/>
              <p:nvPr/>
            </p:nvSpPr>
            <p:spPr>
              <a:xfrm>
                <a:off x="4566948" y="4818001"/>
                <a:ext cx="433773" cy="5014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a:rPr>
                          </m:ctrlPr>
                        </m:fPr>
                        <m:num>
                          <m:r>
                            <a:rPr lang="en-US" sz="1400" b="0" i="1" smtClean="0">
                              <a:solidFill>
                                <a:srgbClr val="0070C0"/>
                              </a:solidFill>
                              <a:latin typeface="Cambria Math"/>
                            </a:rPr>
                            <m:t>5</m:t>
                          </m:r>
                          <m:r>
                            <a:rPr lang="en-US" sz="1400" i="1" smtClean="0">
                              <a:solidFill>
                                <a:srgbClr val="0070C0"/>
                              </a:solidFill>
                              <a:latin typeface="Cambria Math"/>
                              <a:ea typeface="Cambria Math"/>
                            </a:rPr>
                            <m:t>𝜋</m:t>
                          </m:r>
                        </m:num>
                        <m:den>
                          <m:r>
                            <a:rPr lang="en-US" sz="1400" b="0" i="1" smtClean="0">
                              <a:solidFill>
                                <a:srgbClr val="0070C0"/>
                              </a:solidFill>
                              <a:latin typeface="Cambria Math"/>
                            </a:rPr>
                            <m:t>3</m:t>
                          </m:r>
                        </m:den>
                      </m:f>
                    </m:oMath>
                  </m:oMathPara>
                </a14:m>
                <a:endParaRPr lang="en-US" sz="1400" dirty="0">
                  <a:solidFill>
                    <a:srgbClr val="0070C0"/>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4566948" y="4818001"/>
                <a:ext cx="433773" cy="501419"/>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p:cNvSpPr txBox="1"/>
              <p:nvPr/>
            </p:nvSpPr>
            <p:spPr>
              <a:xfrm>
                <a:off x="5306699" y="4123521"/>
                <a:ext cx="533159" cy="4970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0070C0"/>
                              </a:solidFill>
                              <a:latin typeface="Cambria Math"/>
                            </a:rPr>
                          </m:ctrlPr>
                        </m:fPr>
                        <m:num>
                          <m:r>
                            <a:rPr lang="en-US" sz="1400" b="0" i="1" smtClean="0">
                              <a:solidFill>
                                <a:srgbClr val="0070C0"/>
                              </a:solidFill>
                              <a:latin typeface="Cambria Math"/>
                            </a:rPr>
                            <m:t>11</m:t>
                          </m:r>
                          <m:r>
                            <a:rPr lang="en-US" sz="1400" i="1" smtClean="0">
                              <a:solidFill>
                                <a:srgbClr val="0070C0"/>
                              </a:solidFill>
                              <a:latin typeface="Cambria Math"/>
                              <a:ea typeface="Cambria Math"/>
                            </a:rPr>
                            <m:t>𝜋</m:t>
                          </m:r>
                        </m:num>
                        <m:den>
                          <m:r>
                            <a:rPr lang="en-US" sz="1400" b="0" i="1" smtClean="0">
                              <a:solidFill>
                                <a:srgbClr val="0070C0"/>
                              </a:solidFill>
                              <a:latin typeface="Cambria Math"/>
                            </a:rPr>
                            <m:t>6</m:t>
                          </m:r>
                        </m:den>
                      </m:f>
                    </m:oMath>
                  </m:oMathPara>
                </a14:m>
                <a:endParaRPr lang="en-US" sz="1400" dirty="0">
                  <a:solidFill>
                    <a:srgbClr val="0070C0"/>
                  </a:solidFill>
                </a:endParaRPr>
              </a:p>
            </p:txBody>
          </p:sp>
        </mc:Choice>
        <mc:Fallback xmlns="">
          <p:sp>
            <p:nvSpPr>
              <p:cNvPr id="52" name="TextBox 51"/>
              <p:cNvSpPr txBox="1">
                <a:spLocks noRot="1" noChangeAspect="1" noMove="1" noResize="1" noEditPoints="1" noAdjustHandles="1" noChangeArrowheads="1" noChangeShapeType="1" noTextEdit="1"/>
              </p:cNvSpPr>
              <p:nvPr/>
            </p:nvSpPr>
            <p:spPr>
              <a:xfrm>
                <a:off x="5306699" y="4123521"/>
                <a:ext cx="533159" cy="497059"/>
              </a:xfrm>
              <a:prstGeom prst="rect">
                <a:avLst/>
              </a:prstGeom>
              <a:blipFill rotWithShape="1">
                <a:blip r:embed="rId17"/>
                <a:stretch>
                  <a:fillRect/>
                </a:stretch>
              </a:blipFill>
            </p:spPr>
            <p:txBody>
              <a:bodyPr/>
              <a:lstStyle/>
              <a:p>
                <a:r>
                  <a:rPr lang="en-US">
                    <a:noFill/>
                  </a:rPr>
                  <a:t> </a:t>
                </a:r>
              </a:p>
            </p:txBody>
          </p:sp>
        </mc:Fallback>
      </mc:AlternateContent>
      <p:cxnSp>
        <p:nvCxnSpPr>
          <p:cNvPr id="23553" name="Straight Connector 23552"/>
          <p:cNvCxnSpPr/>
          <p:nvPr/>
        </p:nvCxnSpPr>
        <p:spPr>
          <a:xfrm>
            <a:off x="1685565" y="2807556"/>
            <a:ext cx="4562835" cy="1307659"/>
          </a:xfrm>
          <a:prstGeom prst="line">
            <a:avLst/>
          </a:prstGeom>
        </p:spPr>
        <p:style>
          <a:lnRef idx="1">
            <a:schemeClr val="accent2"/>
          </a:lnRef>
          <a:fillRef idx="0">
            <a:schemeClr val="accent2"/>
          </a:fillRef>
          <a:effectRef idx="0">
            <a:schemeClr val="accent2"/>
          </a:effectRef>
          <a:fontRef idx="minor">
            <a:schemeClr val="tx1"/>
          </a:fontRef>
        </p:style>
      </p:cxnSp>
      <p:cxnSp>
        <p:nvCxnSpPr>
          <p:cNvPr id="83" name="Straight Connector 82"/>
          <p:cNvCxnSpPr/>
          <p:nvPr/>
        </p:nvCxnSpPr>
        <p:spPr>
          <a:xfrm flipH="1">
            <a:off x="3382911" y="1251368"/>
            <a:ext cx="1198254" cy="4463632"/>
          </a:xfrm>
          <a:prstGeom prst="line">
            <a:avLst/>
          </a:prstGeom>
        </p:spPr>
        <p:style>
          <a:lnRef idx="1">
            <a:schemeClr val="accent2"/>
          </a:lnRef>
          <a:fillRef idx="0">
            <a:schemeClr val="accent2"/>
          </a:fillRef>
          <a:effectRef idx="0">
            <a:schemeClr val="accent2"/>
          </a:effectRef>
          <a:fontRef idx="minor">
            <a:schemeClr val="tx1"/>
          </a:fontRef>
        </p:style>
      </p:cxnSp>
      <p:cxnSp>
        <p:nvCxnSpPr>
          <p:cNvPr id="84" name="Straight Connector 83"/>
          <p:cNvCxnSpPr/>
          <p:nvPr/>
        </p:nvCxnSpPr>
        <p:spPr>
          <a:xfrm>
            <a:off x="3382911" y="1251368"/>
            <a:ext cx="1118630" cy="4463632"/>
          </a:xfrm>
          <a:prstGeom prst="line">
            <a:avLst/>
          </a:prstGeom>
        </p:spPr>
        <p:style>
          <a:lnRef idx="1">
            <a:schemeClr val="accent2"/>
          </a:lnRef>
          <a:fillRef idx="0">
            <a:schemeClr val="accent2"/>
          </a:fillRef>
          <a:effectRef idx="0">
            <a:schemeClr val="accent2"/>
          </a:effectRef>
          <a:fontRef idx="minor">
            <a:schemeClr val="tx1"/>
          </a:fontRef>
        </p:style>
      </p:cxnSp>
      <p:cxnSp>
        <p:nvCxnSpPr>
          <p:cNvPr id="85" name="Straight Connector 84"/>
          <p:cNvCxnSpPr/>
          <p:nvPr/>
        </p:nvCxnSpPr>
        <p:spPr>
          <a:xfrm flipV="1">
            <a:off x="1685565" y="2826184"/>
            <a:ext cx="4562835" cy="1232238"/>
          </a:xfrm>
          <a:prstGeom prst="line">
            <a:avLst/>
          </a:prstGeom>
        </p:spPr>
        <p:style>
          <a:lnRef idx="1">
            <a:schemeClr val="accent2"/>
          </a:lnRef>
          <a:fillRef idx="0">
            <a:schemeClr val="accent2"/>
          </a:fillRef>
          <a:effectRef idx="0">
            <a:schemeClr val="accent2"/>
          </a:effectRef>
          <a:fontRef idx="minor">
            <a:schemeClr val="tx1"/>
          </a:fontRef>
        </p:style>
      </p:cxnSp>
      <mc:AlternateContent xmlns:mc="http://schemas.openxmlformats.org/markup-compatibility/2006" xmlns:a14="http://schemas.microsoft.com/office/drawing/2010/main">
        <mc:Choice Requires="a14">
          <p:sp>
            <p:nvSpPr>
              <p:cNvPr id="94" name="TextBox 93"/>
              <p:cNvSpPr txBox="1"/>
              <p:nvPr/>
            </p:nvSpPr>
            <p:spPr>
              <a:xfrm>
                <a:off x="6309806" y="2518777"/>
                <a:ext cx="433772"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a:rPr>
                          </m:ctrlPr>
                        </m:fPr>
                        <m:num>
                          <m:r>
                            <a:rPr lang="en-US" sz="1400" b="0" i="1" smtClean="0">
                              <a:solidFill>
                                <a:srgbClr val="FF0000"/>
                              </a:solidFill>
                              <a:latin typeface="Cambria Math"/>
                              <a:ea typeface="Cambria Math"/>
                            </a:rPr>
                            <m:t>1</m:t>
                          </m:r>
                          <m:r>
                            <a:rPr lang="en-US" sz="1400" i="1" smtClean="0">
                              <a:solidFill>
                                <a:srgbClr val="FF0000"/>
                              </a:solidFill>
                              <a:latin typeface="Cambria Math"/>
                              <a:ea typeface="Cambria Math"/>
                            </a:rPr>
                            <m:t>𝜋</m:t>
                          </m:r>
                        </m:num>
                        <m:den>
                          <m:r>
                            <a:rPr lang="en-US" sz="1400" b="0" i="1" smtClean="0">
                              <a:solidFill>
                                <a:srgbClr val="FF0000"/>
                              </a:solidFill>
                              <a:latin typeface="Cambria Math"/>
                            </a:rPr>
                            <m:t>12</m:t>
                          </m:r>
                        </m:den>
                      </m:f>
                    </m:oMath>
                  </m:oMathPara>
                </a14:m>
                <a:endParaRPr lang="en-US" sz="1400" dirty="0">
                  <a:solidFill>
                    <a:srgbClr val="0070C0"/>
                  </a:solidFill>
                </a:endParaRPr>
              </a:p>
            </p:txBody>
          </p:sp>
        </mc:Choice>
        <mc:Fallback xmlns="">
          <p:sp>
            <p:nvSpPr>
              <p:cNvPr id="94" name="TextBox 93"/>
              <p:cNvSpPr txBox="1">
                <a:spLocks noRot="1" noChangeAspect="1" noMove="1" noResize="1" noEditPoints="1" noAdjustHandles="1" noChangeArrowheads="1" noChangeShapeType="1" noTextEdit="1"/>
              </p:cNvSpPr>
              <p:nvPr/>
            </p:nvSpPr>
            <p:spPr>
              <a:xfrm>
                <a:off x="6309806" y="2518777"/>
                <a:ext cx="433772" cy="495649"/>
              </a:xfrm>
              <a:prstGeom prst="rect">
                <a:avLst/>
              </a:prstGeom>
              <a:blipFill rotWithShape="1">
                <a:blip r:embed="rId18"/>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p:cNvSpPr txBox="1"/>
              <p:nvPr/>
            </p:nvSpPr>
            <p:spPr>
              <a:xfrm>
                <a:off x="6236536" y="1864647"/>
                <a:ext cx="433772"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a:rPr>
                          </m:ctrlPr>
                        </m:fPr>
                        <m:num>
                          <m:r>
                            <a:rPr lang="en-US" sz="1400" b="0" i="1" smtClean="0">
                              <a:solidFill>
                                <a:srgbClr val="FF0000"/>
                              </a:solidFill>
                              <a:latin typeface="Cambria Math"/>
                            </a:rPr>
                            <m:t>2</m:t>
                          </m:r>
                          <m:r>
                            <a:rPr lang="en-US" sz="1400" i="1">
                              <a:solidFill>
                                <a:srgbClr val="FF0000"/>
                              </a:solidFill>
                              <a:latin typeface="Cambria Math"/>
                              <a:ea typeface="Cambria Math"/>
                            </a:rPr>
                            <m:t>𝜋</m:t>
                          </m:r>
                        </m:num>
                        <m:den>
                          <m:r>
                            <a:rPr lang="en-US" sz="1400" b="0" i="1" smtClean="0">
                              <a:solidFill>
                                <a:srgbClr val="FF0000"/>
                              </a:solidFill>
                              <a:latin typeface="Cambria Math"/>
                            </a:rPr>
                            <m:t>12</m:t>
                          </m:r>
                        </m:den>
                      </m:f>
                    </m:oMath>
                  </m:oMathPara>
                </a14:m>
                <a:endParaRPr lang="en-US" sz="1400" dirty="0">
                  <a:solidFill>
                    <a:srgbClr val="0070C0"/>
                  </a:solidFill>
                </a:endParaRPr>
              </a:p>
            </p:txBody>
          </p:sp>
        </mc:Choice>
        <mc:Fallback xmlns="">
          <p:sp>
            <p:nvSpPr>
              <p:cNvPr id="96" name="TextBox 95"/>
              <p:cNvSpPr txBox="1">
                <a:spLocks noRot="1" noChangeAspect="1" noMove="1" noResize="1" noEditPoints="1" noAdjustHandles="1" noChangeArrowheads="1" noChangeShapeType="1" noTextEdit="1"/>
              </p:cNvSpPr>
              <p:nvPr/>
            </p:nvSpPr>
            <p:spPr>
              <a:xfrm>
                <a:off x="6236536" y="1864647"/>
                <a:ext cx="433772" cy="495649"/>
              </a:xfrm>
              <a:prstGeom prst="rect">
                <a:avLst/>
              </a:prstGeom>
              <a:blipFill rotWithShape="1">
                <a:blip r:embed="rId19"/>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7" name="TextBox 96"/>
              <p:cNvSpPr txBox="1"/>
              <p:nvPr/>
            </p:nvSpPr>
            <p:spPr>
              <a:xfrm>
                <a:off x="5717890" y="1368227"/>
                <a:ext cx="433772"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a:rPr>
                          </m:ctrlPr>
                        </m:fPr>
                        <m:num>
                          <m:r>
                            <a:rPr lang="en-US" sz="1400" b="0" i="1" smtClean="0">
                              <a:solidFill>
                                <a:srgbClr val="FF0000"/>
                              </a:solidFill>
                              <a:latin typeface="Cambria Math"/>
                            </a:rPr>
                            <m:t>3</m:t>
                          </m:r>
                          <m:r>
                            <a:rPr lang="en-US" sz="1400" i="1">
                              <a:solidFill>
                                <a:srgbClr val="FF0000"/>
                              </a:solidFill>
                              <a:latin typeface="Cambria Math"/>
                              <a:ea typeface="Cambria Math"/>
                            </a:rPr>
                            <m:t>𝜋</m:t>
                          </m:r>
                        </m:num>
                        <m:den>
                          <m:r>
                            <a:rPr lang="en-US" sz="1400" b="0" i="1" smtClean="0">
                              <a:solidFill>
                                <a:srgbClr val="FF0000"/>
                              </a:solidFill>
                              <a:latin typeface="Cambria Math"/>
                            </a:rPr>
                            <m:t>12</m:t>
                          </m:r>
                        </m:den>
                      </m:f>
                    </m:oMath>
                  </m:oMathPara>
                </a14:m>
                <a:endParaRPr lang="en-US" sz="1400" dirty="0">
                  <a:solidFill>
                    <a:srgbClr val="0070C0"/>
                  </a:solidFill>
                </a:endParaRPr>
              </a:p>
            </p:txBody>
          </p:sp>
        </mc:Choice>
        <mc:Fallback xmlns="">
          <p:sp>
            <p:nvSpPr>
              <p:cNvPr id="97" name="TextBox 96"/>
              <p:cNvSpPr txBox="1">
                <a:spLocks noRot="1" noChangeAspect="1" noMove="1" noResize="1" noEditPoints="1" noAdjustHandles="1" noChangeArrowheads="1" noChangeShapeType="1" noTextEdit="1"/>
              </p:cNvSpPr>
              <p:nvPr/>
            </p:nvSpPr>
            <p:spPr>
              <a:xfrm>
                <a:off x="5717890" y="1368227"/>
                <a:ext cx="433772" cy="495649"/>
              </a:xfrm>
              <a:prstGeom prst="rect">
                <a:avLst/>
              </a:prstGeom>
              <a:blipFill rotWithShape="1">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p:cNvSpPr txBox="1"/>
              <p:nvPr/>
            </p:nvSpPr>
            <p:spPr>
              <a:xfrm>
                <a:off x="5073625" y="863203"/>
                <a:ext cx="433772" cy="4948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a:rPr>
                          </m:ctrlPr>
                        </m:fPr>
                        <m:num>
                          <m:r>
                            <a:rPr lang="en-US" sz="1400" b="0" i="1" smtClean="0">
                              <a:solidFill>
                                <a:srgbClr val="FF0000"/>
                              </a:solidFill>
                              <a:latin typeface="Cambria Math"/>
                            </a:rPr>
                            <m:t>4</m:t>
                          </m:r>
                          <m:r>
                            <a:rPr lang="en-US" sz="1400" i="1">
                              <a:solidFill>
                                <a:srgbClr val="FF0000"/>
                              </a:solidFill>
                              <a:latin typeface="Cambria Math"/>
                              <a:ea typeface="Cambria Math"/>
                            </a:rPr>
                            <m:t>𝜋</m:t>
                          </m:r>
                        </m:num>
                        <m:den>
                          <m:r>
                            <a:rPr lang="en-US" sz="1400" b="0" i="1" smtClean="0">
                              <a:solidFill>
                                <a:srgbClr val="FF0000"/>
                              </a:solidFill>
                              <a:latin typeface="Cambria Math"/>
                            </a:rPr>
                            <m:t>12</m:t>
                          </m:r>
                        </m:den>
                      </m:f>
                    </m:oMath>
                  </m:oMathPara>
                </a14:m>
                <a:endParaRPr lang="en-US" sz="1400" dirty="0">
                  <a:solidFill>
                    <a:srgbClr val="0070C0"/>
                  </a:solidFill>
                </a:endParaRPr>
              </a:p>
            </p:txBody>
          </p:sp>
        </mc:Choice>
        <mc:Fallback xmlns="">
          <p:sp>
            <p:nvSpPr>
              <p:cNvPr id="98" name="TextBox 97"/>
              <p:cNvSpPr txBox="1">
                <a:spLocks noRot="1" noChangeAspect="1" noMove="1" noResize="1" noEditPoints="1" noAdjustHandles="1" noChangeArrowheads="1" noChangeShapeType="1" noTextEdit="1"/>
              </p:cNvSpPr>
              <p:nvPr/>
            </p:nvSpPr>
            <p:spPr>
              <a:xfrm>
                <a:off x="5073625" y="863203"/>
                <a:ext cx="433772" cy="494879"/>
              </a:xfrm>
              <a:prstGeom prst="rect">
                <a:avLst/>
              </a:prstGeom>
              <a:blipFill rotWithShape="1">
                <a:blip r:embed="rId21"/>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p:cNvSpPr txBox="1"/>
              <p:nvPr/>
            </p:nvSpPr>
            <p:spPr>
              <a:xfrm>
                <a:off x="4419011" y="599778"/>
                <a:ext cx="433772" cy="5000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a:rPr>
                          </m:ctrlPr>
                        </m:fPr>
                        <m:num>
                          <m:r>
                            <a:rPr lang="en-US" sz="1400" b="0" i="1" smtClean="0">
                              <a:solidFill>
                                <a:srgbClr val="FF0000"/>
                              </a:solidFill>
                              <a:latin typeface="Cambria Math"/>
                            </a:rPr>
                            <m:t>5</m:t>
                          </m:r>
                          <m:r>
                            <a:rPr lang="en-US" sz="1400" i="1">
                              <a:solidFill>
                                <a:srgbClr val="FF0000"/>
                              </a:solidFill>
                              <a:latin typeface="Cambria Math"/>
                              <a:ea typeface="Cambria Math"/>
                            </a:rPr>
                            <m:t>𝜋</m:t>
                          </m:r>
                        </m:num>
                        <m:den>
                          <m:r>
                            <a:rPr lang="en-US" sz="1400" b="0" i="1" smtClean="0">
                              <a:solidFill>
                                <a:srgbClr val="FF0000"/>
                              </a:solidFill>
                              <a:latin typeface="Cambria Math"/>
                            </a:rPr>
                            <m:t>12</m:t>
                          </m:r>
                        </m:den>
                      </m:f>
                    </m:oMath>
                  </m:oMathPara>
                </a14:m>
                <a:endParaRPr lang="en-US" sz="1400" dirty="0">
                  <a:solidFill>
                    <a:srgbClr val="0070C0"/>
                  </a:solidFill>
                </a:endParaRPr>
              </a:p>
            </p:txBody>
          </p:sp>
        </mc:Choice>
        <mc:Fallback xmlns="">
          <p:sp>
            <p:nvSpPr>
              <p:cNvPr id="99" name="TextBox 98"/>
              <p:cNvSpPr txBox="1">
                <a:spLocks noRot="1" noChangeAspect="1" noMove="1" noResize="1" noEditPoints="1" noAdjustHandles="1" noChangeArrowheads="1" noChangeShapeType="1" noTextEdit="1"/>
              </p:cNvSpPr>
              <p:nvPr/>
            </p:nvSpPr>
            <p:spPr>
              <a:xfrm>
                <a:off x="4419011" y="599778"/>
                <a:ext cx="433772" cy="500009"/>
              </a:xfrm>
              <a:prstGeom prst="rect">
                <a:avLst/>
              </a:prstGeom>
              <a:blipFill rotWithShape="1">
                <a:blip r:embed="rId22"/>
                <a:stretch>
                  <a:fillRect b="-1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0" name="TextBox 99"/>
              <p:cNvSpPr txBox="1"/>
              <p:nvPr/>
            </p:nvSpPr>
            <p:spPr>
              <a:xfrm>
                <a:off x="3528244" y="117548"/>
                <a:ext cx="433772"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a:rPr>
                          </m:ctrlPr>
                        </m:fPr>
                        <m:num>
                          <m:r>
                            <a:rPr lang="en-US" sz="1400" b="0" i="1" smtClean="0">
                              <a:solidFill>
                                <a:srgbClr val="FF0000"/>
                              </a:solidFill>
                              <a:latin typeface="Cambria Math"/>
                            </a:rPr>
                            <m:t>6</m:t>
                          </m:r>
                          <m:r>
                            <a:rPr lang="en-US" sz="1400" i="1">
                              <a:solidFill>
                                <a:srgbClr val="FF0000"/>
                              </a:solidFill>
                              <a:latin typeface="Cambria Math"/>
                              <a:ea typeface="Cambria Math"/>
                            </a:rPr>
                            <m:t>𝜋</m:t>
                          </m:r>
                        </m:num>
                        <m:den>
                          <m:r>
                            <a:rPr lang="en-US" sz="1400" b="0" i="1" smtClean="0">
                              <a:solidFill>
                                <a:srgbClr val="FF0000"/>
                              </a:solidFill>
                              <a:latin typeface="Cambria Math"/>
                            </a:rPr>
                            <m:t>12</m:t>
                          </m:r>
                        </m:den>
                      </m:f>
                    </m:oMath>
                  </m:oMathPara>
                </a14:m>
                <a:endParaRPr lang="en-US" sz="1400" dirty="0">
                  <a:solidFill>
                    <a:srgbClr val="0070C0"/>
                  </a:solidFill>
                </a:endParaRPr>
              </a:p>
            </p:txBody>
          </p:sp>
        </mc:Choice>
        <mc:Fallback xmlns="">
          <p:sp>
            <p:nvSpPr>
              <p:cNvPr id="100" name="TextBox 99"/>
              <p:cNvSpPr txBox="1">
                <a:spLocks noRot="1" noChangeAspect="1" noMove="1" noResize="1" noEditPoints="1" noAdjustHandles="1" noChangeArrowheads="1" noChangeShapeType="1" noTextEdit="1"/>
              </p:cNvSpPr>
              <p:nvPr/>
            </p:nvSpPr>
            <p:spPr>
              <a:xfrm>
                <a:off x="3528244" y="117548"/>
                <a:ext cx="433772" cy="495649"/>
              </a:xfrm>
              <a:prstGeom prst="rect">
                <a:avLst/>
              </a:prstGeom>
              <a:blipFill rotWithShape="1">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1" name="TextBox 100"/>
              <p:cNvSpPr txBox="1"/>
              <p:nvPr/>
            </p:nvSpPr>
            <p:spPr>
              <a:xfrm>
                <a:off x="3117414" y="720670"/>
                <a:ext cx="433772" cy="49423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a:rPr>
                          </m:ctrlPr>
                        </m:fPr>
                        <m:num>
                          <m:r>
                            <a:rPr lang="en-US" sz="1400" b="0" i="1" smtClean="0">
                              <a:solidFill>
                                <a:srgbClr val="FF0000"/>
                              </a:solidFill>
                              <a:latin typeface="Cambria Math"/>
                            </a:rPr>
                            <m:t>7</m:t>
                          </m:r>
                          <m:r>
                            <a:rPr lang="en-US" sz="1400" i="1">
                              <a:solidFill>
                                <a:srgbClr val="FF0000"/>
                              </a:solidFill>
                              <a:latin typeface="Cambria Math"/>
                              <a:ea typeface="Cambria Math"/>
                            </a:rPr>
                            <m:t>𝜋</m:t>
                          </m:r>
                        </m:num>
                        <m:den>
                          <m:r>
                            <a:rPr lang="en-US" sz="1400" b="0" i="1" smtClean="0">
                              <a:solidFill>
                                <a:srgbClr val="FF0000"/>
                              </a:solidFill>
                              <a:latin typeface="Cambria Math"/>
                            </a:rPr>
                            <m:t>12</m:t>
                          </m:r>
                        </m:den>
                      </m:f>
                    </m:oMath>
                  </m:oMathPara>
                </a14:m>
                <a:endParaRPr lang="en-US" sz="1400" dirty="0">
                  <a:solidFill>
                    <a:srgbClr val="0070C0"/>
                  </a:solidFill>
                </a:endParaRPr>
              </a:p>
            </p:txBody>
          </p:sp>
        </mc:Choice>
        <mc:Fallback xmlns="">
          <p:sp>
            <p:nvSpPr>
              <p:cNvPr id="101" name="TextBox 100"/>
              <p:cNvSpPr txBox="1">
                <a:spLocks noRot="1" noChangeAspect="1" noMove="1" noResize="1" noEditPoints="1" noAdjustHandles="1" noChangeArrowheads="1" noChangeShapeType="1" noTextEdit="1"/>
              </p:cNvSpPr>
              <p:nvPr/>
            </p:nvSpPr>
            <p:spPr>
              <a:xfrm>
                <a:off x="3117414" y="720670"/>
                <a:ext cx="433772" cy="494238"/>
              </a:xfrm>
              <a:prstGeom prst="rect">
                <a:avLst/>
              </a:prstGeom>
              <a:blipFill rotWithShape="1">
                <a:blip r:embed="rId24"/>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2" name="TextBox 101"/>
              <p:cNvSpPr txBox="1"/>
              <p:nvPr/>
            </p:nvSpPr>
            <p:spPr>
              <a:xfrm>
                <a:off x="2362200" y="967723"/>
                <a:ext cx="433772"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a:rPr>
                          </m:ctrlPr>
                        </m:fPr>
                        <m:num>
                          <m:r>
                            <a:rPr lang="en-US" sz="1400" b="0" i="1" smtClean="0">
                              <a:solidFill>
                                <a:srgbClr val="FF0000"/>
                              </a:solidFill>
                              <a:latin typeface="Cambria Math"/>
                            </a:rPr>
                            <m:t>8</m:t>
                          </m:r>
                          <m:r>
                            <a:rPr lang="en-US" sz="1400" i="1">
                              <a:solidFill>
                                <a:srgbClr val="FF0000"/>
                              </a:solidFill>
                              <a:latin typeface="Cambria Math"/>
                              <a:ea typeface="Cambria Math"/>
                            </a:rPr>
                            <m:t>𝜋</m:t>
                          </m:r>
                        </m:num>
                        <m:den>
                          <m:r>
                            <a:rPr lang="en-US" sz="1400" b="0" i="1" smtClean="0">
                              <a:solidFill>
                                <a:srgbClr val="FF0000"/>
                              </a:solidFill>
                              <a:latin typeface="Cambria Math"/>
                            </a:rPr>
                            <m:t>12</m:t>
                          </m:r>
                        </m:den>
                      </m:f>
                    </m:oMath>
                  </m:oMathPara>
                </a14:m>
                <a:endParaRPr lang="en-US" sz="1400" dirty="0">
                  <a:solidFill>
                    <a:srgbClr val="0070C0"/>
                  </a:solidFill>
                </a:endParaRPr>
              </a:p>
            </p:txBody>
          </p:sp>
        </mc:Choice>
        <mc:Fallback xmlns="">
          <p:sp>
            <p:nvSpPr>
              <p:cNvPr id="102" name="TextBox 101"/>
              <p:cNvSpPr txBox="1">
                <a:spLocks noRot="1" noChangeAspect="1" noMove="1" noResize="1" noEditPoints="1" noAdjustHandles="1" noChangeArrowheads="1" noChangeShapeType="1" noTextEdit="1"/>
              </p:cNvSpPr>
              <p:nvPr/>
            </p:nvSpPr>
            <p:spPr>
              <a:xfrm>
                <a:off x="2362200" y="967723"/>
                <a:ext cx="433772" cy="495649"/>
              </a:xfrm>
              <a:prstGeom prst="rect">
                <a:avLst/>
              </a:prstGeom>
              <a:blipFill rotWithShape="1">
                <a:blip r:embed="rId25"/>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3" name="TextBox 102"/>
              <p:cNvSpPr txBox="1"/>
              <p:nvPr/>
            </p:nvSpPr>
            <p:spPr>
              <a:xfrm>
                <a:off x="1903071" y="1358852"/>
                <a:ext cx="433772"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a:rPr>
                          </m:ctrlPr>
                        </m:fPr>
                        <m:num>
                          <m:r>
                            <a:rPr lang="en-US" sz="1400" b="0" i="1" smtClean="0">
                              <a:solidFill>
                                <a:srgbClr val="FF0000"/>
                              </a:solidFill>
                              <a:latin typeface="Cambria Math"/>
                            </a:rPr>
                            <m:t>9</m:t>
                          </m:r>
                          <m:r>
                            <a:rPr lang="en-US" sz="1400" i="1">
                              <a:solidFill>
                                <a:srgbClr val="FF0000"/>
                              </a:solidFill>
                              <a:latin typeface="Cambria Math"/>
                              <a:ea typeface="Cambria Math"/>
                            </a:rPr>
                            <m:t>𝜋</m:t>
                          </m:r>
                        </m:num>
                        <m:den>
                          <m:r>
                            <a:rPr lang="en-US" sz="1400" b="0" i="1" smtClean="0">
                              <a:solidFill>
                                <a:srgbClr val="FF0000"/>
                              </a:solidFill>
                              <a:latin typeface="Cambria Math"/>
                            </a:rPr>
                            <m:t>12</m:t>
                          </m:r>
                        </m:den>
                      </m:f>
                    </m:oMath>
                  </m:oMathPara>
                </a14:m>
                <a:endParaRPr lang="en-US" sz="1400" dirty="0">
                  <a:solidFill>
                    <a:srgbClr val="0070C0"/>
                  </a:solidFill>
                </a:endParaRPr>
              </a:p>
            </p:txBody>
          </p:sp>
        </mc:Choice>
        <mc:Fallback xmlns="">
          <p:sp>
            <p:nvSpPr>
              <p:cNvPr id="103" name="TextBox 102"/>
              <p:cNvSpPr txBox="1">
                <a:spLocks noRot="1" noChangeAspect="1" noMove="1" noResize="1" noEditPoints="1" noAdjustHandles="1" noChangeArrowheads="1" noChangeShapeType="1" noTextEdit="1"/>
              </p:cNvSpPr>
              <p:nvPr/>
            </p:nvSpPr>
            <p:spPr>
              <a:xfrm>
                <a:off x="1903071" y="1358852"/>
                <a:ext cx="433772" cy="495649"/>
              </a:xfrm>
              <a:prstGeom prst="rect">
                <a:avLst/>
              </a:prstGeom>
              <a:blipFill rotWithShape="1">
                <a:blip r:embed="rId26"/>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103"/>
              <p:cNvSpPr txBox="1"/>
              <p:nvPr/>
            </p:nvSpPr>
            <p:spPr>
              <a:xfrm>
                <a:off x="1479557" y="1877739"/>
                <a:ext cx="533159"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a:rPr>
                          </m:ctrlPr>
                        </m:fPr>
                        <m:num>
                          <m:r>
                            <a:rPr lang="en-US" sz="1400" b="0" i="1" smtClean="0">
                              <a:solidFill>
                                <a:srgbClr val="FF0000"/>
                              </a:solidFill>
                              <a:latin typeface="Cambria Math"/>
                              <a:ea typeface="Cambria Math"/>
                            </a:rPr>
                            <m:t>10</m:t>
                          </m:r>
                          <m:r>
                            <a:rPr lang="en-US" sz="1400" i="1">
                              <a:solidFill>
                                <a:srgbClr val="FF0000"/>
                              </a:solidFill>
                              <a:latin typeface="Cambria Math"/>
                              <a:ea typeface="Cambria Math"/>
                            </a:rPr>
                            <m:t>𝜋</m:t>
                          </m:r>
                        </m:num>
                        <m:den>
                          <m:r>
                            <a:rPr lang="en-US" sz="1400" b="0" i="1" smtClean="0">
                              <a:solidFill>
                                <a:srgbClr val="FF0000"/>
                              </a:solidFill>
                              <a:latin typeface="Cambria Math"/>
                            </a:rPr>
                            <m:t>12</m:t>
                          </m:r>
                        </m:den>
                      </m:f>
                    </m:oMath>
                  </m:oMathPara>
                </a14:m>
                <a:endParaRPr lang="en-US" sz="1400" dirty="0">
                  <a:solidFill>
                    <a:srgbClr val="0070C0"/>
                  </a:solidFill>
                </a:endParaRPr>
              </a:p>
            </p:txBody>
          </p:sp>
        </mc:Choice>
        <mc:Fallback xmlns="">
          <p:sp>
            <p:nvSpPr>
              <p:cNvPr id="104" name="TextBox 103"/>
              <p:cNvSpPr txBox="1">
                <a:spLocks noRot="1" noChangeAspect="1" noMove="1" noResize="1" noEditPoints="1" noAdjustHandles="1" noChangeArrowheads="1" noChangeShapeType="1" noTextEdit="1"/>
              </p:cNvSpPr>
              <p:nvPr/>
            </p:nvSpPr>
            <p:spPr>
              <a:xfrm>
                <a:off x="1479557" y="1877739"/>
                <a:ext cx="533159" cy="495649"/>
              </a:xfrm>
              <a:prstGeom prst="rect">
                <a:avLst/>
              </a:prstGeom>
              <a:blipFill rotWithShape="1">
                <a:blip r:embed="rId27"/>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p:cNvSpPr txBox="1"/>
              <p:nvPr/>
            </p:nvSpPr>
            <p:spPr>
              <a:xfrm>
                <a:off x="1256413" y="2439783"/>
                <a:ext cx="533159"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a:rPr>
                          </m:ctrlPr>
                        </m:fPr>
                        <m:num>
                          <m:r>
                            <a:rPr lang="en-US" sz="1400" b="0" i="1" smtClean="0">
                              <a:solidFill>
                                <a:srgbClr val="FF0000"/>
                              </a:solidFill>
                              <a:latin typeface="Cambria Math"/>
                              <a:ea typeface="Cambria Math"/>
                            </a:rPr>
                            <m:t>11</m:t>
                          </m:r>
                          <m:r>
                            <a:rPr lang="en-US" sz="1400" i="1">
                              <a:solidFill>
                                <a:srgbClr val="FF0000"/>
                              </a:solidFill>
                              <a:latin typeface="Cambria Math"/>
                              <a:ea typeface="Cambria Math"/>
                            </a:rPr>
                            <m:t>𝜋</m:t>
                          </m:r>
                        </m:num>
                        <m:den>
                          <m:r>
                            <a:rPr lang="en-US" sz="1400" b="0" i="1" smtClean="0">
                              <a:solidFill>
                                <a:srgbClr val="FF0000"/>
                              </a:solidFill>
                              <a:latin typeface="Cambria Math"/>
                            </a:rPr>
                            <m:t>12</m:t>
                          </m:r>
                        </m:den>
                      </m:f>
                    </m:oMath>
                  </m:oMathPara>
                </a14:m>
                <a:endParaRPr lang="en-US" sz="1400" dirty="0">
                  <a:solidFill>
                    <a:srgbClr val="0070C0"/>
                  </a:solidFill>
                </a:endParaRPr>
              </a:p>
            </p:txBody>
          </p:sp>
        </mc:Choice>
        <mc:Fallback xmlns="">
          <p:sp>
            <p:nvSpPr>
              <p:cNvPr id="105" name="TextBox 104"/>
              <p:cNvSpPr txBox="1">
                <a:spLocks noRot="1" noChangeAspect="1" noMove="1" noResize="1" noEditPoints="1" noAdjustHandles="1" noChangeArrowheads="1" noChangeShapeType="1" noTextEdit="1"/>
              </p:cNvSpPr>
              <p:nvPr/>
            </p:nvSpPr>
            <p:spPr>
              <a:xfrm>
                <a:off x="1256413" y="2439783"/>
                <a:ext cx="533159" cy="495649"/>
              </a:xfrm>
              <a:prstGeom prst="rect">
                <a:avLst/>
              </a:prstGeom>
              <a:blipFill rotWithShape="1">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p:cNvSpPr txBox="1"/>
              <p:nvPr/>
            </p:nvSpPr>
            <p:spPr>
              <a:xfrm>
                <a:off x="152400" y="3158688"/>
                <a:ext cx="533159"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a:rPr>
                          </m:ctrlPr>
                        </m:fPr>
                        <m:num>
                          <m:r>
                            <a:rPr lang="en-US" sz="1400" b="0" i="1" smtClean="0">
                              <a:solidFill>
                                <a:srgbClr val="FF0000"/>
                              </a:solidFill>
                              <a:latin typeface="Cambria Math"/>
                              <a:ea typeface="Cambria Math"/>
                            </a:rPr>
                            <m:t>12</m:t>
                          </m:r>
                          <m:r>
                            <a:rPr lang="en-US" sz="1400" i="1">
                              <a:solidFill>
                                <a:srgbClr val="FF0000"/>
                              </a:solidFill>
                              <a:latin typeface="Cambria Math"/>
                              <a:ea typeface="Cambria Math"/>
                            </a:rPr>
                            <m:t>𝜋</m:t>
                          </m:r>
                        </m:num>
                        <m:den>
                          <m:r>
                            <a:rPr lang="en-US" sz="1400" b="0" i="1" smtClean="0">
                              <a:solidFill>
                                <a:srgbClr val="FF0000"/>
                              </a:solidFill>
                              <a:latin typeface="Cambria Math"/>
                            </a:rPr>
                            <m:t>12</m:t>
                          </m:r>
                        </m:den>
                      </m:f>
                    </m:oMath>
                  </m:oMathPara>
                </a14:m>
                <a:endParaRPr lang="en-US" sz="1400" dirty="0">
                  <a:solidFill>
                    <a:srgbClr val="0070C0"/>
                  </a:solidFill>
                </a:endParaRPr>
              </a:p>
            </p:txBody>
          </p:sp>
        </mc:Choice>
        <mc:Fallback xmlns="">
          <p:sp>
            <p:nvSpPr>
              <p:cNvPr id="106" name="TextBox 105"/>
              <p:cNvSpPr txBox="1">
                <a:spLocks noRot="1" noChangeAspect="1" noMove="1" noResize="1" noEditPoints="1" noAdjustHandles="1" noChangeArrowheads="1" noChangeShapeType="1" noTextEdit="1"/>
              </p:cNvSpPr>
              <p:nvPr/>
            </p:nvSpPr>
            <p:spPr>
              <a:xfrm>
                <a:off x="152400" y="3158688"/>
                <a:ext cx="533159" cy="495649"/>
              </a:xfrm>
              <a:prstGeom prst="rect">
                <a:avLst/>
              </a:prstGeom>
              <a:blipFill rotWithShape="1">
                <a:blip r:embed="rId29"/>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TextBox 106"/>
              <p:cNvSpPr txBox="1"/>
              <p:nvPr/>
            </p:nvSpPr>
            <p:spPr>
              <a:xfrm>
                <a:off x="1220798" y="3858015"/>
                <a:ext cx="533159"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a:rPr>
                          </m:ctrlPr>
                        </m:fPr>
                        <m:num>
                          <m:r>
                            <a:rPr lang="en-US" sz="1400" b="0" i="1" smtClean="0">
                              <a:solidFill>
                                <a:srgbClr val="FF0000"/>
                              </a:solidFill>
                              <a:latin typeface="Cambria Math"/>
                              <a:ea typeface="Cambria Math"/>
                            </a:rPr>
                            <m:t>13</m:t>
                          </m:r>
                          <m:r>
                            <a:rPr lang="en-US" sz="1400" i="1">
                              <a:solidFill>
                                <a:srgbClr val="FF0000"/>
                              </a:solidFill>
                              <a:latin typeface="Cambria Math"/>
                              <a:ea typeface="Cambria Math"/>
                            </a:rPr>
                            <m:t>𝜋</m:t>
                          </m:r>
                        </m:num>
                        <m:den>
                          <m:r>
                            <a:rPr lang="en-US" sz="1400" b="0" i="1" smtClean="0">
                              <a:solidFill>
                                <a:srgbClr val="FF0000"/>
                              </a:solidFill>
                              <a:latin typeface="Cambria Math"/>
                            </a:rPr>
                            <m:t>12</m:t>
                          </m:r>
                        </m:den>
                      </m:f>
                    </m:oMath>
                  </m:oMathPara>
                </a14:m>
                <a:endParaRPr lang="en-US" sz="1400" dirty="0">
                  <a:solidFill>
                    <a:srgbClr val="0070C0"/>
                  </a:solidFill>
                </a:endParaRPr>
              </a:p>
            </p:txBody>
          </p:sp>
        </mc:Choice>
        <mc:Fallback xmlns="">
          <p:sp>
            <p:nvSpPr>
              <p:cNvPr id="107" name="TextBox 106"/>
              <p:cNvSpPr txBox="1">
                <a:spLocks noRot="1" noChangeAspect="1" noMove="1" noResize="1" noEditPoints="1" noAdjustHandles="1" noChangeArrowheads="1" noChangeShapeType="1" noTextEdit="1"/>
              </p:cNvSpPr>
              <p:nvPr/>
            </p:nvSpPr>
            <p:spPr>
              <a:xfrm>
                <a:off x="1220798" y="3858015"/>
                <a:ext cx="533159" cy="495649"/>
              </a:xfrm>
              <a:prstGeom prst="rect">
                <a:avLst/>
              </a:prstGeom>
              <a:blipFill rotWithShape="1">
                <a:blip r:embed="rId30"/>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8" name="TextBox 107"/>
              <p:cNvSpPr txBox="1"/>
              <p:nvPr/>
            </p:nvSpPr>
            <p:spPr>
              <a:xfrm>
                <a:off x="1420691" y="4432836"/>
                <a:ext cx="533159"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a:rPr>
                          </m:ctrlPr>
                        </m:fPr>
                        <m:num>
                          <m:r>
                            <a:rPr lang="en-US" sz="1400" b="0" i="1" smtClean="0">
                              <a:solidFill>
                                <a:srgbClr val="FF0000"/>
                              </a:solidFill>
                              <a:latin typeface="Cambria Math"/>
                              <a:ea typeface="Cambria Math"/>
                            </a:rPr>
                            <m:t>14</m:t>
                          </m:r>
                          <m:r>
                            <a:rPr lang="en-US" sz="1400" i="1">
                              <a:solidFill>
                                <a:srgbClr val="FF0000"/>
                              </a:solidFill>
                              <a:latin typeface="Cambria Math"/>
                              <a:ea typeface="Cambria Math"/>
                            </a:rPr>
                            <m:t>𝜋</m:t>
                          </m:r>
                        </m:num>
                        <m:den>
                          <m:r>
                            <a:rPr lang="en-US" sz="1400" b="0" i="1" smtClean="0">
                              <a:solidFill>
                                <a:srgbClr val="FF0000"/>
                              </a:solidFill>
                              <a:latin typeface="Cambria Math"/>
                            </a:rPr>
                            <m:t>12</m:t>
                          </m:r>
                        </m:den>
                      </m:f>
                    </m:oMath>
                  </m:oMathPara>
                </a14:m>
                <a:endParaRPr lang="en-US" sz="1400" dirty="0">
                  <a:solidFill>
                    <a:srgbClr val="0070C0"/>
                  </a:solidFill>
                </a:endParaRPr>
              </a:p>
            </p:txBody>
          </p:sp>
        </mc:Choice>
        <mc:Fallback xmlns="">
          <p:sp>
            <p:nvSpPr>
              <p:cNvPr id="108" name="TextBox 107"/>
              <p:cNvSpPr txBox="1">
                <a:spLocks noRot="1" noChangeAspect="1" noMove="1" noResize="1" noEditPoints="1" noAdjustHandles="1" noChangeArrowheads="1" noChangeShapeType="1" noTextEdit="1"/>
              </p:cNvSpPr>
              <p:nvPr/>
            </p:nvSpPr>
            <p:spPr>
              <a:xfrm>
                <a:off x="1420691" y="4432836"/>
                <a:ext cx="533159" cy="495649"/>
              </a:xfrm>
              <a:prstGeom prst="rect">
                <a:avLst/>
              </a:prstGeom>
              <a:blipFill rotWithShape="1">
                <a:blip r:embed="rId31"/>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TextBox 108"/>
              <p:cNvSpPr txBox="1"/>
              <p:nvPr/>
            </p:nvSpPr>
            <p:spPr>
              <a:xfrm>
                <a:off x="1735045" y="5045050"/>
                <a:ext cx="533159" cy="5000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a:rPr>
                          </m:ctrlPr>
                        </m:fPr>
                        <m:num>
                          <m:r>
                            <a:rPr lang="en-US" sz="1400" b="0" i="1" smtClean="0">
                              <a:solidFill>
                                <a:srgbClr val="FF0000"/>
                              </a:solidFill>
                              <a:latin typeface="Cambria Math"/>
                              <a:ea typeface="Cambria Math"/>
                            </a:rPr>
                            <m:t>15</m:t>
                          </m:r>
                          <m:r>
                            <a:rPr lang="en-US" sz="1400" i="1">
                              <a:solidFill>
                                <a:srgbClr val="FF0000"/>
                              </a:solidFill>
                              <a:latin typeface="Cambria Math"/>
                              <a:ea typeface="Cambria Math"/>
                            </a:rPr>
                            <m:t>𝜋</m:t>
                          </m:r>
                        </m:num>
                        <m:den>
                          <m:r>
                            <a:rPr lang="en-US" sz="1400" b="0" i="1" smtClean="0">
                              <a:solidFill>
                                <a:srgbClr val="FF0000"/>
                              </a:solidFill>
                              <a:latin typeface="Cambria Math"/>
                            </a:rPr>
                            <m:t>12</m:t>
                          </m:r>
                        </m:den>
                      </m:f>
                    </m:oMath>
                  </m:oMathPara>
                </a14:m>
                <a:endParaRPr lang="en-US" sz="1400" dirty="0">
                  <a:solidFill>
                    <a:srgbClr val="0070C0"/>
                  </a:solidFill>
                </a:endParaRPr>
              </a:p>
            </p:txBody>
          </p:sp>
        </mc:Choice>
        <mc:Fallback xmlns="">
          <p:sp>
            <p:nvSpPr>
              <p:cNvPr id="109" name="TextBox 108"/>
              <p:cNvSpPr txBox="1">
                <a:spLocks noRot="1" noChangeAspect="1" noMove="1" noResize="1" noEditPoints="1" noAdjustHandles="1" noChangeArrowheads="1" noChangeShapeType="1" noTextEdit="1"/>
              </p:cNvSpPr>
              <p:nvPr/>
            </p:nvSpPr>
            <p:spPr>
              <a:xfrm>
                <a:off x="1735045" y="5045050"/>
                <a:ext cx="533159" cy="500009"/>
              </a:xfrm>
              <a:prstGeom prst="rect">
                <a:avLst/>
              </a:prstGeom>
              <a:blipFill rotWithShape="1">
                <a:blip r:embed="rId32"/>
                <a:stretch>
                  <a:fillRect b="-122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0" name="TextBox 109"/>
              <p:cNvSpPr txBox="1"/>
              <p:nvPr/>
            </p:nvSpPr>
            <p:spPr>
              <a:xfrm>
                <a:off x="2302834" y="5544483"/>
                <a:ext cx="533159"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a:rPr>
                          </m:ctrlPr>
                        </m:fPr>
                        <m:num>
                          <m:r>
                            <a:rPr lang="en-US" sz="1400" b="0" i="1" smtClean="0">
                              <a:solidFill>
                                <a:srgbClr val="FF0000"/>
                              </a:solidFill>
                              <a:latin typeface="Cambria Math"/>
                              <a:ea typeface="Cambria Math"/>
                            </a:rPr>
                            <m:t>16</m:t>
                          </m:r>
                          <m:r>
                            <a:rPr lang="en-US" sz="1400" i="1">
                              <a:solidFill>
                                <a:srgbClr val="FF0000"/>
                              </a:solidFill>
                              <a:latin typeface="Cambria Math"/>
                              <a:ea typeface="Cambria Math"/>
                            </a:rPr>
                            <m:t>𝜋</m:t>
                          </m:r>
                        </m:num>
                        <m:den>
                          <m:r>
                            <a:rPr lang="en-US" sz="1400" b="0" i="1" smtClean="0">
                              <a:solidFill>
                                <a:srgbClr val="FF0000"/>
                              </a:solidFill>
                              <a:latin typeface="Cambria Math"/>
                            </a:rPr>
                            <m:t>12</m:t>
                          </m:r>
                        </m:den>
                      </m:f>
                    </m:oMath>
                  </m:oMathPara>
                </a14:m>
                <a:endParaRPr lang="en-US" sz="1400" dirty="0">
                  <a:solidFill>
                    <a:srgbClr val="0070C0"/>
                  </a:solidFill>
                </a:endParaRPr>
              </a:p>
            </p:txBody>
          </p:sp>
        </mc:Choice>
        <mc:Fallback xmlns="">
          <p:sp>
            <p:nvSpPr>
              <p:cNvPr id="110" name="TextBox 109"/>
              <p:cNvSpPr txBox="1">
                <a:spLocks noRot="1" noChangeAspect="1" noMove="1" noResize="1" noEditPoints="1" noAdjustHandles="1" noChangeArrowheads="1" noChangeShapeType="1" noTextEdit="1"/>
              </p:cNvSpPr>
              <p:nvPr/>
            </p:nvSpPr>
            <p:spPr>
              <a:xfrm>
                <a:off x="2302834" y="5544483"/>
                <a:ext cx="533159" cy="495649"/>
              </a:xfrm>
              <a:prstGeom prst="rect">
                <a:avLst/>
              </a:prstGeom>
              <a:blipFill rotWithShape="1">
                <a:blip r:embed="rId33"/>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1" name="TextBox 110"/>
              <p:cNvSpPr txBox="1"/>
              <p:nvPr/>
            </p:nvSpPr>
            <p:spPr>
              <a:xfrm>
                <a:off x="2999850" y="5806683"/>
                <a:ext cx="533159"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a:rPr>
                          </m:ctrlPr>
                        </m:fPr>
                        <m:num>
                          <m:r>
                            <a:rPr lang="en-US" sz="1400" b="0" i="1" smtClean="0">
                              <a:solidFill>
                                <a:srgbClr val="FF0000"/>
                              </a:solidFill>
                              <a:latin typeface="Cambria Math"/>
                              <a:ea typeface="Cambria Math"/>
                            </a:rPr>
                            <m:t>17</m:t>
                          </m:r>
                          <m:r>
                            <a:rPr lang="en-US" sz="1400" i="1">
                              <a:solidFill>
                                <a:srgbClr val="FF0000"/>
                              </a:solidFill>
                              <a:latin typeface="Cambria Math"/>
                              <a:ea typeface="Cambria Math"/>
                            </a:rPr>
                            <m:t>𝜋</m:t>
                          </m:r>
                        </m:num>
                        <m:den>
                          <m:r>
                            <a:rPr lang="en-US" sz="1400" b="0" i="1" smtClean="0">
                              <a:solidFill>
                                <a:srgbClr val="FF0000"/>
                              </a:solidFill>
                              <a:latin typeface="Cambria Math"/>
                            </a:rPr>
                            <m:t>12</m:t>
                          </m:r>
                        </m:den>
                      </m:f>
                    </m:oMath>
                  </m:oMathPara>
                </a14:m>
                <a:endParaRPr lang="en-US" sz="1400" dirty="0">
                  <a:solidFill>
                    <a:srgbClr val="0070C0"/>
                  </a:solidFill>
                </a:endParaRPr>
              </a:p>
            </p:txBody>
          </p:sp>
        </mc:Choice>
        <mc:Fallback xmlns="">
          <p:sp>
            <p:nvSpPr>
              <p:cNvPr id="111" name="TextBox 110"/>
              <p:cNvSpPr txBox="1">
                <a:spLocks noRot="1" noChangeAspect="1" noMove="1" noResize="1" noEditPoints="1" noAdjustHandles="1" noChangeArrowheads="1" noChangeShapeType="1" noTextEdit="1"/>
              </p:cNvSpPr>
              <p:nvPr/>
            </p:nvSpPr>
            <p:spPr>
              <a:xfrm>
                <a:off x="2999850" y="5806683"/>
                <a:ext cx="533159" cy="495649"/>
              </a:xfrm>
              <a:prstGeom prst="rect">
                <a:avLst/>
              </a:prstGeom>
              <a:blipFill rotWithShape="1">
                <a:blip r:embed="rId34"/>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2" name="TextBox 111"/>
              <p:cNvSpPr txBox="1"/>
              <p:nvPr/>
            </p:nvSpPr>
            <p:spPr>
              <a:xfrm>
                <a:off x="3589195" y="6297301"/>
                <a:ext cx="533159"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a:rPr>
                          </m:ctrlPr>
                        </m:fPr>
                        <m:num>
                          <m:r>
                            <a:rPr lang="en-US" sz="1400" b="0" i="1" smtClean="0">
                              <a:solidFill>
                                <a:srgbClr val="FF0000"/>
                              </a:solidFill>
                              <a:latin typeface="Cambria Math"/>
                              <a:ea typeface="Cambria Math"/>
                            </a:rPr>
                            <m:t>18</m:t>
                          </m:r>
                          <m:r>
                            <a:rPr lang="en-US" sz="1400" i="1">
                              <a:solidFill>
                                <a:srgbClr val="FF0000"/>
                              </a:solidFill>
                              <a:latin typeface="Cambria Math"/>
                              <a:ea typeface="Cambria Math"/>
                            </a:rPr>
                            <m:t>𝜋</m:t>
                          </m:r>
                        </m:num>
                        <m:den>
                          <m:r>
                            <a:rPr lang="en-US" sz="1400" b="0" i="1" smtClean="0">
                              <a:solidFill>
                                <a:srgbClr val="FF0000"/>
                              </a:solidFill>
                              <a:latin typeface="Cambria Math"/>
                            </a:rPr>
                            <m:t>12</m:t>
                          </m:r>
                        </m:den>
                      </m:f>
                    </m:oMath>
                  </m:oMathPara>
                </a14:m>
                <a:endParaRPr lang="en-US" sz="1400" dirty="0">
                  <a:solidFill>
                    <a:srgbClr val="0070C0"/>
                  </a:solidFill>
                </a:endParaRPr>
              </a:p>
            </p:txBody>
          </p:sp>
        </mc:Choice>
        <mc:Fallback xmlns="">
          <p:sp>
            <p:nvSpPr>
              <p:cNvPr id="112" name="TextBox 111"/>
              <p:cNvSpPr txBox="1">
                <a:spLocks noRot="1" noChangeAspect="1" noMove="1" noResize="1" noEditPoints="1" noAdjustHandles="1" noChangeArrowheads="1" noChangeShapeType="1" noTextEdit="1"/>
              </p:cNvSpPr>
              <p:nvPr/>
            </p:nvSpPr>
            <p:spPr>
              <a:xfrm>
                <a:off x="3589195" y="6297301"/>
                <a:ext cx="533159" cy="495649"/>
              </a:xfrm>
              <a:prstGeom prst="rect">
                <a:avLst/>
              </a:prstGeom>
              <a:blipFill rotWithShape="1">
                <a:blip r:embed="rId35"/>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TextBox 112"/>
              <p:cNvSpPr txBox="1"/>
              <p:nvPr/>
            </p:nvSpPr>
            <p:spPr>
              <a:xfrm>
                <a:off x="4417290" y="5794808"/>
                <a:ext cx="533159"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a:rPr>
                          </m:ctrlPr>
                        </m:fPr>
                        <m:num>
                          <m:r>
                            <a:rPr lang="en-US" sz="1400" b="0" i="1" smtClean="0">
                              <a:solidFill>
                                <a:srgbClr val="FF0000"/>
                              </a:solidFill>
                              <a:latin typeface="Cambria Math"/>
                              <a:ea typeface="Cambria Math"/>
                            </a:rPr>
                            <m:t>19</m:t>
                          </m:r>
                          <m:r>
                            <a:rPr lang="en-US" sz="1400" i="1">
                              <a:solidFill>
                                <a:srgbClr val="FF0000"/>
                              </a:solidFill>
                              <a:latin typeface="Cambria Math"/>
                              <a:ea typeface="Cambria Math"/>
                            </a:rPr>
                            <m:t>𝜋</m:t>
                          </m:r>
                        </m:num>
                        <m:den>
                          <m:r>
                            <a:rPr lang="en-US" sz="1400" b="0" i="1" smtClean="0">
                              <a:solidFill>
                                <a:srgbClr val="FF0000"/>
                              </a:solidFill>
                              <a:latin typeface="Cambria Math"/>
                            </a:rPr>
                            <m:t>12</m:t>
                          </m:r>
                        </m:den>
                      </m:f>
                    </m:oMath>
                  </m:oMathPara>
                </a14:m>
                <a:endParaRPr lang="en-US" sz="1400" dirty="0">
                  <a:solidFill>
                    <a:srgbClr val="0070C0"/>
                  </a:solidFill>
                </a:endParaRPr>
              </a:p>
            </p:txBody>
          </p:sp>
        </mc:Choice>
        <mc:Fallback xmlns="">
          <p:sp>
            <p:nvSpPr>
              <p:cNvPr id="113" name="TextBox 112"/>
              <p:cNvSpPr txBox="1">
                <a:spLocks noRot="1" noChangeAspect="1" noMove="1" noResize="1" noEditPoints="1" noAdjustHandles="1" noChangeArrowheads="1" noChangeShapeType="1" noTextEdit="1"/>
              </p:cNvSpPr>
              <p:nvPr/>
            </p:nvSpPr>
            <p:spPr>
              <a:xfrm>
                <a:off x="4417290" y="5794808"/>
                <a:ext cx="533159" cy="495649"/>
              </a:xfrm>
              <a:prstGeom prst="rect">
                <a:avLst/>
              </a:prstGeom>
              <a:blipFill rotWithShape="1">
                <a:blip r:embed="rId36"/>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4" name="TextBox 113"/>
              <p:cNvSpPr txBox="1"/>
              <p:nvPr/>
            </p:nvSpPr>
            <p:spPr>
              <a:xfrm>
                <a:off x="5061761" y="5558858"/>
                <a:ext cx="533159"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a:rPr>
                          </m:ctrlPr>
                        </m:fPr>
                        <m:num>
                          <m:r>
                            <a:rPr lang="en-US" sz="1400" b="0" i="1" smtClean="0">
                              <a:solidFill>
                                <a:srgbClr val="FF0000"/>
                              </a:solidFill>
                              <a:latin typeface="Cambria Math"/>
                              <a:ea typeface="Cambria Math"/>
                            </a:rPr>
                            <m:t>20</m:t>
                          </m:r>
                          <m:r>
                            <a:rPr lang="en-US" sz="1400" i="1">
                              <a:solidFill>
                                <a:srgbClr val="FF0000"/>
                              </a:solidFill>
                              <a:latin typeface="Cambria Math"/>
                              <a:ea typeface="Cambria Math"/>
                            </a:rPr>
                            <m:t>𝜋</m:t>
                          </m:r>
                        </m:num>
                        <m:den>
                          <m:r>
                            <a:rPr lang="en-US" sz="1400" b="0" i="1" smtClean="0">
                              <a:solidFill>
                                <a:srgbClr val="FF0000"/>
                              </a:solidFill>
                              <a:latin typeface="Cambria Math"/>
                            </a:rPr>
                            <m:t>12</m:t>
                          </m:r>
                        </m:den>
                      </m:f>
                    </m:oMath>
                  </m:oMathPara>
                </a14:m>
                <a:endParaRPr lang="en-US" sz="1400" dirty="0">
                  <a:solidFill>
                    <a:srgbClr val="0070C0"/>
                  </a:solidFill>
                </a:endParaRPr>
              </a:p>
            </p:txBody>
          </p:sp>
        </mc:Choice>
        <mc:Fallback xmlns="">
          <p:sp>
            <p:nvSpPr>
              <p:cNvPr id="114" name="TextBox 113"/>
              <p:cNvSpPr txBox="1">
                <a:spLocks noRot="1" noChangeAspect="1" noMove="1" noResize="1" noEditPoints="1" noAdjustHandles="1" noChangeArrowheads="1" noChangeShapeType="1" noTextEdit="1"/>
              </p:cNvSpPr>
              <p:nvPr/>
            </p:nvSpPr>
            <p:spPr>
              <a:xfrm>
                <a:off x="5061761" y="5558858"/>
                <a:ext cx="533159" cy="495649"/>
              </a:xfrm>
              <a:prstGeom prst="rect">
                <a:avLst/>
              </a:prstGeom>
              <a:blipFill rotWithShape="1">
                <a:blip r:embed="rId37"/>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p:cNvSpPr txBox="1"/>
              <p:nvPr/>
            </p:nvSpPr>
            <p:spPr>
              <a:xfrm>
                <a:off x="5653018" y="5149550"/>
                <a:ext cx="533159"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a:rPr>
                          </m:ctrlPr>
                        </m:fPr>
                        <m:num>
                          <m:r>
                            <a:rPr lang="en-US" sz="1400" b="0" i="1" smtClean="0">
                              <a:solidFill>
                                <a:srgbClr val="FF0000"/>
                              </a:solidFill>
                              <a:latin typeface="Cambria Math"/>
                              <a:ea typeface="Cambria Math"/>
                            </a:rPr>
                            <m:t>21</m:t>
                          </m:r>
                          <m:r>
                            <a:rPr lang="en-US" sz="1400" i="1">
                              <a:solidFill>
                                <a:srgbClr val="FF0000"/>
                              </a:solidFill>
                              <a:latin typeface="Cambria Math"/>
                              <a:ea typeface="Cambria Math"/>
                            </a:rPr>
                            <m:t>𝜋</m:t>
                          </m:r>
                        </m:num>
                        <m:den>
                          <m:r>
                            <a:rPr lang="en-US" sz="1400" b="0" i="1" smtClean="0">
                              <a:solidFill>
                                <a:srgbClr val="FF0000"/>
                              </a:solidFill>
                              <a:latin typeface="Cambria Math"/>
                            </a:rPr>
                            <m:t>12</m:t>
                          </m:r>
                        </m:den>
                      </m:f>
                    </m:oMath>
                  </m:oMathPara>
                </a14:m>
                <a:endParaRPr lang="en-US" sz="1400" dirty="0">
                  <a:solidFill>
                    <a:srgbClr val="0070C0"/>
                  </a:solidFill>
                </a:endParaRPr>
              </a:p>
            </p:txBody>
          </p:sp>
        </mc:Choice>
        <mc:Fallback xmlns="">
          <p:sp>
            <p:nvSpPr>
              <p:cNvPr id="115" name="TextBox 114"/>
              <p:cNvSpPr txBox="1">
                <a:spLocks noRot="1" noChangeAspect="1" noMove="1" noResize="1" noEditPoints="1" noAdjustHandles="1" noChangeArrowheads="1" noChangeShapeType="1" noTextEdit="1"/>
              </p:cNvSpPr>
              <p:nvPr/>
            </p:nvSpPr>
            <p:spPr>
              <a:xfrm>
                <a:off x="5653018" y="5149550"/>
                <a:ext cx="533159" cy="495649"/>
              </a:xfrm>
              <a:prstGeom prst="rect">
                <a:avLst/>
              </a:prstGeom>
              <a:blipFill rotWithShape="1">
                <a:blip r:embed="rId38"/>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6" name="TextBox 115"/>
              <p:cNvSpPr txBox="1"/>
              <p:nvPr/>
            </p:nvSpPr>
            <p:spPr>
              <a:xfrm>
                <a:off x="6076532" y="4613365"/>
                <a:ext cx="533159"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a:rPr>
                          </m:ctrlPr>
                        </m:fPr>
                        <m:num>
                          <m:r>
                            <a:rPr lang="en-US" sz="1400" b="0" i="1" smtClean="0">
                              <a:solidFill>
                                <a:srgbClr val="FF0000"/>
                              </a:solidFill>
                              <a:latin typeface="Cambria Math"/>
                              <a:ea typeface="Cambria Math"/>
                            </a:rPr>
                            <m:t>22</m:t>
                          </m:r>
                          <m:r>
                            <a:rPr lang="en-US" sz="1400" i="1">
                              <a:solidFill>
                                <a:srgbClr val="FF0000"/>
                              </a:solidFill>
                              <a:latin typeface="Cambria Math"/>
                              <a:ea typeface="Cambria Math"/>
                            </a:rPr>
                            <m:t>𝜋</m:t>
                          </m:r>
                        </m:num>
                        <m:den>
                          <m:r>
                            <a:rPr lang="en-US" sz="1400" b="0" i="1" smtClean="0">
                              <a:solidFill>
                                <a:srgbClr val="FF0000"/>
                              </a:solidFill>
                              <a:latin typeface="Cambria Math"/>
                            </a:rPr>
                            <m:t>12</m:t>
                          </m:r>
                        </m:den>
                      </m:f>
                    </m:oMath>
                  </m:oMathPara>
                </a14:m>
                <a:endParaRPr lang="en-US" sz="1400" dirty="0">
                  <a:solidFill>
                    <a:srgbClr val="0070C0"/>
                  </a:solidFill>
                </a:endParaRPr>
              </a:p>
            </p:txBody>
          </p:sp>
        </mc:Choice>
        <mc:Fallback xmlns="">
          <p:sp>
            <p:nvSpPr>
              <p:cNvPr id="116" name="TextBox 115"/>
              <p:cNvSpPr txBox="1">
                <a:spLocks noRot="1" noChangeAspect="1" noMove="1" noResize="1" noEditPoints="1" noAdjustHandles="1" noChangeArrowheads="1" noChangeShapeType="1" noTextEdit="1"/>
              </p:cNvSpPr>
              <p:nvPr/>
            </p:nvSpPr>
            <p:spPr>
              <a:xfrm>
                <a:off x="6076532" y="4613365"/>
                <a:ext cx="533159" cy="495649"/>
              </a:xfrm>
              <a:prstGeom prst="rect">
                <a:avLst/>
              </a:prstGeom>
              <a:blipFill rotWithShape="1">
                <a:blip r:embed="rId39"/>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TextBox 116"/>
              <p:cNvSpPr txBox="1"/>
              <p:nvPr/>
            </p:nvSpPr>
            <p:spPr>
              <a:xfrm>
                <a:off x="6265243" y="3939688"/>
                <a:ext cx="533159"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a:rPr>
                          </m:ctrlPr>
                        </m:fPr>
                        <m:num>
                          <m:r>
                            <a:rPr lang="en-US" sz="1400" b="0" i="1" smtClean="0">
                              <a:solidFill>
                                <a:srgbClr val="FF0000"/>
                              </a:solidFill>
                              <a:latin typeface="Cambria Math"/>
                              <a:ea typeface="Cambria Math"/>
                            </a:rPr>
                            <m:t>23</m:t>
                          </m:r>
                          <m:r>
                            <a:rPr lang="en-US" sz="1400" i="1">
                              <a:solidFill>
                                <a:srgbClr val="FF0000"/>
                              </a:solidFill>
                              <a:latin typeface="Cambria Math"/>
                              <a:ea typeface="Cambria Math"/>
                            </a:rPr>
                            <m:t>𝜋</m:t>
                          </m:r>
                        </m:num>
                        <m:den>
                          <m:r>
                            <a:rPr lang="en-US" sz="1400" b="0" i="1" smtClean="0">
                              <a:solidFill>
                                <a:srgbClr val="FF0000"/>
                              </a:solidFill>
                              <a:latin typeface="Cambria Math"/>
                            </a:rPr>
                            <m:t>12</m:t>
                          </m:r>
                        </m:den>
                      </m:f>
                    </m:oMath>
                  </m:oMathPara>
                </a14:m>
                <a:endParaRPr lang="en-US" sz="1400" dirty="0">
                  <a:solidFill>
                    <a:srgbClr val="0070C0"/>
                  </a:solidFill>
                </a:endParaRPr>
              </a:p>
            </p:txBody>
          </p:sp>
        </mc:Choice>
        <mc:Fallback xmlns="">
          <p:sp>
            <p:nvSpPr>
              <p:cNvPr id="117" name="TextBox 116"/>
              <p:cNvSpPr txBox="1">
                <a:spLocks noRot="1" noChangeAspect="1" noMove="1" noResize="1" noEditPoints="1" noAdjustHandles="1" noChangeArrowheads="1" noChangeShapeType="1" noTextEdit="1"/>
              </p:cNvSpPr>
              <p:nvPr/>
            </p:nvSpPr>
            <p:spPr>
              <a:xfrm>
                <a:off x="6265243" y="3939688"/>
                <a:ext cx="533159" cy="495649"/>
              </a:xfrm>
              <a:prstGeom prst="rect">
                <a:avLst/>
              </a:prstGeom>
              <a:blipFill rotWithShape="1">
                <a:blip r:embed="rId4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8" name="TextBox 117"/>
              <p:cNvSpPr txBox="1"/>
              <p:nvPr/>
            </p:nvSpPr>
            <p:spPr>
              <a:xfrm>
                <a:off x="7245349" y="3241509"/>
                <a:ext cx="433772"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a:rPr>
                          </m:ctrlPr>
                        </m:fPr>
                        <m:num>
                          <m:r>
                            <a:rPr lang="en-US" sz="1400" b="0" i="1" smtClean="0">
                              <a:solidFill>
                                <a:srgbClr val="FF0000"/>
                              </a:solidFill>
                              <a:latin typeface="Cambria Math"/>
                              <a:ea typeface="Cambria Math"/>
                            </a:rPr>
                            <m:t>0</m:t>
                          </m:r>
                          <m:r>
                            <a:rPr lang="en-US" sz="1400" i="1">
                              <a:solidFill>
                                <a:srgbClr val="FF0000"/>
                              </a:solidFill>
                              <a:latin typeface="Cambria Math"/>
                              <a:ea typeface="Cambria Math"/>
                            </a:rPr>
                            <m:t>𝜋</m:t>
                          </m:r>
                        </m:num>
                        <m:den>
                          <m:r>
                            <a:rPr lang="en-US" sz="1400" b="0" i="1" smtClean="0">
                              <a:solidFill>
                                <a:srgbClr val="FF0000"/>
                              </a:solidFill>
                              <a:latin typeface="Cambria Math"/>
                            </a:rPr>
                            <m:t>12</m:t>
                          </m:r>
                        </m:den>
                      </m:f>
                    </m:oMath>
                  </m:oMathPara>
                </a14:m>
                <a:endParaRPr lang="en-US" sz="1400" dirty="0">
                  <a:solidFill>
                    <a:srgbClr val="0070C0"/>
                  </a:solidFill>
                </a:endParaRPr>
              </a:p>
            </p:txBody>
          </p:sp>
        </mc:Choice>
        <mc:Fallback xmlns="">
          <p:sp>
            <p:nvSpPr>
              <p:cNvPr id="118" name="TextBox 117"/>
              <p:cNvSpPr txBox="1">
                <a:spLocks noRot="1" noChangeAspect="1" noMove="1" noResize="1" noEditPoints="1" noAdjustHandles="1" noChangeArrowheads="1" noChangeShapeType="1" noTextEdit="1"/>
              </p:cNvSpPr>
              <p:nvPr/>
            </p:nvSpPr>
            <p:spPr>
              <a:xfrm>
                <a:off x="7245349" y="3241509"/>
                <a:ext cx="433772" cy="495649"/>
              </a:xfrm>
              <a:prstGeom prst="rect">
                <a:avLst/>
              </a:prstGeom>
              <a:blipFill rotWithShape="1">
                <a:blip r:embed="rId41"/>
                <a:stretch>
                  <a:fillRect b="-123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TextBox 118"/>
              <p:cNvSpPr txBox="1"/>
              <p:nvPr/>
            </p:nvSpPr>
            <p:spPr>
              <a:xfrm>
                <a:off x="7736548" y="3250811"/>
                <a:ext cx="533159"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a:rPr>
                          </m:ctrlPr>
                        </m:fPr>
                        <m:num>
                          <m:r>
                            <a:rPr lang="en-US" sz="1400" b="0" i="1" smtClean="0">
                              <a:solidFill>
                                <a:srgbClr val="FF0000"/>
                              </a:solidFill>
                              <a:latin typeface="Cambria Math"/>
                              <a:ea typeface="Cambria Math"/>
                            </a:rPr>
                            <m:t>24</m:t>
                          </m:r>
                          <m:r>
                            <a:rPr lang="en-US" sz="1400" i="1">
                              <a:solidFill>
                                <a:srgbClr val="FF0000"/>
                              </a:solidFill>
                              <a:latin typeface="Cambria Math"/>
                              <a:ea typeface="Cambria Math"/>
                            </a:rPr>
                            <m:t>𝜋</m:t>
                          </m:r>
                        </m:num>
                        <m:den>
                          <m:r>
                            <a:rPr lang="en-US" sz="1400" b="0" i="1" smtClean="0">
                              <a:solidFill>
                                <a:srgbClr val="FF0000"/>
                              </a:solidFill>
                              <a:latin typeface="Cambria Math"/>
                            </a:rPr>
                            <m:t>12</m:t>
                          </m:r>
                        </m:den>
                      </m:f>
                    </m:oMath>
                  </m:oMathPara>
                </a14:m>
                <a:endParaRPr lang="en-US" sz="1400" dirty="0">
                  <a:solidFill>
                    <a:srgbClr val="0070C0"/>
                  </a:solidFill>
                </a:endParaRPr>
              </a:p>
            </p:txBody>
          </p:sp>
        </mc:Choice>
        <mc:Fallback xmlns="">
          <p:sp>
            <p:nvSpPr>
              <p:cNvPr id="119" name="TextBox 118"/>
              <p:cNvSpPr txBox="1">
                <a:spLocks noRot="1" noChangeAspect="1" noMove="1" noResize="1" noEditPoints="1" noAdjustHandles="1" noChangeArrowheads="1" noChangeShapeType="1" noTextEdit="1"/>
              </p:cNvSpPr>
              <p:nvPr/>
            </p:nvSpPr>
            <p:spPr>
              <a:xfrm>
                <a:off x="7736548" y="3250811"/>
                <a:ext cx="533159" cy="495649"/>
              </a:xfrm>
              <a:prstGeom prst="rect">
                <a:avLst/>
              </a:prstGeom>
              <a:blipFill rotWithShape="1">
                <a:blip r:embed="rId4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908780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3554"/>
                                        </p:tgtEl>
                                        <p:attrNameLst>
                                          <p:attrName>style.visibility</p:attrName>
                                        </p:attrNameLst>
                                      </p:cBhvr>
                                      <p:to>
                                        <p:strVal val="visible"/>
                                      </p:to>
                                    </p:set>
                                    <p:animEffect transition="in" filter="fade">
                                      <p:cBhvr>
                                        <p:cTn id="14" dur="1000"/>
                                        <p:tgtEl>
                                          <p:spTgt spid="23554"/>
                                        </p:tgtEl>
                                      </p:cBhvr>
                                    </p:animEffect>
                                    <p:anim calcmode="lin" valueType="num">
                                      <p:cBhvr>
                                        <p:cTn id="15" dur="1000" fill="hold"/>
                                        <p:tgtEl>
                                          <p:spTgt spid="23554"/>
                                        </p:tgtEl>
                                        <p:attrNameLst>
                                          <p:attrName>ppt_x</p:attrName>
                                        </p:attrNameLst>
                                      </p:cBhvr>
                                      <p:tavLst>
                                        <p:tav tm="0">
                                          <p:val>
                                            <p:strVal val="#ppt_x"/>
                                          </p:val>
                                        </p:tav>
                                        <p:tav tm="100000">
                                          <p:val>
                                            <p:strVal val="#ppt_x"/>
                                          </p:val>
                                        </p:tav>
                                      </p:tavLst>
                                    </p:anim>
                                    <p:anim calcmode="lin" valueType="num">
                                      <p:cBhvr>
                                        <p:cTn id="16" dur="1000" fill="hold"/>
                                        <p:tgtEl>
                                          <p:spTgt spid="2355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1000"/>
                                        <p:tgtEl>
                                          <p:spTgt spid="10"/>
                                        </p:tgtEl>
                                      </p:cBhvr>
                                    </p:animEffect>
                                    <p:anim calcmode="lin" valueType="num">
                                      <p:cBhvr>
                                        <p:cTn id="43" dur="1000" fill="hold"/>
                                        <p:tgtEl>
                                          <p:spTgt spid="10"/>
                                        </p:tgtEl>
                                        <p:attrNameLst>
                                          <p:attrName>ppt_x</p:attrName>
                                        </p:attrNameLst>
                                      </p:cBhvr>
                                      <p:tavLst>
                                        <p:tav tm="0">
                                          <p:val>
                                            <p:strVal val="#ppt_x"/>
                                          </p:val>
                                        </p:tav>
                                        <p:tav tm="100000">
                                          <p:val>
                                            <p:strVal val="#ppt_x"/>
                                          </p:val>
                                        </p:tav>
                                      </p:tavLst>
                                    </p:anim>
                                    <p:anim calcmode="lin" valueType="num">
                                      <p:cBhvr>
                                        <p:cTn id="4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85"/>
                                        </p:tgtEl>
                                        <p:attrNameLst>
                                          <p:attrName>style.visibility</p:attrName>
                                        </p:attrNameLst>
                                      </p:cBhvr>
                                      <p:to>
                                        <p:strVal val="visible"/>
                                      </p:to>
                                    </p:set>
                                    <p:animEffect transition="in" filter="fade">
                                      <p:cBhvr>
                                        <p:cTn id="56" dur="1000"/>
                                        <p:tgtEl>
                                          <p:spTgt spid="85"/>
                                        </p:tgtEl>
                                      </p:cBhvr>
                                    </p:animEffect>
                                    <p:anim calcmode="lin" valueType="num">
                                      <p:cBhvr>
                                        <p:cTn id="57" dur="1000" fill="hold"/>
                                        <p:tgtEl>
                                          <p:spTgt spid="85"/>
                                        </p:tgtEl>
                                        <p:attrNameLst>
                                          <p:attrName>ppt_x</p:attrName>
                                        </p:attrNameLst>
                                      </p:cBhvr>
                                      <p:tavLst>
                                        <p:tav tm="0">
                                          <p:val>
                                            <p:strVal val="#ppt_x"/>
                                          </p:val>
                                        </p:tav>
                                        <p:tav tm="100000">
                                          <p:val>
                                            <p:strVal val="#ppt_x"/>
                                          </p:val>
                                        </p:tav>
                                      </p:tavLst>
                                    </p:anim>
                                    <p:anim calcmode="lin" valueType="num">
                                      <p:cBhvr>
                                        <p:cTn id="58"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23553"/>
                                        </p:tgtEl>
                                        <p:attrNameLst>
                                          <p:attrName>style.visibility</p:attrName>
                                        </p:attrNameLst>
                                      </p:cBhvr>
                                      <p:to>
                                        <p:strVal val="visible"/>
                                      </p:to>
                                    </p:set>
                                    <p:animEffect transition="in" filter="fade">
                                      <p:cBhvr>
                                        <p:cTn id="63" dur="1000"/>
                                        <p:tgtEl>
                                          <p:spTgt spid="23553"/>
                                        </p:tgtEl>
                                      </p:cBhvr>
                                    </p:animEffect>
                                    <p:anim calcmode="lin" valueType="num">
                                      <p:cBhvr>
                                        <p:cTn id="64" dur="1000" fill="hold"/>
                                        <p:tgtEl>
                                          <p:spTgt spid="23553"/>
                                        </p:tgtEl>
                                        <p:attrNameLst>
                                          <p:attrName>ppt_x</p:attrName>
                                        </p:attrNameLst>
                                      </p:cBhvr>
                                      <p:tavLst>
                                        <p:tav tm="0">
                                          <p:val>
                                            <p:strVal val="#ppt_x"/>
                                          </p:val>
                                        </p:tav>
                                        <p:tav tm="100000">
                                          <p:val>
                                            <p:strVal val="#ppt_x"/>
                                          </p:val>
                                        </p:tav>
                                      </p:tavLst>
                                    </p:anim>
                                    <p:anim calcmode="lin" valueType="num">
                                      <p:cBhvr>
                                        <p:cTn id="65" dur="1000" fill="hold"/>
                                        <p:tgtEl>
                                          <p:spTgt spid="2355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83"/>
                                        </p:tgtEl>
                                        <p:attrNameLst>
                                          <p:attrName>style.visibility</p:attrName>
                                        </p:attrNameLst>
                                      </p:cBhvr>
                                      <p:to>
                                        <p:strVal val="visible"/>
                                      </p:to>
                                    </p:set>
                                    <p:animEffect transition="in" filter="fade">
                                      <p:cBhvr>
                                        <p:cTn id="70" dur="1000"/>
                                        <p:tgtEl>
                                          <p:spTgt spid="83"/>
                                        </p:tgtEl>
                                      </p:cBhvr>
                                    </p:animEffect>
                                    <p:anim calcmode="lin" valueType="num">
                                      <p:cBhvr>
                                        <p:cTn id="71" dur="1000" fill="hold"/>
                                        <p:tgtEl>
                                          <p:spTgt spid="83"/>
                                        </p:tgtEl>
                                        <p:attrNameLst>
                                          <p:attrName>ppt_x</p:attrName>
                                        </p:attrNameLst>
                                      </p:cBhvr>
                                      <p:tavLst>
                                        <p:tav tm="0">
                                          <p:val>
                                            <p:strVal val="#ppt_x"/>
                                          </p:val>
                                        </p:tav>
                                        <p:tav tm="100000">
                                          <p:val>
                                            <p:strVal val="#ppt_x"/>
                                          </p:val>
                                        </p:tav>
                                      </p:tavLst>
                                    </p:anim>
                                    <p:anim calcmode="lin" valueType="num">
                                      <p:cBhvr>
                                        <p:cTn id="72"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84"/>
                                        </p:tgtEl>
                                        <p:attrNameLst>
                                          <p:attrName>style.visibility</p:attrName>
                                        </p:attrNameLst>
                                      </p:cBhvr>
                                      <p:to>
                                        <p:strVal val="visible"/>
                                      </p:to>
                                    </p:set>
                                    <p:animEffect transition="in" filter="fade">
                                      <p:cBhvr>
                                        <p:cTn id="77" dur="1000"/>
                                        <p:tgtEl>
                                          <p:spTgt spid="84"/>
                                        </p:tgtEl>
                                      </p:cBhvr>
                                    </p:animEffect>
                                    <p:anim calcmode="lin" valueType="num">
                                      <p:cBhvr>
                                        <p:cTn id="78" dur="1000" fill="hold"/>
                                        <p:tgtEl>
                                          <p:spTgt spid="84"/>
                                        </p:tgtEl>
                                        <p:attrNameLst>
                                          <p:attrName>ppt_x</p:attrName>
                                        </p:attrNameLst>
                                      </p:cBhvr>
                                      <p:tavLst>
                                        <p:tav tm="0">
                                          <p:val>
                                            <p:strVal val="#ppt_x"/>
                                          </p:val>
                                        </p:tav>
                                        <p:tav tm="100000">
                                          <p:val>
                                            <p:strVal val="#ppt_x"/>
                                          </p:val>
                                        </p:tav>
                                      </p:tavLst>
                                    </p:anim>
                                    <p:anim calcmode="lin" valueType="num">
                                      <p:cBhvr>
                                        <p:cTn id="7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18"/>
                                        </p:tgtEl>
                                        <p:attrNameLst>
                                          <p:attrName>style.visibility</p:attrName>
                                        </p:attrNameLst>
                                      </p:cBhvr>
                                      <p:to>
                                        <p:strVal val="visible"/>
                                      </p:to>
                                    </p:set>
                                    <p:animEffect transition="in" filter="fade">
                                      <p:cBhvr>
                                        <p:cTn id="84" dur="1000"/>
                                        <p:tgtEl>
                                          <p:spTgt spid="118"/>
                                        </p:tgtEl>
                                      </p:cBhvr>
                                    </p:animEffect>
                                    <p:anim calcmode="lin" valueType="num">
                                      <p:cBhvr>
                                        <p:cTn id="85" dur="1000" fill="hold"/>
                                        <p:tgtEl>
                                          <p:spTgt spid="118"/>
                                        </p:tgtEl>
                                        <p:attrNameLst>
                                          <p:attrName>ppt_x</p:attrName>
                                        </p:attrNameLst>
                                      </p:cBhvr>
                                      <p:tavLst>
                                        <p:tav tm="0">
                                          <p:val>
                                            <p:strVal val="#ppt_x"/>
                                          </p:val>
                                        </p:tav>
                                        <p:tav tm="100000">
                                          <p:val>
                                            <p:strVal val="#ppt_x"/>
                                          </p:val>
                                        </p:tav>
                                      </p:tavLst>
                                    </p:anim>
                                    <p:anim calcmode="lin" valueType="num">
                                      <p:cBhvr>
                                        <p:cTn id="86"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94"/>
                                        </p:tgtEl>
                                        <p:attrNameLst>
                                          <p:attrName>style.visibility</p:attrName>
                                        </p:attrNameLst>
                                      </p:cBhvr>
                                      <p:to>
                                        <p:strVal val="visible"/>
                                      </p:to>
                                    </p:set>
                                    <p:animEffect transition="in" filter="fade">
                                      <p:cBhvr>
                                        <p:cTn id="91" dur="1000"/>
                                        <p:tgtEl>
                                          <p:spTgt spid="94"/>
                                        </p:tgtEl>
                                      </p:cBhvr>
                                    </p:animEffect>
                                    <p:anim calcmode="lin" valueType="num">
                                      <p:cBhvr>
                                        <p:cTn id="92" dur="1000" fill="hold"/>
                                        <p:tgtEl>
                                          <p:spTgt spid="94"/>
                                        </p:tgtEl>
                                        <p:attrNameLst>
                                          <p:attrName>ppt_x</p:attrName>
                                        </p:attrNameLst>
                                      </p:cBhvr>
                                      <p:tavLst>
                                        <p:tav tm="0">
                                          <p:val>
                                            <p:strVal val="#ppt_x"/>
                                          </p:val>
                                        </p:tav>
                                        <p:tav tm="100000">
                                          <p:val>
                                            <p:strVal val="#ppt_x"/>
                                          </p:val>
                                        </p:tav>
                                      </p:tavLst>
                                    </p:anim>
                                    <p:anim calcmode="lin" valueType="num">
                                      <p:cBhvr>
                                        <p:cTn id="93"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96"/>
                                        </p:tgtEl>
                                        <p:attrNameLst>
                                          <p:attrName>style.visibility</p:attrName>
                                        </p:attrNameLst>
                                      </p:cBhvr>
                                      <p:to>
                                        <p:strVal val="visible"/>
                                      </p:to>
                                    </p:set>
                                    <p:animEffect transition="in" filter="fade">
                                      <p:cBhvr>
                                        <p:cTn id="98" dur="1000"/>
                                        <p:tgtEl>
                                          <p:spTgt spid="96"/>
                                        </p:tgtEl>
                                      </p:cBhvr>
                                    </p:animEffect>
                                    <p:anim calcmode="lin" valueType="num">
                                      <p:cBhvr>
                                        <p:cTn id="99" dur="1000" fill="hold"/>
                                        <p:tgtEl>
                                          <p:spTgt spid="96"/>
                                        </p:tgtEl>
                                        <p:attrNameLst>
                                          <p:attrName>ppt_x</p:attrName>
                                        </p:attrNameLst>
                                      </p:cBhvr>
                                      <p:tavLst>
                                        <p:tav tm="0">
                                          <p:val>
                                            <p:strVal val="#ppt_x"/>
                                          </p:val>
                                        </p:tav>
                                        <p:tav tm="100000">
                                          <p:val>
                                            <p:strVal val="#ppt_x"/>
                                          </p:val>
                                        </p:tav>
                                      </p:tavLst>
                                    </p:anim>
                                    <p:anim calcmode="lin" valueType="num">
                                      <p:cBhvr>
                                        <p:cTn id="100"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97"/>
                                        </p:tgtEl>
                                        <p:attrNameLst>
                                          <p:attrName>style.visibility</p:attrName>
                                        </p:attrNameLst>
                                      </p:cBhvr>
                                      <p:to>
                                        <p:strVal val="visible"/>
                                      </p:to>
                                    </p:set>
                                    <p:animEffect transition="in" filter="fade">
                                      <p:cBhvr>
                                        <p:cTn id="105" dur="1000"/>
                                        <p:tgtEl>
                                          <p:spTgt spid="97"/>
                                        </p:tgtEl>
                                      </p:cBhvr>
                                    </p:animEffect>
                                    <p:anim calcmode="lin" valueType="num">
                                      <p:cBhvr>
                                        <p:cTn id="106" dur="1000" fill="hold"/>
                                        <p:tgtEl>
                                          <p:spTgt spid="97"/>
                                        </p:tgtEl>
                                        <p:attrNameLst>
                                          <p:attrName>ppt_x</p:attrName>
                                        </p:attrNameLst>
                                      </p:cBhvr>
                                      <p:tavLst>
                                        <p:tav tm="0">
                                          <p:val>
                                            <p:strVal val="#ppt_x"/>
                                          </p:val>
                                        </p:tav>
                                        <p:tav tm="100000">
                                          <p:val>
                                            <p:strVal val="#ppt_x"/>
                                          </p:val>
                                        </p:tav>
                                      </p:tavLst>
                                    </p:anim>
                                    <p:anim calcmode="lin" valueType="num">
                                      <p:cBhvr>
                                        <p:cTn id="107"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98"/>
                                        </p:tgtEl>
                                        <p:attrNameLst>
                                          <p:attrName>style.visibility</p:attrName>
                                        </p:attrNameLst>
                                      </p:cBhvr>
                                      <p:to>
                                        <p:strVal val="visible"/>
                                      </p:to>
                                    </p:set>
                                    <p:animEffect transition="in" filter="fade">
                                      <p:cBhvr>
                                        <p:cTn id="112" dur="1000"/>
                                        <p:tgtEl>
                                          <p:spTgt spid="98"/>
                                        </p:tgtEl>
                                      </p:cBhvr>
                                    </p:animEffect>
                                    <p:anim calcmode="lin" valueType="num">
                                      <p:cBhvr>
                                        <p:cTn id="113" dur="1000" fill="hold"/>
                                        <p:tgtEl>
                                          <p:spTgt spid="98"/>
                                        </p:tgtEl>
                                        <p:attrNameLst>
                                          <p:attrName>ppt_x</p:attrName>
                                        </p:attrNameLst>
                                      </p:cBhvr>
                                      <p:tavLst>
                                        <p:tav tm="0">
                                          <p:val>
                                            <p:strVal val="#ppt_x"/>
                                          </p:val>
                                        </p:tav>
                                        <p:tav tm="100000">
                                          <p:val>
                                            <p:strVal val="#ppt_x"/>
                                          </p:val>
                                        </p:tav>
                                      </p:tavLst>
                                    </p:anim>
                                    <p:anim calcmode="lin" valueType="num">
                                      <p:cBhvr>
                                        <p:cTn id="114"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99"/>
                                        </p:tgtEl>
                                        <p:attrNameLst>
                                          <p:attrName>style.visibility</p:attrName>
                                        </p:attrNameLst>
                                      </p:cBhvr>
                                      <p:to>
                                        <p:strVal val="visible"/>
                                      </p:to>
                                    </p:set>
                                    <p:animEffect transition="in" filter="fade">
                                      <p:cBhvr>
                                        <p:cTn id="119" dur="1000"/>
                                        <p:tgtEl>
                                          <p:spTgt spid="99"/>
                                        </p:tgtEl>
                                      </p:cBhvr>
                                    </p:animEffect>
                                    <p:anim calcmode="lin" valueType="num">
                                      <p:cBhvr>
                                        <p:cTn id="120" dur="1000" fill="hold"/>
                                        <p:tgtEl>
                                          <p:spTgt spid="99"/>
                                        </p:tgtEl>
                                        <p:attrNameLst>
                                          <p:attrName>ppt_x</p:attrName>
                                        </p:attrNameLst>
                                      </p:cBhvr>
                                      <p:tavLst>
                                        <p:tav tm="0">
                                          <p:val>
                                            <p:strVal val="#ppt_x"/>
                                          </p:val>
                                        </p:tav>
                                        <p:tav tm="100000">
                                          <p:val>
                                            <p:strVal val="#ppt_x"/>
                                          </p:val>
                                        </p:tav>
                                      </p:tavLst>
                                    </p:anim>
                                    <p:anim calcmode="lin" valueType="num">
                                      <p:cBhvr>
                                        <p:cTn id="121" dur="1000" fill="hold"/>
                                        <p:tgtEl>
                                          <p:spTgt spid="99"/>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100"/>
                                        </p:tgtEl>
                                        <p:attrNameLst>
                                          <p:attrName>style.visibility</p:attrName>
                                        </p:attrNameLst>
                                      </p:cBhvr>
                                      <p:to>
                                        <p:strVal val="visible"/>
                                      </p:to>
                                    </p:set>
                                    <p:animEffect transition="in" filter="fade">
                                      <p:cBhvr>
                                        <p:cTn id="126" dur="1000"/>
                                        <p:tgtEl>
                                          <p:spTgt spid="100"/>
                                        </p:tgtEl>
                                      </p:cBhvr>
                                    </p:animEffect>
                                    <p:anim calcmode="lin" valueType="num">
                                      <p:cBhvr>
                                        <p:cTn id="127" dur="1000" fill="hold"/>
                                        <p:tgtEl>
                                          <p:spTgt spid="100"/>
                                        </p:tgtEl>
                                        <p:attrNameLst>
                                          <p:attrName>ppt_x</p:attrName>
                                        </p:attrNameLst>
                                      </p:cBhvr>
                                      <p:tavLst>
                                        <p:tav tm="0">
                                          <p:val>
                                            <p:strVal val="#ppt_x"/>
                                          </p:val>
                                        </p:tav>
                                        <p:tav tm="100000">
                                          <p:val>
                                            <p:strVal val="#ppt_x"/>
                                          </p:val>
                                        </p:tav>
                                      </p:tavLst>
                                    </p:anim>
                                    <p:anim calcmode="lin" valueType="num">
                                      <p:cBhvr>
                                        <p:cTn id="128"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101"/>
                                        </p:tgtEl>
                                        <p:attrNameLst>
                                          <p:attrName>style.visibility</p:attrName>
                                        </p:attrNameLst>
                                      </p:cBhvr>
                                      <p:to>
                                        <p:strVal val="visible"/>
                                      </p:to>
                                    </p:set>
                                    <p:animEffect transition="in" filter="fade">
                                      <p:cBhvr>
                                        <p:cTn id="133" dur="1000"/>
                                        <p:tgtEl>
                                          <p:spTgt spid="101"/>
                                        </p:tgtEl>
                                      </p:cBhvr>
                                    </p:animEffect>
                                    <p:anim calcmode="lin" valueType="num">
                                      <p:cBhvr>
                                        <p:cTn id="134" dur="1000" fill="hold"/>
                                        <p:tgtEl>
                                          <p:spTgt spid="101"/>
                                        </p:tgtEl>
                                        <p:attrNameLst>
                                          <p:attrName>ppt_x</p:attrName>
                                        </p:attrNameLst>
                                      </p:cBhvr>
                                      <p:tavLst>
                                        <p:tav tm="0">
                                          <p:val>
                                            <p:strVal val="#ppt_x"/>
                                          </p:val>
                                        </p:tav>
                                        <p:tav tm="100000">
                                          <p:val>
                                            <p:strVal val="#ppt_x"/>
                                          </p:val>
                                        </p:tav>
                                      </p:tavLst>
                                    </p:anim>
                                    <p:anim calcmode="lin" valueType="num">
                                      <p:cBhvr>
                                        <p:cTn id="135" dur="1000" fill="hold"/>
                                        <p:tgtEl>
                                          <p:spTgt spid="101"/>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fade">
                                      <p:cBhvr>
                                        <p:cTn id="140" dur="1000"/>
                                        <p:tgtEl>
                                          <p:spTgt spid="102"/>
                                        </p:tgtEl>
                                      </p:cBhvr>
                                    </p:animEffect>
                                    <p:anim calcmode="lin" valueType="num">
                                      <p:cBhvr>
                                        <p:cTn id="141" dur="1000" fill="hold"/>
                                        <p:tgtEl>
                                          <p:spTgt spid="102"/>
                                        </p:tgtEl>
                                        <p:attrNameLst>
                                          <p:attrName>ppt_x</p:attrName>
                                        </p:attrNameLst>
                                      </p:cBhvr>
                                      <p:tavLst>
                                        <p:tav tm="0">
                                          <p:val>
                                            <p:strVal val="#ppt_x"/>
                                          </p:val>
                                        </p:tav>
                                        <p:tav tm="100000">
                                          <p:val>
                                            <p:strVal val="#ppt_x"/>
                                          </p:val>
                                        </p:tav>
                                      </p:tavLst>
                                    </p:anim>
                                    <p:anim calcmode="lin" valueType="num">
                                      <p:cBhvr>
                                        <p:cTn id="142" dur="1000" fill="hold"/>
                                        <p:tgtEl>
                                          <p:spTgt spid="102"/>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103"/>
                                        </p:tgtEl>
                                        <p:attrNameLst>
                                          <p:attrName>style.visibility</p:attrName>
                                        </p:attrNameLst>
                                      </p:cBhvr>
                                      <p:to>
                                        <p:strVal val="visible"/>
                                      </p:to>
                                    </p:set>
                                    <p:animEffect transition="in" filter="fade">
                                      <p:cBhvr>
                                        <p:cTn id="147" dur="1000"/>
                                        <p:tgtEl>
                                          <p:spTgt spid="103"/>
                                        </p:tgtEl>
                                      </p:cBhvr>
                                    </p:animEffect>
                                    <p:anim calcmode="lin" valueType="num">
                                      <p:cBhvr>
                                        <p:cTn id="148" dur="1000" fill="hold"/>
                                        <p:tgtEl>
                                          <p:spTgt spid="103"/>
                                        </p:tgtEl>
                                        <p:attrNameLst>
                                          <p:attrName>ppt_x</p:attrName>
                                        </p:attrNameLst>
                                      </p:cBhvr>
                                      <p:tavLst>
                                        <p:tav tm="0">
                                          <p:val>
                                            <p:strVal val="#ppt_x"/>
                                          </p:val>
                                        </p:tav>
                                        <p:tav tm="100000">
                                          <p:val>
                                            <p:strVal val="#ppt_x"/>
                                          </p:val>
                                        </p:tav>
                                      </p:tavLst>
                                    </p:anim>
                                    <p:anim calcmode="lin" valueType="num">
                                      <p:cBhvr>
                                        <p:cTn id="149"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104"/>
                                        </p:tgtEl>
                                        <p:attrNameLst>
                                          <p:attrName>style.visibility</p:attrName>
                                        </p:attrNameLst>
                                      </p:cBhvr>
                                      <p:to>
                                        <p:strVal val="visible"/>
                                      </p:to>
                                    </p:set>
                                    <p:animEffect transition="in" filter="fade">
                                      <p:cBhvr>
                                        <p:cTn id="154" dur="1000"/>
                                        <p:tgtEl>
                                          <p:spTgt spid="104"/>
                                        </p:tgtEl>
                                      </p:cBhvr>
                                    </p:animEffect>
                                    <p:anim calcmode="lin" valueType="num">
                                      <p:cBhvr>
                                        <p:cTn id="155" dur="1000" fill="hold"/>
                                        <p:tgtEl>
                                          <p:spTgt spid="104"/>
                                        </p:tgtEl>
                                        <p:attrNameLst>
                                          <p:attrName>ppt_x</p:attrName>
                                        </p:attrNameLst>
                                      </p:cBhvr>
                                      <p:tavLst>
                                        <p:tav tm="0">
                                          <p:val>
                                            <p:strVal val="#ppt_x"/>
                                          </p:val>
                                        </p:tav>
                                        <p:tav tm="100000">
                                          <p:val>
                                            <p:strVal val="#ppt_x"/>
                                          </p:val>
                                        </p:tav>
                                      </p:tavLst>
                                    </p:anim>
                                    <p:anim calcmode="lin" valueType="num">
                                      <p:cBhvr>
                                        <p:cTn id="156"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105"/>
                                        </p:tgtEl>
                                        <p:attrNameLst>
                                          <p:attrName>style.visibility</p:attrName>
                                        </p:attrNameLst>
                                      </p:cBhvr>
                                      <p:to>
                                        <p:strVal val="visible"/>
                                      </p:to>
                                    </p:set>
                                    <p:animEffect transition="in" filter="fade">
                                      <p:cBhvr>
                                        <p:cTn id="161" dur="1000"/>
                                        <p:tgtEl>
                                          <p:spTgt spid="105"/>
                                        </p:tgtEl>
                                      </p:cBhvr>
                                    </p:animEffect>
                                    <p:anim calcmode="lin" valueType="num">
                                      <p:cBhvr>
                                        <p:cTn id="162" dur="1000" fill="hold"/>
                                        <p:tgtEl>
                                          <p:spTgt spid="105"/>
                                        </p:tgtEl>
                                        <p:attrNameLst>
                                          <p:attrName>ppt_x</p:attrName>
                                        </p:attrNameLst>
                                      </p:cBhvr>
                                      <p:tavLst>
                                        <p:tav tm="0">
                                          <p:val>
                                            <p:strVal val="#ppt_x"/>
                                          </p:val>
                                        </p:tav>
                                        <p:tav tm="100000">
                                          <p:val>
                                            <p:strVal val="#ppt_x"/>
                                          </p:val>
                                        </p:tav>
                                      </p:tavLst>
                                    </p:anim>
                                    <p:anim calcmode="lin" valueType="num">
                                      <p:cBhvr>
                                        <p:cTn id="163"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106"/>
                                        </p:tgtEl>
                                        <p:attrNameLst>
                                          <p:attrName>style.visibility</p:attrName>
                                        </p:attrNameLst>
                                      </p:cBhvr>
                                      <p:to>
                                        <p:strVal val="visible"/>
                                      </p:to>
                                    </p:set>
                                    <p:animEffect transition="in" filter="fade">
                                      <p:cBhvr>
                                        <p:cTn id="168" dur="1000"/>
                                        <p:tgtEl>
                                          <p:spTgt spid="106"/>
                                        </p:tgtEl>
                                      </p:cBhvr>
                                    </p:animEffect>
                                    <p:anim calcmode="lin" valueType="num">
                                      <p:cBhvr>
                                        <p:cTn id="169" dur="1000" fill="hold"/>
                                        <p:tgtEl>
                                          <p:spTgt spid="106"/>
                                        </p:tgtEl>
                                        <p:attrNameLst>
                                          <p:attrName>ppt_x</p:attrName>
                                        </p:attrNameLst>
                                      </p:cBhvr>
                                      <p:tavLst>
                                        <p:tav tm="0">
                                          <p:val>
                                            <p:strVal val="#ppt_x"/>
                                          </p:val>
                                        </p:tav>
                                        <p:tav tm="100000">
                                          <p:val>
                                            <p:strVal val="#ppt_x"/>
                                          </p:val>
                                        </p:tav>
                                      </p:tavLst>
                                    </p:anim>
                                    <p:anim calcmode="lin" valueType="num">
                                      <p:cBhvr>
                                        <p:cTn id="170" dur="1000" fill="hold"/>
                                        <p:tgtEl>
                                          <p:spTgt spid="106"/>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grpId="0" nodeType="clickEffect">
                                  <p:stCondLst>
                                    <p:cond delay="0"/>
                                  </p:stCondLst>
                                  <p:childTnLst>
                                    <p:set>
                                      <p:cBhvr>
                                        <p:cTn id="174" dur="1" fill="hold">
                                          <p:stCondLst>
                                            <p:cond delay="0"/>
                                          </p:stCondLst>
                                        </p:cTn>
                                        <p:tgtEl>
                                          <p:spTgt spid="107"/>
                                        </p:tgtEl>
                                        <p:attrNameLst>
                                          <p:attrName>style.visibility</p:attrName>
                                        </p:attrNameLst>
                                      </p:cBhvr>
                                      <p:to>
                                        <p:strVal val="visible"/>
                                      </p:to>
                                    </p:set>
                                    <p:animEffect transition="in" filter="fade">
                                      <p:cBhvr>
                                        <p:cTn id="175" dur="1000"/>
                                        <p:tgtEl>
                                          <p:spTgt spid="107"/>
                                        </p:tgtEl>
                                      </p:cBhvr>
                                    </p:animEffect>
                                    <p:anim calcmode="lin" valueType="num">
                                      <p:cBhvr>
                                        <p:cTn id="176" dur="1000" fill="hold"/>
                                        <p:tgtEl>
                                          <p:spTgt spid="107"/>
                                        </p:tgtEl>
                                        <p:attrNameLst>
                                          <p:attrName>ppt_x</p:attrName>
                                        </p:attrNameLst>
                                      </p:cBhvr>
                                      <p:tavLst>
                                        <p:tav tm="0">
                                          <p:val>
                                            <p:strVal val="#ppt_x"/>
                                          </p:val>
                                        </p:tav>
                                        <p:tav tm="100000">
                                          <p:val>
                                            <p:strVal val="#ppt_x"/>
                                          </p:val>
                                        </p:tav>
                                      </p:tavLst>
                                    </p:anim>
                                    <p:anim calcmode="lin" valueType="num">
                                      <p:cBhvr>
                                        <p:cTn id="177"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42" presetClass="entr" presetSubtype="0" fill="hold" grpId="0" nodeType="clickEffect">
                                  <p:stCondLst>
                                    <p:cond delay="0"/>
                                  </p:stCondLst>
                                  <p:childTnLst>
                                    <p:set>
                                      <p:cBhvr>
                                        <p:cTn id="181" dur="1" fill="hold">
                                          <p:stCondLst>
                                            <p:cond delay="0"/>
                                          </p:stCondLst>
                                        </p:cTn>
                                        <p:tgtEl>
                                          <p:spTgt spid="108"/>
                                        </p:tgtEl>
                                        <p:attrNameLst>
                                          <p:attrName>style.visibility</p:attrName>
                                        </p:attrNameLst>
                                      </p:cBhvr>
                                      <p:to>
                                        <p:strVal val="visible"/>
                                      </p:to>
                                    </p:set>
                                    <p:animEffect transition="in" filter="fade">
                                      <p:cBhvr>
                                        <p:cTn id="182" dur="1000"/>
                                        <p:tgtEl>
                                          <p:spTgt spid="108"/>
                                        </p:tgtEl>
                                      </p:cBhvr>
                                    </p:animEffect>
                                    <p:anim calcmode="lin" valueType="num">
                                      <p:cBhvr>
                                        <p:cTn id="183" dur="1000" fill="hold"/>
                                        <p:tgtEl>
                                          <p:spTgt spid="108"/>
                                        </p:tgtEl>
                                        <p:attrNameLst>
                                          <p:attrName>ppt_x</p:attrName>
                                        </p:attrNameLst>
                                      </p:cBhvr>
                                      <p:tavLst>
                                        <p:tav tm="0">
                                          <p:val>
                                            <p:strVal val="#ppt_x"/>
                                          </p:val>
                                        </p:tav>
                                        <p:tav tm="100000">
                                          <p:val>
                                            <p:strVal val="#ppt_x"/>
                                          </p:val>
                                        </p:tav>
                                      </p:tavLst>
                                    </p:anim>
                                    <p:anim calcmode="lin" valueType="num">
                                      <p:cBhvr>
                                        <p:cTn id="184"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42" presetClass="entr" presetSubtype="0" fill="hold" grpId="0" nodeType="clickEffect">
                                  <p:stCondLst>
                                    <p:cond delay="0"/>
                                  </p:stCondLst>
                                  <p:childTnLst>
                                    <p:set>
                                      <p:cBhvr>
                                        <p:cTn id="188" dur="1" fill="hold">
                                          <p:stCondLst>
                                            <p:cond delay="0"/>
                                          </p:stCondLst>
                                        </p:cTn>
                                        <p:tgtEl>
                                          <p:spTgt spid="109"/>
                                        </p:tgtEl>
                                        <p:attrNameLst>
                                          <p:attrName>style.visibility</p:attrName>
                                        </p:attrNameLst>
                                      </p:cBhvr>
                                      <p:to>
                                        <p:strVal val="visible"/>
                                      </p:to>
                                    </p:set>
                                    <p:animEffect transition="in" filter="fade">
                                      <p:cBhvr>
                                        <p:cTn id="189" dur="1000"/>
                                        <p:tgtEl>
                                          <p:spTgt spid="109"/>
                                        </p:tgtEl>
                                      </p:cBhvr>
                                    </p:animEffect>
                                    <p:anim calcmode="lin" valueType="num">
                                      <p:cBhvr>
                                        <p:cTn id="190" dur="1000" fill="hold"/>
                                        <p:tgtEl>
                                          <p:spTgt spid="109"/>
                                        </p:tgtEl>
                                        <p:attrNameLst>
                                          <p:attrName>ppt_x</p:attrName>
                                        </p:attrNameLst>
                                      </p:cBhvr>
                                      <p:tavLst>
                                        <p:tav tm="0">
                                          <p:val>
                                            <p:strVal val="#ppt_x"/>
                                          </p:val>
                                        </p:tav>
                                        <p:tav tm="100000">
                                          <p:val>
                                            <p:strVal val="#ppt_x"/>
                                          </p:val>
                                        </p:tav>
                                      </p:tavLst>
                                    </p:anim>
                                    <p:anim calcmode="lin" valueType="num">
                                      <p:cBhvr>
                                        <p:cTn id="19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42" presetClass="entr" presetSubtype="0" fill="hold" grpId="0" nodeType="clickEffect">
                                  <p:stCondLst>
                                    <p:cond delay="0"/>
                                  </p:stCondLst>
                                  <p:childTnLst>
                                    <p:set>
                                      <p:cBhvr>
                                        <p:cTn id="195" dur="1" fill="hold">
                                          <p:stCondLst>
                                            <p:cond delay="0"/>
                                          </p:stCondLst>
                                        </p:cTn>
                                        <p:tgtEl>
                                          <p:spTgt spid="110"/>
                                        </p:tgtEl>
                                        <p:attrNameLst>
                                          <p:attrName>style.visibility</p:attrName>
                                        </p:attrNameLst>
                                      </p:cBhvr>
                                      <p:to>
                                        <p:strVal val="visible"/>
                                      </p:to>
                                    </p:set>
                                    <p:animEffect transition="in" filter="fade">
                                      <p:cBhvr>
                                        <p:cTn id="196" dur="1000"/>
                                        <p:tgtEl>
                                          <p:spTgt spid="110"/>
                                        </p:tgtEl>
                                      </p:cBhvr>
                                    </p:animEffect>
                                    <p:anim calcmode="lin" valueType="num">
                                      <p:cBhvr>
                                        <p:cTn id="197" dur="1000" fill="hold"/>
                                        <p:tgtEl>
                                          <p:spTgt spid="110"/>
                                        </p:tgtEl>
                                        <p:attrNameLst>
                                          <p:attrName>ppt_x</p:attrName>
                                        </p:attrNameLst>
                                      </p:cBhvr>
                                      <p:tavLst>
                                        <p:tav tm="0">
                                          <p:val>
                                            <p:strVal val="#ppt_x"/>
                                          </p:val>
                                        </p:tav>
                                        <p:tav tm="100000">
                                          <p:val>
                                            <p:strVal val="#ppt_x"/>
                                          </p:val>
                                        </p:tav>
                                      </p:tavLst>
                                    </p:anim>
                                    <p:anim calcmode="lin" valueType="num">
                                      <p:cBhvr>
                                        <p:cTn id="198" dur="1000" fill="hold"/>
                                        <p:tgtEl>
                                          <p:spTgt spid="110"/>
                                        </p:tgtEl>
                                        <p:attrNameLst>
                                          <p:attrName>ppt_y</p:attrName>
                                        </p:attrNameLst>
                                      </p:cBhvr>
                                      <p:tavLst>
                                        <p:tav tm="0">
                                          <p:val>
                                            <p:strVal val="#ppt_y+.1"/>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42" presetClass="entr" presetSubtype="0" fill="hold" grpId="0" nodeType="clickEffect">
                                  <p:stCondLst>
                                    <p:cond delay="0"/>
                                  </p:stCondLst>
                                  <p:childTnLst>
                                    <p:set>
                                      <p:cBhvr>
                                        <p:cTn id="202" dur="1" fill="hold">
                                          <p:stCondLst>
                                            <p:cond delay="0"/>
                                          </p:stCondLst>
                                        </p:cTn>
                                        <p:tgtEl>
                                          <p:spTgt spid="111"/>
                                        </p:tgtEl>
                                        <p:attrNameLst>
                                          <p:attrName>style.visibility</p:attrName>
                                        </p:attrNameLst>
                                      </p:cBhvr>
                                      <p:to>
                                        <p:strVal val="visible"/>
                                      </p:to>
                                    </p:set>
                                    <p:animEffect transition="in" filter="fade">
                                      <p:cBhvr>
                                        <p:cTn id="203" dur="1000"/>
                                        <p:tgtEl>
                                          <p:spTgt spid="111"/>
                                        </p:tgtEl>
                                      </p:cBhvr>
                                    </p:animEffect>
                                    <p:anim calcmode="lin" valueType="num">
                                      <p:cBhvr>
                                        <p:cTn id="204" dur="1000" fill="hold"/>
                                        <p:tgtEl>
                                          <p:spTgt spid="111"/>
                                        </p:tgtEl>
                                        <p:attrNameLst>
                                          <p:attrName>ppt_x</p:attrName>
                                        </p:attrNameLst>
                                      </p:cBhvr>
                                      <p:tavLst>
                                        <p:tav tm="0">
                                          <p:val>
                                            <p:strVal val="#ppt_x"/>
                                          </p:val>
                                        </p:tav>
                                        <p:tav tm="100000">
                                          <p:val>
                                            <p:strVal val="#ppt_x"/>
                                          </p:val>
                                        </p:tav>
                                      </p:tavLst>
                                    </p:anim>
                                    <p:anim calcmode="lin" valueType="num">
                                      <p:cBhvr>
                                        <p:cTn id="205" dur="1000" fill="hold"/>
                                        <p:tgtEl>
                                          <p:spTgt spid="111"/>
                                        </p:tgtEl>
                                        <p:attrNameLst>
                                          <p:attrName>ppt_y</p:attrName>
                                        </p:attrNameLst>
                                      </p:cBhvr>
                                      <p:tavLst>
                                        <p:tav tm="0">
                                          <p:val>
                                            <p:strVal val="#ppt_y+.1"/>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42" presetClass="entr" presetSubtype="0" fill="hold" grpId="0" nodeType="clickEffect">
                                  <p:stCondLst>
                                    <p:cond delay="0"/>
                                  </p:stCondLst>
                                  <p:childTnLst>
                                    <p:set>
                                      <p:cBhvr>
                                        <p:cTn id="209" dur="1" fill="hold">
                                          <p:stCondLst>
                                            <p:cond delay="0"/>
                                          </p:stCondLst>
                                        </p:cTn>
                                        <p:tgtEl>
                                          <p:spTgt spid="112"/>
                                        </p:tgtEl>
                                        <p:attrNameLst>
                                          <p:attrName>style.visibility</p:attrName>
                                        </p:attrNameLst>
                                      </p:cBhvr>
                                      <p:to>
                                        <p:strVal val="visible"/>
                                      </p:to>
                                    </p:set>
                                    <p:animEffect transition="in" filter="fade">
                                      <p:cBhvr>
                                        <p:cTn id="210" dur="1000"/>
                                        <p:tgtEl>
                                          <p:spTgt spid="112"/>
                                        </p:tgtEl>
                                      </p:cBhvr>
                                    </p:animEffect>
                                    <p:anim calcmode="lin" valueType="num">
                                      <p:cBhvr>
                                        <p:cTn id="211" dur="1000" fill="hold"/>
                                        <p:tgtEl>
                                          <p:spTgt spid="112"/>
                                        </p:tgtEl>
                                        <p:attrNameLst>
                                          <p:attrName>ppt_x</p:attrName>
                                        </p:attrNameLst>
                                      </p:cBhvr>
                                      <p:tavLst>
                                        <p:tav tm="0">
                                          <p:val>
                                            <p:strVal val="#ppt_x"/>
                                          </p:val>
                                        </p:tav>
                                        <p:tav tm="100000">
                                          <p:val>
                                            <p:strVal val="#ppt_x"/>
                                          </p:val>
                                        </p:tav>
                                      </p:tavLst>
                                    </p:anim>
                                    <p:anim calcmode="lin" valueType="num">
                                      <p:cBhvr>
                                        <p:cTn id="212" dur="1000" fill="hold"/>
                                        <p:tgtEl>
                                          <p:spTgt spid="112"/>
                                        </p:tgtEl>
                                        <p:attrNameLst>
                                          <p:attrName>ppt_y</p:attrName>
                                        </p:attrNameLst>
                                      </p:cBhvr>
                                      <p:tavLst>
                                        <p:tav tm="0">
                                          <p:val>
                                            <p:strVal val="#ppt_y+.1"/>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42" presetClass="entr" presetSubtype="0" fill="hold" grpId="0" nodeType="clickEffect">
                                  <p:stCondLst>
                                    <p:cond delay="0"/>
                                  </p:stCondLst>
                                  <p:childTnLst>
                                    <p:set>
                                      <p:cBhvr>
                                        <p:cTn id="216" dur="1" fill="hold">
                                          <p:stCondLst>
                                            <p:cond delay="0"/>
                                          </p:stCondLst>
                                        </p:cTn>
                                        <p:tgtEl>
                                          <p:spTgt spid="113"/>
                                        </p:tgtEl>
                                        <p:attrNameLst>
                                          <p:attrName>style.visibility</p:attrName>
                                        </p:attrNameLst>
                                      </p:cBhvr>
                                      <p:to>
                                        <p:strVal val="visible"/>
                                      </p:to>
                                    </p:set>
                                    <p:animEffect transition="in" filter="fade">
                                      <p:cBhvr>
                                        <p:cTn id="217" dur="1000"/>
                                        <p:tgtEl>
                                          <p:spTgt spid="113"/>
                                        </p:tgtEl>
                                      </p:cBhvr>
                                    </p:animEffect>
                                    <p:anim calcmode="lin" valueType="num">
                                      <p:cBhvr>
                                        <p:cTn id="218" dur="1000" fill="hold"/>
                                        <p:tgtEl>
                                          <p:spTgt spid="113"/>
                                        </p:tgtEl>
                                        <p:attrNameLst>
                                          <p:attrName>ppt_x</p:attrName>
                                        </p:attrNameLst>
                                      </p:cBhvr>
                                      <p:tavLst>
                                        <p:tav tm="0">
                                          <p:val>
                                            <p:strVal val="#ppt_x"/>
                                          </p:val>
                                        </p:tav>
                                        <p:tav tm="100000">
                                          <p:val>
                                            <p:strVal val="#ppt_x"/>
                                          </p:val>
                                        </p:tav>
                                      </p:tavLst>
                                    </p:anim>
                                    <p:anim calcmode="lin" valueType="num">
                                      <p:cBhvr>
                                        <p:cTn id="219" dur="1000" fill="hold"/>
                                        <p:tgtEl>
                                          <p:spTgt spid="113"/>
                                        </p:tgtEl>
                                        <p:attrNameLst>
                                          <p:attrName>ppt_y</p:attrName>
                                        </p:attrNameLst>
                                      </p:cBhvr>
                                      <p:tavLst>
                                        <p:tav tm="0">
                                          <p:val>
                                            <p:strVal val="#ppt_y+.1"/>
                                          </p:val>
                                        </p:tav>
                                        <p:tav tm="100000">
                                          <p:val>
                                            <p:strVal val="#ppt_y"/>
                                          </p:val>
                                        </p:tav>
                                      </p:tavLst>
                                    </p:anim>
                                  </p:childTnLst>
                                </p:cTn>
                              </p:par>
                            </p:childTnLst>
                          </p:cTn>
                        </p:par>
                      </p:childTnLst>
                    </p:cTn>
                  </p:par>
                  <p:par>
                    <p:cTn id="220" fill="hold">
                      <p:stCondLst>
                        <p:cond delay="indefinite"/>
                      </p:stCondLst>
                      <p:childTnLst>
                        <p:par>
                          <p:cTn id="221" fill="hold">
                            <p:stCondLst>
                              <p:cond delay="0"/>
                            </p:stCondLst>
                            <p:childTnLst>
                              <p:par>
                                <p:cTn id="222" presetID="42" presetClass="entr" presetSubtype="0" fill="hold" grpId="0" nodeType="clickEffect">
                                  <p:stCondLst>
                                    <p:cond delay="0"/>
                                  </p:stCondLst>
                                  <p:childTnLst>
                                    <p:set>
                                      <p:cBhvr>
                                        <p:cTn id="223" dur="1" fill="hold">
                                          <p:stCondLst>
                                            <p:cond delay="0"/>
                                          </p:stCondLst>
                                        </p:cTn>
                                        <p:tgtEl>
                                          <p:spTgt spid="114"/>
                                        </p:tgtEl>
                                        <p:attrNameLst>
                                          <p:attrName>style.visibility</p:attrName>
                                        </p:attrNameLst>
                                      </p:cBhvr>
                                      <p:to>
                                        <p:strVal val="visible"/>
                                      </p:to>
                                    </p:set>
                                    <p:animEffect transition="in" filter="fade">
                                      <p:cBhvr>
                                        <p:cTn id="224" dur="1000"/>
                                        <p:tgtEl>
                                          <p:spTgt spid="114"/>
                                        </p:tgtEl>
                                      </p:cBhvr>
                                    </p:animEffect>
                                    <p:anim calcmode="lin" valueType="num">
                                      <p:cBhvr>
                                        <p:cTn id="225" dur="1000" fill="hold"/>
                                        <p:tgtEl>
                                          <p:spTgt spid="114"/>
                                        </p:tgtEl>
                                        <p:attrNameLst>
                                          <p:attrName>ppt_x</p:attrName>
                                        </p:attrNameLst>
                                      </p:cBhvr>
                                      <p:tavLst>
                                        <p:tav tm="0">
                                          <p:val>
                                            <p:strVal val="#ppt_x"/>
                                          </p:val>
                                        </p:tav>
                                        <p:tav tm="100000">
                                          <p:val>
                                            <p:strVal val="#ppt_x"/>
                                          </p:val>
                                        </p:tav>
                                      </p:tavLst>
                                    </p:anim>
                                    <p:anim calcmode="lin" valueType="num">
                                      <p:cBhvr>
                                        <p:cTn id="226" dur="1000" fill="hold"/>
                                        <p:tgtEl>
                                          <p:spTgt spid="114"/>
                                        </p:tgtEl>
                                        <p:attrNameLst>
                                          <p:attrName>ppt_y</p:attrName>
                                        </p:attrNameLst>
                                      </p:cBhvr>
                                      <p:tavLst>
                                        <p:tav tm="0">
                                          <p:val>
                                            <p:strVal val="#ppt_y+.1"/>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42" presetClass="entr" presetSubtype="0" fill="hold" grpId="0" nodeType="clickEffect">
                                  <p:stCondLst>
                                    <p:cond delay="0"/>
                                  </p:stCondLst>
                                  <p:childTnLst>
                                    <p:set>
                                      <p:cBhvr>
                                        <p:cTn id="230" dur="1" fill="hold">
                                          <p:stCondLst>
                                            <p:cond delay="0"/>
                                          </p:stCondLst>
                                        </p:cTn>
                                        <p:tgtEl>
                                          <p:spTgt spid="115"/>
                                        </p:tgtEl>
                                        <p:attrNameLst>
                                          <p:attrName>style.visibility</p:attrName>
                                        </p:attrNameLst>
                                      </p:cBhvr>
                                      <p:to>
                                        <p:strVal val="visible"/>
                                      </p:to>
                                    </p:set>
                                    <p:animEffect transition="in" filter="fade">
                                      <p:cBhvr>
                                        <p:cTn id="231" dur="1000"/>
                                        <p:tgtEl>
                                          <p:spTgt spid="115"/>
                                        </p:tgtEl>
                                      </p:cBhvr>
                                    </p:animEffect>
                                    <p:anim calcmode="lin" valueType="num">
                                      <p:cBhvr>
                                        <p:cTn id="232" dur="1000" fill="hold"/>
                                        <p:tgtEl>
                                          <p:spTgt spid="115"/>
                                        </p:tgtEl>
                                        <p:attrNameLst>
                                          <p:attrName>ppt_x</p:attrName>
                                        </p:attrNameLst>
                                      </p:cBhvr>
                                      <p:tavLst>
                                        <p:tav tm="0">
                                          <p:val>
                                            <p:strVal val="#ppt_x"/>
                                          </p:val>
                                        </p:tav>
                                        <p:tav tm="100000">
                                          <p:val>
                                            <p:strVal val="#ppt_x"/>
                                          </p:val>
                                        </p:tav>
                                      </p:tavLst>
                                    </p:anim>
                                    <p:anim calcmode="lin" valueType="num">
                                      <p:cBhvr>
                                        <p:cTn id="233" dur="1000" fill="hold"/>
                                        <p:tgtEl>
                                          <p:spTgt spid="115"/>
                                        </p:tgtEl>
                                        <p:attrNameLst>
                                          <p:attrName>ppt_y</p:attrName>
                                        </p:attrNameLst>
                                      </p:cBhvr>
                                      <p:tavLst>
                                        <p:tav tm="0">
                                          <p:val>
                                            <p:strVal val="#ppt_y+.1"/>
                                          </p:val>
                                        </p:tav>
                                        <p:tav tm="100000">
                                          <p:val>
                                            <p:strVal val="#ppt_y"/>
                                          </p:val>
                                        </p:tav>
                                      </p:tavLst>
                                    </p:anim>
                                  </p:childTnLst>
                                </p:cTn>
                              </p:par>
                            </p:childTnLst>
                          </p:cTn>
                        </p:par>
                      </p:childTnLst>
                    </p:cTn>
                  </p:par>
                  <p:par>
                    <p:cTn id="234" fill="hold">
                      <p:stCondLst>
                        <p:cond delay="indefinite"/>
                      </p:stCondLst>
                      <p:childTnLst>
                        <p:par>
                          <p:cTn id="235" fill="hold">
                            <p:stCondLst>
                              <p:cond delay="0"/>
                            </p:stCondLst>
                            <p:childTnLst>
                              <p:par>
                                <p:cTn id="236" presetID="42" presetClass="entr" presetSubtype="0" fill="hold" grpId="0" nodeType="clickEffect">
                                  <p:stCondLst>
                                    <p:cond delay="0"/>
                                  </p:stCondLst>
                                  <p:childTnLst>
                                    <p:set>
                                      <p:cBhvr>
                                        <p:cTn id="237" dur="1" fill="hold">
                                          <p:stCondLst>
                                            <p:cond delay="0"/>
                                          </p:stCondLst>
                                        </p:cTn>
                                        <p:tgtEl>
                                          <p:spTgt spid="116"/>
                                        </p:tgtEl>
                                        <p:attrNameLst>
                                          <p:attrName>style.visibility</p:attrName>
                                        </p:attrNameLst>
                                      </p:cBhvr>
                                      <p:to>
                                        <p:strVal val="visible"/>
                                      </p:to>
                                    </p:set>
                                    <p:animEffect transition="in" filter="fade">
                                      <p:cBhvr>
                                        <p:cTn id="238" dur="1000"/>
                                        <p:tgtEl>
                                          <p:spTgt spid="116"/>
                                        </p:tgtEl>
                                      </p:cBhvr>
                                    </p:animEffect>
                                    <p:anim calcmode="lin" valueType="num">
                                      <p:cBhvr>
                                        <p:cTn id="239" dur="1000" fill="hold"/>
                                        <p:tgtEl>
                                          <p:spTgt spid="116"/>
                                        </p:tgtEl>
                                        <p:attrNameLst>
                                          <p:attrName>ppt_x</p:attrName>
                                        </p:attrNameLst>
                                      </p:cBhvr>
                                      <p:tavLst>
                                        <p:tav tm="0">
                                          <p:val>
                                            <p:strVal val="#ppt_x"/>
                                          </p:val>
                                        </p:tav>
                                        <p:tav tm="100000">
                                          <p:val>
                                            <p:strVal val="#ppt_x"/>
                                          </p:val>
                                        </p:tav>
                                      </p:tavLst>
                                    </p:anim>
                                    <p:anim calcmode="lin" valueType="num">
                                      <p:cBhvr>
                                        <p:cTn id="240" dur="1000" fill="hold"/>
                                        <p:tgtEl>
                                          <p:spTgt spid="116"/>
                                        </p:tgtEl>
                                        <p:attrNameLst>
                                          <p:attrName>ppt_y</p:attrName>
                                        </p:attrNameLst>
                                      </p:cBhvr>
                                      <p:tavLst>
                                        <p:tav tm="0">
                                          <p:val>
                                            <p:strVal val="#ppt_y+.1"/>
                                          </p:val>
                                        </p:tav>
                                        <p:tav tm="100000">
                                          <p:val>
                                            <p:strVal val="#ppt_y"/>
                                          </p:val>
                                        </p:tav>
                                      </p:tavLst>
                                    </p:anim>
                                  </p:childTnLst>
                                </p:cTn>
                              </p:par>
                            </p:childTnLst>
                          </p:cTn>
                        </p:par>
                      </p:childTnLst>
                    </p:cTn>
                  </p:par>
                  <p:par>
                    <p:cTn id="241" fill="hold">
                      <p:stCondLst>
                        <p:cond delay="indefinite"/>
                      </p:stCondLst>
                      <p:childTnLst>
                        <p:par>
                          <p:cTn id="242" fill="hold">
                            <p:stCondLst>
                              <p:cond delay="0"/>
                            </p:stCondLst>
                            <p:childTnLst>
                              <p:par>
                                <p:cTn id="243" presetID="42" presetClass="entr" presetSubtype="0" fill="hold" grpId="0" nodeType="clickEffect">
                                  <p:stCondLst>
                                    <p:cond delay="0"/>
                                  </p:stCondLst>
                                  <p:childTnLst>
                                    <p:set>
                                      <p:cBhvr>
                                        <p:cTn id="244" dur="1" fill="hold">
                                          <p:stCondLst>
                                            <p:cond delay="0"/>
                                          </p:stCondLst>
                                        </p:cTn>
                                        <p:tgtEl>
                                          <p:spTgt spid="117"/>
                                        </p:tgtEl>
                                        <p:attrNameLst>
                                          <p:attrName>style.visibility</p:attrName>
                                        </p:attrNameLst>
                                      </p:cBhvr>
                                      <p:to>
                                        <p:strVal val="visible"/>
                                      </p:to>
                                    </p:set>
                                    <p:animEffect transition="in" filter="fade">
                                      <p:cBhvr>
                                        <p:cTn id="245" dur="1000"/>
                                        <p:tgtEl>
                                          <p:spTgt spid="117"/>
                                        </p:tgtEl>
                                      </p:cBhvr>
                                    </p:animEffect>
                                    <p:anim calcmode="lin" valueType="num">
                                      <p:cBhvr>
                                        <p:cTn id="246" dur="1000" fill="hold"/>
                                        <p:tgtEl>
                                          <p:spTgt spid="117"/>
                                        </p:tgtEl>
                                        <p:attrNameLst>
                                          <p:attrName>ppt_x</p:attrName>
                                        </p:attrNameLst>
                                      </p:cBhvr>
                                      <p:tavLst>
                                        <p:tav tm="0">
                                          <p:val>
                                            <p:strVal val="#ppt_x"/>
                                          </p:val>
                                        </p:tav>
                                        <p:tav tm="100000">
                                          <p:val>
                                            <p:strVal val="#ppt_x"/>
                                          </p:val>
                                        </p:tav>
                                      </p:tavLst>
                                    </p:anim>
                                    <p:anim calcmode="lin" valueType="num">
                                      <p:cBhvr>
                                        <p:cTn id="247"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par>
                    <p:cTn id="248" fill="hold">
                      <p:stCondLst>
                        <p:cond delay="indefinite"/>
                      </p:stCondLst>
                      <p:childTnLst>
                        <p:par>
                          <p:cTn id="249" fill="hold">
                            <p:stCondLst>
                              <p:cond delay="0"/>
                            </p:stCondLst>
                            <p:childTnLst>
                              <p:par>
                                <p:cTn id="250" presetID="42" presetClass="entr" presetSubtype="0" fill="hold" grpId="0" nodeType="clickEffect">
                                  <p:stCondLst>
                                    <p:cond delay="0"/>
                                  </p:stCondLst>
                                  <p:childTnLst>
                                    <p:set>
                                      <p:cBhvr>
                                        <p:cTn id="251" dur="1" fill="hold">
                                          <p:stCondLst>
                                            <p:cond delay="0"/>
                                          </p:stCondLst>
                                        </p:cTn>
                                        <p:tgtEl>
                                          <p:spTgt spid="119"/>
                                        </p:tgtEl>
                                        <p:attrNameLst>
                                          <p:attrName>style.visibility</p:attrName>
                                        </p:attrNameLst>
                                      </p:cBhvr>
                                      <p:to>
                                        <p:strVal val="visible"/>
                                      </p:to>
                                    </p:set>
                                    <p:animEffect transition="in" filter="fade">
                                      <p:cBhvr>
                                        <p:cTn id="252" dur="1000"/>
                                        <p:tgtEl>
                                          <p:spTgt spid="119"/>
                                        </p:tgtEl>
                                      </p:cBhvr>
                                    </p:animEffect>
                                    <p:anim calcmode="lin" valueType="num">
                                      <p:cBhvr>
                                        <p:cTn id="253" dur="1000" fill="hold"/>
                                        <p:tgtEl>
                                          <p:spTgt spid="119"/>
                                        </p:tgtEl>
                                        <p:attrNameLst>
                                          <p:attrName>ppt_x</p:attrName>
                                        </p:attrNameLst>
                                      </p:cBhvr>
                                      <p:tavLst>
                                        <p:tav tm="0">
                                          <p:val>
                                            <p:strVal val="#ppt_x"/>
                                          </p:val>
                                        </p:tav>
                                        <p:tav tm="100000">
                                          <p:val>
                                            <p:strVal val="#ppt_x"/>
                                          </p:val>
                                        </p:tav>
                                      </p:tavLst>
                                    </p:anim>
                                    <p:anim calcmode="lin" valueType="num">
                                      <p:cBhvr>
                                        <p:cTn id="2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par>
                    <p:cTn id="255" fill="hold">
                      <p:stCondLst>
                        <p:cond delay="indefinite"/>
                      </p:stCondLst>
                      <p:childTnLst>
                        <p:par>
                          <p:cTn id="256" fill="hold">
                            <p:stCondLst>
                              <p:cond delay="0"/>
                            </p:stCondLst>
                            <p:childTnLst>
                              <p:par>
                                <p:cTn id="257" presetID="42" presetClass="entr" presetSubtype="0" fill="hold" grpId="0" nodeType="clickEffect">
                                  <p:stCondLst>
                                    <p:cond delay="0"/>
                                  </p:stCondLst>
                                  <p:childTnLst>
                                    <p:set>
                                      <p:cBhvr>
                                        <p:cTn id="258" dur="1" fill="hold">
                                          <p:stCondLst>
                                            <p:cond delay="0"/>
                                          </p:stCondLst>
                                        </p:cTn>
                                        <p:tgtEl>
                                          <p:spTgt spid="25"/>
                                        </p:tgtEl>
                                        <p:attrNameLst>
                                          <p:attrName>style.visibility</p:attrName>
                                        </p:attrNameLst>
                                      </p:cBhvr>
                                      <p:to>
                                        <p:strVal val="visible"/>
                                      </p:to>
                                    </p:set>
                                    <p:animEffect transition="in" filter="fade">
                                      <p:cBhvr>
                                        <p:cTn id="259" dur="1000"/>
                                        <p:tgtEl>
                                          <p:spTgt spid="25"/>
                                        </p:tgtEl>
                                      </p:cBhvr>
                                    </p:animEffect>
                                    <p:anim calcmode="lin" valueType="num">
                                      <p:cBhvr>
                                        <p:cTn id="260" dur="1000" fill="hold"/>
                                        <p:tgtEl>
                                          <p:spTgt spid="25"/>
                                        </p:tgtEl>
                                        <p:attrNameLst>
                                          <p:attrName>ppt_x</p:attrName>
                                        </p:attrNameLst>
                                      </p:cBhvr>
                                      <p:tavLst>
                                        <p:tav tm="0">
                                          <p:val>
                                            <p:strVal val="#ppt_x"/>
                                          </p:val>
                                        </p:tav>
                                        <p:tav tm="100000">
                                          <p:val>
                                            <p:strVal val="#ppt_x"/>
                                          </p:val>
                                        </p:tav>
                                      </p:tavLst>
                                    </p:anim>
                                    <p:anim calcmode="lin" valueType="num">
                                      <p:cBhvr>
                                        <p:cTn id="26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62" fill="hold">
                      <p:stCondLst>
                        <p:cond delay="indefinite"/>
                      </p:stCondLst>
                      <p:childTnLst>
                        <p:par>
                          <p:cTn id="263" fill="hold">
                            <p:stCondLst>
                              <p:cond delay="0"/>
                            </p:stCondLst>
                            <p:childTnLst>
                              <p:par>
                                <p:cTn id="264" presetID="42" presetClass="entr" presetSubtype="0" fill="hold" grpId="0" nodeType="clickEffect">
                                  <p:stCondLst>
                                    <p:cond delay="0"/>
                                  </p:stCondLst>
                                  <p:childTnLst>
                                    <p:set>
                                      <p:cBhvr>
                                        <p:cTn id="265" dur="1" fill="hold">
                                          <p:stCondLst>
                                            <p:cond delay="0"/>
                                          </p:stCondLst>
                                        </p:cTn>
                                        <p:tgtEl>
                                          <p:spTgt spid="45"/>
                                        </p:tgtEl>
                                        <p:attrNameLst>
                                          <p:attrName>style.visibility</p:attrName>
                                        </p:attrNameLst>
                                      </p:cBhvr>
                                      <p:to>
                                        <p:strVal val="visible"/>
                                      </p:to>
                                    </p:set>
                                    <p:animEffect transition="in" filter="fade">
                                      <p:cBhvr>
                                        <p:cTn id="266" dur="1000"/>
                                        <p:tgtEl>
                                          <p:spTgt spid="45"/>
                                        </p:tgtEl>
                                      </p:cBhvr>
                                    </p:animEffect>
                                    <p:anim calcmode="lin" valueType="num">
                                      <p:cBhvr>
                                        <p:cTn id="267" dur="1000" fill="hold"/>
                                        <p:tgtEl>
                                          <p:spTgt spid="45"/>
                                        </p:tgtEl>
                                        <p:attrNameLst>
                                          <p:attrName>ppt_x</p:attrName>
                                        </p:attrNameLst>
                                      </p:cBhvr>
                                      <p:tavLst>
                                        <p:tav tm="0">
                                          <p:val>
                                            <p:strVal val="#ppt_x"/>
                                          </p:val>
                                        </p:tav>
                                        <p:tav tm="100000">
                                          <p:val>
                                            <p:strVal val="#ppt_x"/>
                                          </p:val>
                                        </p:tav>
                                      </p:tavLst>
                                    </p:anim>
                                    <p:anim calcmode="lin" valueType="num">
                                      <p:cBhvr>
                                        <p:cTn id="268"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69" fill="hold">
                      <p:stCondLst>
                        <p:cond delay="indefinite"/>
                      </p:stCondLst>
                      <p:childTnLst>
                        <p:par>
                          <p:cTn id="270" fill="hold">
                            <p:stCondLst>
                              <p:cond delay="0"/>
                            </p:stCondLst>
                            <p:childTnLst>
                              <p:par>
                                <p:cTn id="271" presetID="42" presetClass="entr" presetSubtype="0" fill="hold" grpId="0" nodeType="clickEffect">
                                  <p:stCondLst>
                                    <p:cond delay="0"/>
                                  </p:stCondLst>
                                  <p:childTnLst>
                                    <p:set>
                                      <p:cBhvr>
                                        <p:cTn id="272" dur="1" fill="hold">
                                          <p:stCondLst>
                                            <p:cond delay="0"/>
                                          </p:stCondLst>
                                        </p:cTn>
                                        <p:tgtEl>
                                          <p:spTgt spid="33"/>
                                        </p:tgtEl>
                                        <p:attrNameLst>
                                          <p:attrName>style.visibility</p:attrName>
                                        </p:attrNameLst>
                                      </p:cBhvr>
                                      <p:to>
                                        <p:strVal val="visible"/>
                                      </p:to>
                                    </p:set>
                                    <p:animEffect transition="in" filter="fade">
                                      <p:cBhvr>
                                        <p:cTn id="273" dur="1000"/>
                                        <p:tgtEl>
                                          <p:spTgt spid="33"/>
                                        </p:tgtEl>
                                      </p:cBhvr>
                                    </p:animEffect>
                                    <p:anim calcmode="lin" valueType="num">
                                      <p:cBhvr>
                                        <p:cTn id="274" dur="1000" fill="hold"/>
                                        <p:tgtEl>
                                          <p:spTgt spid="33"/>
                                        </p:tgtEl>
                                        <p:attrNameLst>
                                          <p:attrName>ppt_x</p:attrName>
                                        </p:attrNameLst>
                                      </p:cBhvr>
                                      <p:tavLst>
                                        <p:tav tm="0">
                                          <p:val>
                                            <p:strVal val="#ppt_x"/>
                                          </p:val>
                                        </p:tav>
                                        <p:tav tm="100000">
                                          <p:val>
                                            <p:strVal val="#ppt_x"/>
                                          </p:val>
                                        </p:tav>
                                      </p:tavLst>
                                    </p:anim>
                                    <p:anim calcmode="lin" valueType="num">
                                      <p:cBhvr>
                                        <p:cTn id="27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76" fill="hold">
                      <p:stCondLst>
                        <p:cond delay="indefinite"/>
                      </p:stCondLst>
                      <p:childTnLst>
                        <p:par>
                          <p:cTn id="277" fill="hold">
                            <p:stCondLst>
                              <p:cond delay="0"/>
                            </p:stCondLst>
                            <p:childTnLst>
                              <p:par>
                                <p:cTn id="278" presetID="42" presetClass="entr" presetSubtype="0" fill="hold" grpId="0" nodeType="clickEffect">
                                  <p:stCondLst>
                                    <p:cond delay="0"/>
                                  </p:stCondLst>
                                  <p:childTnLst>
                                    <p:set>
                                      <p:cBhvr>
                                        <p:cTn id="279" dur="1" fill="hold">
                                          <p:stCondLst>
                                            <p:cond delay="0"/>
                                          </p:stCondLst>
                                        </p:cTn>
                                        <p:tgtEl>
                                          <p:spTgt spid="46"/>
                                        </p:tgtEl>
                                        <p:attrNameLst>
                                          <p:attrName>style.visibility</p:attrName>
                                        </p:attrNameLst>
                                      </p:cBhvr>
                                      <p:to>
                                        <p:strVal val="visible"/>
                                      </p:to>
                                    </p:set>
                                    <p:animEffect transition="in" filter="fade">
                                      <p:cBhvr>
                                        <p:cTn id="280" dur="1000"/>
                                        <p:tgtEl>
                                          <p:spTgt spid="46"/>
                                        </p:tgtEl>
                                      </p:cBhvr>
                                    </p:animEffect>
                                    <p:anim calcmode="lin" valueType="num">
                                      <p:cBhvr>
                                        <p:cTn id="281" dur="1000" fill="hold"/>
                                        <p:tgtEl>
                                          <p:spTgt spid="46"/>
                                        </p:tgtEl>
                                        <p:attrNameLst>
                                          <p:attrName>ppt_x</p:attrName>
                                        </p:attrNameLst>
                                      </p:cBhvr>
                                      <p:tavLst>
                                        <p:tav tm="0">
                                          <p:val>
                                            <p:strVal val="#ppt_x"/>
                                          </p:val>
                                        </p:tav>
                                        <p:tav tm="100000">
                                          <p:val>
                                            <p:strVal val="#ppt_x"/>
                                          </p:val>
                                        </p:tav>
                                      </p:tavLst>
                                    </p:anim>
                                    <p:anim calcmode="lin" valueType="num">
                                      <p:cBhvr>
                                        <p:cTn id="282"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83" fill="hold">
                      <p:stCondLst>
                        <p:cond delay="indefinite"/>
                      </p:stCondLst>
                      <p:childTnLst>
                        <p:par>
                          <p:cTn id="284" fill="hold">
                            <p:stCondLst>
                              <p:cond delay="0"/>
                            </p:stCondLst>
                            <p:childTnLst>
                              <p:par>
                                <p:cTn id="285" presetID="42" presetClass="entr" presetSubtype="0" fill="hold" grpId="0" nodeType="clickEffect">
                                  <p:stCondLst>
                                    <p:cond delay="0"/>
                                  </p:stCondLst>
                                  <p:childTnLst>
                                    <p:set>
                                      <p:cBhvr>
                                        <p:cTn id="286" dur="1" fill="hold">
                                          <p:stCondLst>
                                            <p:cond delay="0"/>
                                          </p:stCondLst>
                                        </p:cTn>
                                        <p:tgtEl>
                                          <p:spTgt spid="26"/>
                                        </p:tgtEl>
                                        <p:attrNameLst>
                                          <p:attrName>style.visibility</p:attrName>
                                        </p:attrNameLst>
                                      </p:cBhvr>
                                      <p:to>
                                        <p:strVal val="visible"/>
                                      </p:to>
                                    </p:set>
                                    <p:animEffect transition="in" filter="fade">
                                      <p:cBhvr>
                                        <p:cTn id="287" dur="1000"/>
                                        <p:tgtEl>
                                          <p:spTgt spid="26"/>
                                        </p:tgtEl>
                                      </p:cBhvr>
                                    </p:animEffect>
                                    <p:anim calcmode="lin" valueType="num">
                                      <p:cBhvr>
                                        <p:cTn id="288" dur="1000" fill="hold"/>
                                        <p:tgtEl>
                                          <p:spTgt spid="26"/>
                                        </p:tgtEl>
                                        <p:attrNameLst>
                                          <p:attrName>ppt_x</p:attrName>
                                        </p:attrNameLst>
                                      </p:cBhvr>
                                      <p:tavLst>
                                        <p:tav tm="0">
                                          <p:val>
                                            <p:strVal val="#ppt_x"/>
                                          </p:val>
                                        </p:tav>
                                        <p:tav tm="100000">
                                          <p:val>
                                            <p:strVal val="#ppt_x"/>
                                          </p:val>
                                        </p:tav>
                                      </p:tavLst>
                                    </p:anim>
                                    <p:anim calcmode="lin" valueType="num">
                                      <p:cBhvr>
                                        <p:cTn id="28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90" fill="hold">
                      <p:stCondLst>
                        <p:cond delay="indefinite"/>
                      </p:stCondLst>
                      <p:childTnLst>
                        <p:par>
                          <p:cTn id="291" fill="hold">
                            <p:stCondLst>
                              <p:cond delay="0"/>
                            </p:stCondLst>
                            <p:childTnLst>
                              <p:par>
                                <p:cTn id="292" presetID="42" presetClass="entr" presetSubtype="0" fill="hold" grpId="0" nodeType="clickEffect">
                                  <p:stCondLst>
                                    <p:cond delay="0"/>
                                  </p:stCondLst>
                                  <p:childTnLst>
                                    <p:set>
                                      <p:cBhvr>
                                        <p:cTn id="293" dur="1" fill="hold">
                                          <p:stCondLst>
                                            <p:cond delay="0"/>
                                          </p:stCondLst>
                                        </p:cTn>
                                        <p:tgtEl>
                                          <p:spTgt spid="47"/>
                                        </p:tgtEl>
                                        <p:attrNameLst>
                                          <p:attrName>style.visibility</p:attrName>
                                        </p:attrNameLst>
                                      </p:cBhvr>
                                      <p:to>
                                        <p:strVal val="visible"/>
                                      </p:to>
                                    </p:set>
                                    <p:animEffect transition="in" filter="fade">
                                      <p:cBhvr>
                                        <p:cTn id="294" dur="1000"/>
                                        <p:tgtEl>
                                          <p:spTgt spid="47"/>
                                        </p:tgtEl>
                                      </p:cBhvr>
                                    </p:animEffect>
                                    <p:anim calcmode="lin" valueType="num">
                                      <p:cBhvr>
                                        <p:cTn id="295" dur="1000" fill="hold"/>
                                        <p:tgtEl>
                                          <p:spTgt spid="47"/>
                                        </p:tgtEl>
                                        <p:attrNameLst>
                                          <p:attrName>ppt_x</p:attrName>
                                        </p:attrNameLst>
                                      </p:cBhvr>
                                      <p:tavLst>
                                        <p:tav tm="0">
                                          <p:val>
                                            <p:strVal val="#ppt_x"/>
                                          </p:val>
                                        </p:tav>
                                        <p:tav tm="100000">
                                          <p:val>
                                            <p:strVal val="#ppt_x"/>
                                          </p:val>
                                        </p:tav>
                                      </p:tavLst>
                                    </p:anim>
                                    <p:anim calcmode="lin" valueType="num">
                                      <p:cBhvr>
                                        <p:cTn id="29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97" fill="hold">
                      <p:stCondLst>
                        <p:cond delay="indefinite"/>
                      </p:stCondLst>
                      <p:childTnLst>
                        <p:par>
                          <p:cTn id="298" fill="hold">
                            <p:stCondLst>
                              <p:cond delay="0"/>
                            </p:stCondLst>
                            <p:childTnLst>
                              <p:par>
                                <p:cTn id="299" presetID="42" presetClass="entr" presetSubtype="0" fill="hold" grpId="0" nodeType="clickEffect">
                                  <p:stCondLst>
                                    <p:cond delay="0"/>
                                  </p:stCondLst>
                                  <p:childTnLst>
                                    <p:set>
                                      <p:cBhvr>
                                        <p:cTn id="300" dur="1" fill="hold">
                                          <p:stCondLst>
                                            <p:cond delay="0"/>
                                          </p:stCondLst>
                                        </p:cTn>
                                        <p:tgtEl>
                                          <p:spTgt spid="34"/>
                                        </p:tgtEl>
                                        <p:attrNameLst>
                                          <p:attrName>style.visibility</p:attrName>
                                        </p:attrNameLst>
                                      </p:cBhvr>
                                      <p:to>
                                        <p:strVal val="visible"/>
                                      </p:to>
                                    </p:set>
                                    <p:animEffect transition="in" filter="fade">
                                      <p:cBhvr>
                                        <p:cTn id="301" dur="1000"/>
                                        <p:tgtEl>
                                          <p:spTgt spid="34"/>
                                        </p:tgtEl>
                                      </p:cBhvr>
                                    </p:animEffect>
                                    <p:anim calcmode="lin" valueType="num">
                                      <p:cBhvr>
                                        <p:cTn id="302" dur="1000" fill="hold"/>
                                        <p:tgtEl>
                                          <p:spTgt spid="34"/>
                                        </p:tgtEl>
                                        <p:attrNameLst>
                                          <p:attrName>ppt_x</p:attrName>
                                        </p:attrNameLst>
                                      </p:cBhvr>
                                      <p:tavLst>
                                        <p:tav tm="0">
                                          <p:val>
                                            <p:strVal val="#ppt_x"/>
                                          </p:val>
                                        </p:tav>
                                        <p:tav tm="100000">
                                          <p:val>
                                            <p:strVal val="#ppt_x"/>
                                          </p:val>
                                        </p:tav>
                                      </p:tavLst>
                                    </p:anim>
                                    <p:anim calcmode="lin" valueType="num">
                                      <p:cBhvr>
                                        <p:cTn id="30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04" fill="hold">
                      <p:stCondLst>
                        <p:cond delay="indefinite"/>
                      </p:stCondLst>
                      <p:childTnLst>
                        <p:par>
                          <p:cTn id="305" fill="hold">
                            <p:stCondLst>
                              <p:cond delay="0"/>
                            </p:stCondLst>
                            <p:childTnLst>
                              <p:par>
                                <p:cTn id="306" presetID="42" presetClass="entr" presetSubtype="0" fill="hold" grpId="0" nodeType="clickEffect">
                                  <p:stCondLst>
                                    <p:cond delay="0"/>
                                  </p:stCondLst>
                                  <p:childTnLst>
                                    <p:set>
                                      <p:cBhvr>
                                        <p:cTn id="307" dur="1" fill="hold">
                                          <p:stCondLst>
                                            <p:cond delay="0"/>
                                          </p:stCondLst>
                                        </p:cTn>
                                        <p:tgtEl>
                                          <p:spTgt spid="48"/>
                                        </p:tgtEl>
                                        <p:attrNameLst>
                                          <p:attrName>style.visibility</p:attrName>
                                        </p:attrNameLst>
                                      </p:cBhvr>
                                      <p:to>
                                        <p:strVal val="visible"/>
                                      </p:to>
                                    </p:set>
                                    <p:animEffect transition="in" filter="fade">
                                      <p:cBhvr>
                                        <p:cTn id="308" dur="1000"/>
                                        <p:tgtEl>
                                          <p:spTgt spid="48"/>
                                        </p:tgtEl>
                                      </p:cBhvr>
                                    </p:animEffect>
                                    <p:anim calcmode="lin" valueType="num">
                                      <p:cBhvr>
                                        <p:cTn id="309" dur="1000" fill="hold"/>
                                        <p:tgtEl>
                                          <p:spTgt spid="48"/>
                                        </p:tgtEl>
                                        <p:attrNameLst>
                                          <p:attrName>ppt_x</p:attrName>
                                        </p:attrNameLst>
                                      </p:cBhvr>
                                      <p:tavLst>
                                        <p:tav tm="0">
                                          <p:val>
                                            <p:strVal val="#ppt_x"/>
                                          </p:val>
                                        </p:tav>
                                        <p:tav tm="100000">
                                          <p:val>
                                            <p:strVal val="#ppt_x"/>
                                          </p:val>
                                        </p:tav>
                                      </p:tavLst>
                                    </p:anim>
                                    <p:anim calcmode="lin" valueType="num">
                                      <p:cBhvr>
                                        <p:cTn id="31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11" fill="hold">
                      <p:stCondLst>
                        <p:cond delay="indefinite"/>
                      </p:stCondLst>
                      <p:childTnLst>
                        <p:par>
                          <p:cTn id="312" fill="hold">
                            <p:stCondLst>
                              <p:cond delay="0"/>
                            </p:stCondLst>
                            <p:childTnLst>
                              <p:par>
                                <p:cTn id="313" presetID="42" presetClass="entr" presetSubtype="0" fill="hold" grpId="0" nodeType="clickEffect">
                                  <p:stCondLst>
                                    <p:cond delay="0"/>
                                  </p:stCondLst>
                                  <p:childTnLst>
                                    <p:set>
                                      <p:cBhvr>
                                        <p:cTn id="314" dur="1" fill="hold">
                                          <p:stCondLst>
                                            <p:cond delay="0"/>
                                          </p:stCondLst>
                                        </p:cTn>
                                        <p:tgtEl>
                                          <p:spTgt spid="49"/>
                                        </p:tgtEl>
                                        <p:attrNameLst>
                                          <p:attrName>style.visibility</p:attrName>
                                        </p:attrNameLst>
                                      </p:cBhvr>
                                      <p:to>
                                        <p:strVal val="visible"/>
                                      </p:to>
                                    </p:set>
                                    <p:animEffect transition="in" filter="fade">
                                      <p:cBhvr>
                                        <p:cTn id="315" dur="1000"/>
                                        <p:tgtEl>
                                          <p:spTgt spid="49"/>
                                        </p:tgtEl>
                                      </p:cBhvr>
                                    </p:animEffect>
                                    <p:anim calcmode="lin" valueType="num">
                                      <p:cBhvr>
                                        <p:cTn id="316" dur="1000" fill="hold"/>
                                        <p:tgtEl>
                                          <p:spTgt spid="49"/>
                                        </p:tgtEl>
                                        <p:attrNameLst>
                                          <p:attrName>ppt_x</p:attrName>
                                        </p:attrNameLst>
                                      </p:cBhvr>
                                      <p:tavLst>
                                        <p:tav tm="0">
                                          <p:val>
                                            <p:strVal val="#ppt_x"/>
                                          </p:val>
                                        </p:tav>
                                        <p:tav tm="100000">
                                          <p:val>
                                            <p:strVal val="#ppt_x"/>
                                          </p:val>
                                        </p:tav>
                                      </p:tavLst>
                                    </p:anim>
                                    <p:anim calcmode="lin" valueType="num">
                                      <p:cBhvr>
                                        <p:cTn id="317"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318" fill="hold">
                      <p:stCondLst>
                        <p:cond delay="indefinite"/>
                      </p:stCondLst>
                      <p:childTnLst>
                        <p:par>
                          <p:cTn id="319" fill="hold">
                            <p:stCondLst>
                              <p:cond delay="0"/>
                            </p:stCondLst>
                            <p:childTnLst>
                              <p:par>
                                <p:cTn id="320" presetID="42" presetClass="entr" presetSubtype="0" fill="hold" grpId="0" nodeType="clickEffect">
                                  <p:stCondLst>
                                    <p:cond delay="0"/>
                                  </p:stCondLst>
                                  <p:childTnLst>
                                    <p:set>
                                      <p:cBhvr>
                                        <p:cTn id="321" dur="1" fill="hold">
                                          <p:stCondLst>
                                            <p:cond delay="0"/>
                                          </p:stCondLst>
                                        </p:cTn>
                                        <p:tgtEl>
                                          <p:spTgt spid="35"/>
                                        </p:tgtEl>
                                        <p:attrNameLst>
                                          <p:attrName>style.visibility</p:attrName>
                                        </p:attrNameLst>
                                      </p:cBhvr>
                                      <p:to>
                                        <p:strVal val="visible"/>
                                      </p:to>
                                    </p:set>
                                    <p:animEffect transition="in" filter="fade">
                                      <p:cBhvr>
                                        <p:cTn id="322" dur="1000"/>
                                        <p:tgtEl>
                                          <p:spTgt spid="35"/>
                                        </p:tgtEl>
                                      </p:cBhvr>
                                    </p:animEffect>
                                    <p:anim calcmode="lin" valueType="num">
                                      <p:cBhvr>
                                        <p:cTn id="323" dur="1000" fill="hold"/>
                                        <p:tgtEl>
                                          <p:spTgt spid="35"/>
                                        </p:tgtEl>
                                        <p:attrNameLst>
                                          <p:attrName>ppt_x</p:attrName>
                                        </p:attrNameLst>
                                      </p:cBhvr>
                                      <p:tavLst>
                                        <p:tav tm="0">
                                          <p:val>
                                            <p:strVal val="#ppt_x"/>
                                          </p:val>
                                        </p:tav>
                                        <p:tav tm="100000">
                                          <p:val>
                                            <p:strVal val="#ppt_x"/>
                                          </p:val>
                                        </p:tav>
                                      </p:tavLst>
                                    </p:anim>
                                    <p:anim calcmode="lin" valueType="num">
                                      <p:cBhvr>
                                        <p:cTn id="324"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25" fill="hold">
                      <p:stCondLst>
                        <p:cond delay="indefinite"/>
                      </p:stCondLst>
                      <p:childTnLst>
                        <p:par>
                          <p:cTn id="326" fill="hold">
                            <p:stCondLst>
                              <p:cond delay="0"/>
                            </p:stCondLst>
                            <p:childTnLst>
                              <p:par>
                                <p:cTn id="327" presetID="42" presetClass="entr" presetSubtype="0" fill="hold" grpId="0" nodeType="clickEffect">
                                  <p:stCondLst>
                                    <p:cond delay="0"/>
                                  </p:stCondLst>
                                  <p:childTnLst>
                                    <p:set>
                                      <p:cBhvr>
                                        <p:cTn id="328" dur="1" fill="hold">
                                          <p:stCondLst>
                                            <p:cond delay="0"/>
                                          </p:stCondLst>
                                        </p:cTn>
                                        <p:tgtEl>
                                          <p:spTgt spid="50"/>
                                        </p:tgtEl>
                                        <p:attrNameLst>
                                          <p:attrName>style.visibility</p:attrName>
                                        </p:attrNameLst>
                                      </p:cBhvr>
                                      <p:to>
                                        <p:strVal val="visible"/>
                                      </p:to>
                                    </p:set>
                                    <p:animEffect transition="in" filter="fade">
                                      <p:cBhvr>
                                        <p:cTn id="329" dur="1000"/>
                                        <p:tgtEl>
                                          <p:spTgt spid="50"/>
                                        </p:tgtEl>
                                      </p:cBhvr>
                                    </p:animEffect>
                                    <p:anim calcmode="lin" valueType="num">
                                      <p:cBhvr>
                                        <p:cTn id="330" dur="1000" fill="hold"/>
                                        <p:tgtEl>
                                          <p:spTgt spid="50"/>
                                        </p:tgtEl>
                                        <p:attrNameLst>
                                          <p:attrName>ppt_x</p:attrName>
                                        </p:attrNameLst>
                                      </p:cBhvr>
                                      <p:tavLst>
                                        <p:tav tm="0">
                                          <p:val>
                                            <p:strVal val="#ppt_x"/>
                                          </p:val>
                                        </p:tav>
                                        <p:tav tm="100000">
                                          <p:val>
                                            <p:strVal val="#ppt_x"/>
                                          </p:val>
                                        </p:tav>
                                      </p:tavLst>
                                    </p:anim>
                                    <p:anim calcmode="lin" valueType="num">
                                      <p:cBhvr>
                                        <p:cTn id="331"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par>
                    <p:cTn id="332" fill="hold">
                      <p:stCondLst>
                        <p:cond delay="indefinite"/>
                      </p:stCondLst>
                      <p:childTnLst>
                        <p:par>
                          <p:cTn id="333" fill="hold">
                            <p:stCondLst>
                              <p:cond delay="0"/>
                            </p:stCondLst>
                            <p:childTnLst>
                              <p:par>
                                <p:cTn id="334" presetID="42" presetClass="entr" presetSubtype="0" fill="hold" grpId="0" nodeType="clickEffect">
                                  <p:stCondLst>
                                    <p:cond delay="0"/>
                                  </p:stCondLst>
                                  <p:childTnLst>
                                    <p:set>
                                      <p:cBhvr>
                                        <p:cTn id="335" dur="1" fill="hold">
                                          <p:stCondLst>
                                            <p:cond delay="0"/>
                                          </p:stCondLst>
                                        </p:cTn>
                                        <p:tgtEl>
                                          <p:spTgt spid="28"/>
                                        </p:tgtEl>
                                        <p:attrNameLst>
                                          <p:attrName>style.visibility</p:attrName>
                                        </p:attrNameLst>
                                      </p:cBhvr>
                                      <p:to>
                                        <p:strVal val="visible"/>
                                      </p:to>
                                    </p:set>
                                    <p:animEffect transition="in" filter="fade">
                                      <p:cBhvr>
                                        <p:cTn id="336" dur="1000"/>
                                        <p:tgtEl>
                                          <p:spTgt spid="28"/>
                                        </p:tgtEl>
                                      </p:cBhvr>
                                    </p:animEffect>
                                    <p:anim calcmode="lin" valueType="num">
                                      <p:cBhvr>
                                        <p:cTn id="337" dur="1000" fill="hold"/>
                                        <p:tgtEl>
                                          <p:spTgt spid="28"/>
                                        </p:tgtEl>
                                        <p:attrNameLst>
                                          <p:attrName>ppt_x</p:attrName>
                                        </p:attrNameLst>
                                      </p:cBhvr>
                                      <p:tavLst>
                                        <p:tav tm="0">
                                          <p:val>
                                            <p:strVal val="#ppt_x"/>
                                          </p:val>
                                        </p:tav>
                                        <p:tav tm="100000">
                                          <p:val>
                                            <p:strVal val="#ppt_x"/>
                                          </p:val>
                                        </p:tav>
                                      </p:tavLst>
                                    </p:anim>
                                    <p:anim calcmode="lin" valueType="num">
                                      <p:cBhvr>
                                        <p:cTn id="33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339" fill="hold">
                      <p:stCondLst>
                        <p:cond delay="indefinite"/>
                      </p:stCondLst>
                      <p:childTnLst>
                        <p:par>
                          <p:cTn id="340" fill="hold">
                            <p:stCondLst>
                              <p:cond delay="0"/>
                            </p:stCondLst>
                            <p:childTnLst>
                              <p:par>
                                <p:cTn id="341" presetID="42" presetClass="entr" presetSubtype="0" fill="hold" grpId="0" nodeType="clickEffect">
                                  <p:stCondLst>
                                    <p:cond delay="0"/>
                                  </p:stCondLst>
                                  <p:childTnLst>
                                    <p:set>
                                      <p:cBhvr>
                                        <p:cTn id="342" dur="1" fill="hold">
                                          <p:stCondLst>
                                            <p:cond delay="0"/>
                                          </p:stCondLst>
                                        </p:cTn>
                                        <p:tgtEl>
                                          <p:spTgt spid="51"/>
                                        </p:tgtEl>
                                        <p:attrNameLst>
                                          <p:attrName>style.visibility</p:attrName>
                                        </p:attrNameLst>
                                      </p:cBhvr>
                                      <p:to>
                                        <p:strVal val="visible"/>
                                      </p:to>
                                    </p:set>
                                    <p:animEffect transition="in" filter="fade">
                                      <p:cBhvr>
                                        <p:cTn id="343" dur="1000"/>
                                        <p:tgtEl>
                                          <p:spTgt spid="51"/>
                                        </p:tgtEl>
                                      </p:cBhvr>
                                    </p:animEffect>
                                    <p:anim calcmode="lin" valueType="num">
                                      <p:cBhvr>
                                        <p:cTn id="344" dur="1000" fill="hold"/>
                                        <p:tgtEl>
                                          <p:spTgt spid="51"/>
                                        </p:tgtEl>
                                        <p:attrNameLst>
                                          <p:attrName>ppt_x</p:attrName>
                                        </p:attrNameLst>
                                      </p:cBhvr>
                                      <p:tavLst>
                                        <p:tav tm="0">
                                          <p:val>
                                            <p:strVal val="#ppt_x"/>
                                          </p:val>
                                        </p:tav>
                                        <p:tav tm="100000">
                                          <p:val>
                                            <p:strVal val="#ppt_x"/>
                                          </p:val>
                                        </p:tav>
                                      </p:tavLst>
                                    </p:anim>
                                    <p:anim calcmode="lin" valueType="num">
                                      <p:cBhvr>
                                        <p:cTn id="345"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46" fill="hold">
                      <p:stCondLst>
                        <p:cond delay="indefinite"/>
                      </p:stCondLst>
                      <p:childTnLst>
                        <p:par>
                          <p:cTn id="347" fill="hold">
                            <p:stCondLst>
                              <p:cond delay="0"/>
                            </p:stCondLst>
                            <p:childTnLst>
                              <p:par>
                                <p:cTn id="348" presetID="42" presetClass="entr" presetSubtype="0" fill="hold" grpId="0" nodeType="clickEffect">
                                  <p:stCondLst>
                                    <p:cond delay="0"/>
                                  </p:stCondLst>
                                  <p:childTnLst>
                                    <p:set>
                                      <p:cBhvr>
                                        <p:cTn id="349" dur="1" fill="hold">
                                          <p:stCondLst>
                                            <p:cond delay="0"/>
                                          </p:stCondLst>
                                        </p:cTn>
                                        <p:tgtEl>
                                          <p:spTgt spid="36"/>
                                        </p:tgtEl>
                                        <p:attrNameLst>
                                          <p:attrName>style.visibility</p:attrName>
                                        </p:attrNameLst>
                                      </p:cBhvr>
                                      <p:to>
                                        <p:strVal val="visible"/>
                                      </p:to>
                                    </p:set>
                                    <p:animEffect transition="in" filter="fade">
                                      <p:cBhvr>
                                        <p:cTn id="350" dur="1000"/>
                                        <p:tgtEl>
                                          <p:spTgt spid="36"/>
                                        </p:tgtEl>
                                      </p:cBhvr>
                                    </p:animEffect>
                                    <p:anim calcmode="lin" valueType="num">
                                      <p:cBhvr>
                                        <p:cTn id="351" dur="1000" fill="hold"/>
                                        <p:tgtEl>
                                          <p:spTgt spid="36"/>
                                        </p:tgtEl>
                                        <p:attrNameLst>
                                          <p:attrName>ppt_x</p:attrName>
                                        </p:attrNameLst>
                                      </p:cBhvr>
                                      <p:tavLst>
                                        <p:tav tm="0">
                                          <p:val>
                                            <p:strVal val="#ppt_x"/>
                                          </p:val>
                                        </p:tav>
                                        <p:tav tm="100000">
                                          <p:val>
                                            <p:strVal val="#ppt_x"/>
                                          </p:val>
                                        </p:tav>
                                      </p:tavLst>
                                    </p:anim>
                                    <p:anim calcmode="lin" valueType="num">
                                      <p:cBhvr>
                                        <p:cTn id="35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53" fill="hold">
                      <p:stCondLst>
                        <p:cond delay="indefinite"/>
                      </p:stCondLst>
                      <p:childTnLst>
                        <p:par>
                          <p:cTn id="354" fill="hold">
                            <p:stCondLst>
                              <p:cond delay="0"/>
                            </p:stCondLst>
                            <p:childTnLst>
                              <p:par>
                                <p:cTn id="355" presetID="42" presetClass="entr" presetSubtype="0" fill="hold" grpId="0" nodeType="clickEffect">
                                  <p:stCondLst>
                                    <p:cond delay="0"/>
                                  </p:stCondLst>
                                  <p:childTnLst>
                                    <p:set>
                                      <p:cBhvr>
                                        <p:cTn id="356" dur="1" fill="hold">
                                          <p:stCondLst>
                                            <p:cond delay="0"/>
                                          </p:stCondLst>
                                        </p:cTn>
                                        <p:tgtEl>
                                          <p:spTgt spid="52"/>
                                        </p:tgtEl>
                                        <p:attrNameLst>
                                          <p:attrName>style.visibility</p:attrName>
                                        </p:attrNameLst>
                                      </p:cBhvr>
                                      <p:to>
                                        <p:strVal val="visible"/>
                                      </p:to>
                                    </p:set>
                                    <p:animEffect transition="in" filter="fade">
                                      <p:cBhvr>
                                        <p:cTn id="357" dur="1000"/>
                                        <p:tgtEl>
                                          <p:spTgt spid="52"/>
                                        </p:tgtEl>
                                      </p:cBhvr>
                                    </p:animEffect>
                                    <p:anim calcmode="lin" valueType="num">
                                      <p:cBhvr>
                                        <p:cTn id="358" dur="1000" fill="hold"/>
                                        <p:tgtEl>
                                          <p:spTgt spid="52"/>
                                        </p:tgtEl>
                                        <p:attrNameLst>
                                          <p:attrName>ppt_x</p:attrName>
                                        </p:attrNameLst>
                                      </p:cBhvr>
                                      <p:tavLst>
                                        <p:tav tm="0">
                                          <p:val>
                                            <p:strVal val="#ppt_x"/>
                                          </p:val>
                                        </p:tav>
                                        <p:tav tm="100000">
                                          <p:val>
                                            <p:strVal val="#ppt_x"/>
                                          </p:val>
                                        </p:tav>
                                      </p:tavLst>
                                    </p:anim>
                                    <p:anim calcmode="lin" valueType="num">
                                      <p:cBhvr>
                                        <p:cTn id="359"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360" fill="hold">
                      <p:stCondLst>
                        <p:cond delay="indefinite"/>
                      </p:stCondLst>
                      <p:childTnLst>
                        <p:par>
                          <p:cTn id="361" fill="hold">
                            <p:stCondLst>
                              <p:cond delay="0"/>
                            </p:stCondLst>
                            <p:childTnLst>
                              <p:par>
                                <p:cTn id="362" presetID="42" presetClass="entr" presetSubtype="0" fill="hold" grpId="0" nodeType="clickEffect">
                                  <p:stCondLst>
                                    <p:cond delay="0"/>
                                  </p:stCondLst>
                                  <p:childTnLst>
                                    <p:set>
                                      <p:cBhvr>
                                        <p:cTn id="363" dur="1" fill="hold">
                                          <p:stCondLst>
                                            <p:cond delay="0"/>
                                          </p:stCondLst>
                                        </p:cTn>
                                        <p:tgtEl>
                                          <p:spTgt spid="24"/>
                                        </p:tgtEl>
                                        <p:attrNameLst>
                                          <p:attrName>style.visibility</p:attrName>
                                        </p:attrNameLst>
                                      </p:cBhvr>
                                      <p:to>
                                        <p:strVal val="visible"/>
                                      </p:to>
                                    </p:set>
                                    <p:animEffect transition="in" filter="fade">
                                      <p:cBhvr>
                                        <p:cTn id="364" dur="1000"/>
                                        <p:tgtEl>
                                          <p:spTgt spid="24"/>
                                        </p:tgtEl>
                                      </p:cBhvr>
                                    </p:animEffect>
                                    <p:anim calcmode="lin" valueType="num">
                                      <p:cBhvr>
                                        <p:cTn id="365" dur="1000" fill="hold"/>
                                        <p:tgtEl>
                                          <p:spTgt spid="24"/>
                                        </p:tgtEl>
                                        <p:attrNameLst>
                                          <p:attrName>ppt_x</p:attrName>
                                        </p:attrNameLst>
                                      </p:cBhvr>
                                      <p:tavLst>
                                        <p:tav tm="0">
                                          <p:val>
                                            <p:strVal val="#ppt_x"/>
                                          </p:val>
                                        </p:tav>
                                        <p:tav tm="100000">
                                          <p:val>
                                            <p:strVal val="#ppt_x"/>
                                          </p:val>
                                        </p:tav>
                                      </p:tavLst>
                                    </p:anim>
                                    <p:anim calcmode="lin" valueType="num">
                                      <p:cBhvr>
                                        <p:cTn id="36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P spid="10" grpId="0"/>
      <p:bldP spid="24" grpId="0"/>
      <p:bldP spid="25" grpId="0"/>
      <p:bldP spid="26" grpId="0"/>
      <p:bldP spid="27" grpId="0"/>
      <p:bldP spid="28" grpId="0"/>
      <p:bldP spid="33" grpId="0"/>
      <p:bldP spid="34" grpId="0"/>
      <p:bldP spid="35" grpId="0"/>
      <p:bldP spid="36" grpId="0"/>
      <p:bldP spid="45" grpId="0"/>
      <p:bldP spid="46" grpId="0"/>
      <p:bldP spid="47" grpId="0"/>
      <p:bldP spid="48" grpId="0"/>
      <p:bldP spid="49" grpId="0"/>
      <p:bldP spid="50" grpId="0"/>
      <p:bldP spid="51" grpId="0"/>
      <p:bldP spid="52" grpId="0"/>
      <p:bldP spid="94" grpId="0"/>
      <p:bldP spid="96" grpId="0"/>
      <p:bldP spid="97" grpId="0"/>
      <p:bldP spid="98" grpId="0"/>
      <p:bldP spid="99" grpId="0"/>
      <p:bldP spid="100" grpId="0"/>
      <p:bldP spid="101" grpId="0"/>
      <p:bldP spid="102" grpId="0"/>
      <p:bldP spid="103" grpId="0"/>
      <p:bldP spid="104" grpId="0"/>
      <p:bldP spid="105" grpId="0"/>
      <p:bldP spid="106" grpId="0"/>
      <p:bldP spid="107" grpId="0"/>
      <p:bldP spid="108" grpId="0"/>
      <p:bldP spid="109" grpId="0"/>
      <p:bldP spid="110" grpId="0"/>
      <p:bldP spid="111" grpId="0"/>
      <p:bldP spid="112" grpId="0"/>
      <p:bldP spid="113" grpId="0"/>
      <p:bldP spid="114" grpId="0"/>
      <p:bldP spid="115" grpId="0"/>
      <p:bldP spid="116" grpId="0"/>
      <p:bldP spid="117" grpId="0"/>
      <p:bldP spid="118" grpId="0"/>
      <p:bldP spid="1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Radian? </a:t>
            </a:r>
            <a:endParaRPr lang="en-US" dirty="0"/>
          </a:p>
        </p:txBody>
      </p:sp>
      <p:pic>
        <p:nvPicPr>
          <p:cNvPr id="552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95400"/>
            <a:ext cx="8717280" cy="3962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19657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 Radian? </a:t>
            </a:r>
            <a:endParaRPr lang="en-US" dirty="0"/>
          </a:p>
        </p:txBody>
      </p:sp>
      <p:pic>
        <p:nvPicPr>
          <p:cNvPr id="563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752600"/>
            <a:ext cx="749300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88979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76200"/>
            <a:ext cx="6730435" cy="6680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267200" y="3779520"/>
            <a:ext cx="545817" cy="4572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87361"/>
            <a:ext cx="4953000" cy="6584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7408" y="162671"/>
            <a:ext cx="5105400" cy="659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1790" y="162671"/>
            <a:ext cx="6082010" cy="6590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8250" y="95250"/>
            <a:ext cx="6667500" cy="666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583"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7565" y="59635"/>
            <a:ext cx="6830460" cy="67183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rot="19174388">
            <a:off x="-399456" y="1051571"/>
            <a:ext cx="3722494" cy="523220"/>
          </a:xfrm>
          <a:prstGeom prst="rect">
            <a:avLst/>
          </a:prstGeom>
          <a:noFill/>
        </p:spPr>
        <p:txBody>
          <a:bodyPr wrap="none" rtlCol="0">
            <a:spAutoFit/>
          </a:bodyPr>
          <a:lstStyle/>
          <a:p>
            <a:r>
              <a:rPr lang="en-US" sz="2800" b="1" dirty="0" smtClean="0">
                <a:solidFill>
                  <a:srgbClr val="FF0000"/>
                </a:solidFill>
              </a:rPr>
              <a:t>Da Vinci: Vitruvian Man</a:t>
            </a:r>
            <a:endParaRPr lang="en-US" sz="2800" b="1" dirty="0">
              <a:solidFill>
                <a:srgbClr val="FF0000"/>
              </a:solidFill>
            </a:endParaRPr>
          </a:p>
        </p:txBody>
      </p:sp>
    </p:spTree>
    <p:extLst>
      <p:ext uri="{BB962C8B-B14F-4D97-AF65-F5344CB8AC3E}">
        <p14:creationId xmlns:p14="http://schemas.microsoft.com/office/powerpoint/2010/main" val="1348813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fade">
                                      <p:cBhvr>
                                        <p:cTn id="7" dur="1000"/>
                                        <p:tgtEl>
                                          <p:spTgt spid="24579"/>
                                        </p:tgtEl>
                                      </p:cBhvr>
                                    </p:animEffect>
                                    <p:anim calcmode="lin" valueType="num">
                                      <p:cBhvr>
                                        <p:cTn id="8" dur="1000" fill="hold"/>
                                        <p:tgtEl>
                                          <p:spTgt spid="24579"/>
                                        </p:tgtEl>
                                        <p:attrNameLst>
                                          <p:attrName>ppt_x</p:attrName>
                                        </p:attrNameLst>
                                      </p:cBhvr>
                                      <p:tavLst>
                                        <p:tav tm="0">
                                          <p:val>
                                            <p:strVal val="#ppt_x"/>
                                          </p:val>
                                        </p:tav>
                                        <p:tav tm="100000">
                                          <p:val>
                                            <p:strVal val="#ppt_x"/>
                                          </p:val>
                                        </p:tav>
                                      </p:tavLst>
                                    </p:anim>
                                    <p:anim calcmode="lin" valueType="num">
                                      <p:cBhvr>
                                        <p:cTn id="9" dur="1000" fill="hold"/>
                                        <p:tgtEl>
                                          <p:spTgt spid="2457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4580"/>
                                        </p:tgtEl>
                                        <p:attrNameLst>
                                          <p:attrName>style.visibility</p:attrName>
                                        </p:attrNameLst>
                                      </p:cBhvr>
                                      <p:to>
                                        <p:strVal val="visible"/>
                                      </p:to>
                                    </p:set>
                                    <p:animEffect transition="in" filter="fade">
                                      <p:cBhvr>
                                        <p:cTn id="14" dur="1000"/>
                                        <p:tgtEl>
                                          <p:spTgt spid="24580"/>
                                        </p:tgtEl>
                                      </p:cBhvr>
                                    </p:animEffect>
                                    <p:anim calcmode="lin" valueType="num">
                                      <p:cBhvr>
                                        <p:cTn id="15" dur="1000" fill="hold"/>
                                        <p:tgtEl>
                                          <p:spTgt spid="24580"/>
                                        </p:tgtEl>
                                        <p:attrNameLst>
                                          <p:attrName>ppt_x</p:attrName>
                                        </p:attrNameLst>
                                      </p:cBhvr>
                                      <p:tavLst>
                                        <p:tav tm="0">
                                          <p:val>
                                            <p:strVal val="#ppt_x"/>
                                          </p:val>
                                        </p:tav>
                                        <p:tav tm="100000">
                                          <p:val>
                                            <p:strVal val="#ppt_x"/>
                                          </p:val>
                                        </p:tav>
                                      </p:tavLst>
                                    </p:anim>
                                    <p:anim calcmode="lin" valueType="num">
                                      <p:cBhvr>
                                        <p:cTn id="16" dur="1000" fill="hold"/>
                                        <p:tgtEl>
                                          <p:spTgt spid="2458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4581"/>
                                        </p:tgtEl>
                                        <p:attrNameLst>
                                          <p:attrName>style.visibility</p:attrName>
                                        </p:attrNameLst>
                                      </p:cBhvr>
                                      <p:to>
                                        <p:strVal val="visible"/>
                                      </p:to>
                                    </p:set>
                                    <p:animEffect transition="in" filter="fade">
                                      <p:cBhvr>
                                        <p:cTn id="21" dur="1000"/>
                                        <p:tgtEl>
                                          <p:spTgt spid="24581"/>
                                        </p:tgtEl>
                                      </p:cBhvr>
                                    </p:animEffect>
                                    <p:anim calcmode="lin" valueType="num">
                                      <p:cBhvr>
                                        <p:cTn id="22" dur="1000" fill="hold"/>
                                        <p:tgtEl>
                                          <p:spTgt spid="24581"/>
                                        </p:tgtEl>
                                        <p:attrNameLst>
                                          <p:attrName>ppt_x</p:attrName>
                                        </p:attrNameLst>
                                      </p:cBhvr>
                                      <p:tavLst>
                                        <p:tav tm="0">
                                          <p:val>
                                            <p:strVal val="#ppt_x"/>
                                          </p:val>
                                        </p:tav>
                                        <p:tav tm="100000">
                                          <p:val>
                                            <p:strVal val="#ppt_x"/>
                                          </p:val>
                                        </p:tav>
                                      </p:tavLst>
                                    </p:anim>
                                    <p:anim calcmode="lin" valueType="num">
                                      <p:cBhvr>
                                        <p:cTn id="23" dur="1000" fill="hold"/>
                                        <p:tgtEl>
                                          <p:spTgt spid="2458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582"/>
                                        </p:tgtEl>
                                        <p:attrNameLst>
                                          <p:attrName>style.visibility</p:attrName>
                                        </p:attrNameLst>
                                      </p:cBhvr>
                                      <p:to>
                                        <p:strVal val="visible"/>
                                      </p:to>
                                    </p:set>
                                    <p:animEffect transition="in" filter="fade">
                                      <p:cBhvr>
                                        <p:cTn id="28" dur="1000"/>
                                        <p:tgtEl>
                                          <p:spTgt spid="24582"/>
                                        </p:tgtEl>
                                      </p:cBhvr>
                                    </p:animEffect>
                                    <p:anim calcmode="lin" valueType="num">
                                      <p:cBhvr>
                                        <p:cTn id="29" dur="1000" fill="hold"/>
                                        <p:tgtEl>
                                          <p:spTgt spid="24582"/>
                                        </p:tgtEl>
                                        <p:attrNameLst>
                                          <p:attrName>ppt_x</p:attrName>
                                        </p:attrNameLst>
                                      </p:cBhvr>
                                      <p:tavLst>
                                        <p:tav tm="0">
                                          <p:val>
                                            <p:strVal val="#ppt_x"/>
                                          </p:val>
                                        </p:tav>
                                        <p:tav tm="100000">
                                          <p:val>
                                            <p:strVal val="#ppt_x"/>
                                          </p:val>
                                        </p:tav>
                                      </p:tavLst>
                                    </p:anim>
                                    <p:anim calcmode="lin" valueType="num">
                                      <p:cBhvr>
                                        <p:cTn id="30" dur="1000" fill="hold"/>
                                        <p:tgtEl>
                                          <p:spTgt spid="2458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24583"/>
                                        </p:tgtEl>
                                        <p:attrNameLst>
                                          <p:attrName>style.visibility</p:attrName>
                                        </p:attrNameLst>
                                      </p:cBhvr>
                                      <p:to>
                                        <p:strVal val="visible"/>
                                      </p:to>
                                    </p:set>
                                    <p:animEffect transition="in" filter="fade">
                                      <p:cBhvr>
                                        <p:cTn id="35" dur="1000"/>
                                        <p:tgtEl>
                                          <p:spTgt spid="24583"/>
                                        </p:tgtEl>
                                      </p:cBhvr>
                                    </p:animEffect>
                                    <p:anim calcmode="lin" valueType="num">
                                      <p:cBhvr>
                                        <p:cTn id="36" dur="1000" fill="hold"/>
                                        <p:tgtEl>
                                          <p:spTgt spid="24583"/>
                                        </p:tgtEl>
                                        <p:attrNameLst>
                                          <p:attrName>ppt_x</p:attrName>
                                        </p:attrNameLst>
                                      </p:cBhvr>
                                      <p:tavLst>
                                        <p:tav tm="0">
                                          <p:val>
                                            <p:strVal val="#ppt_x"/>
                                          </p:val>
                                        </p:tav>
                                        <p:tav tm="100000">
                                          <p:val>
                                            <p:strVal val="#ppt_x"/>
                                          </p:val>
                                        </p:tav>
                                      </p:tavLst>
                                    </p:anim>
                                    <p:anim calcmode="lin" valueType="num">
                                      <p:cBhvr>
                                        <p:cTn id="37" dur="1000" fill="hold"/>
                                        <p:tgtEl>
                                          <p:spTgt spid="245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15000"/>
            <a:lum/>
          </a:blip>
          <a:srcRect/>
          <a:stretch>
            <a:fillRect t="-14000" b="-14000"/>
          </a:stretch>
        </a:blipFill>
        <a:effectLst/>
      </p:bgPr>
    </p:bg>
    <p:spTree>
      <p:nvGrpSpPr>
        <p:cNvPr id="1" name=""/>
        <p:cNvGrpSpPr/>
        <p:nvPr/>
      </p:nvGrpSpPr>
      <p:grpSpPr>
        <a:xfrm>
          <a:off x="0" y="0"/>
          <a:ext cx="0" cy="0"/>
          <a:chOff x="0" y="0"/>
          <a:chExt cx="0" cy="0"/>
        </a:xfrm>
      </p:grpSpPr>
      <p:sp>
        <p:nvSpPr>
          <p:cNvPr id="11268" name="Text Box 4"/>
          <p:cNvSpPr txBox="1">
            <a:spLocks noChangeArrowheads="1"/>
          </p:cNvSpPr>
          <p:nvPr/>
        </p:nvSpPr>
        <p:spPr bwMode="auto">
          <a:xfrm>
            <a:off x="457200" y="457200"/>
            <a:ext cx="609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Castellar" pitchFamily="18" charset="0"/>
              </a:rPr>
              <a:t>Big Idea:               </a:t>
            </a:r>
            <a:r>
              <a:rPr lang="en-US" b="1">
                <a:latin typeface="Castellar" pitchFamily="18" charset="0"/>
              </a:rPr>
              <a:t>Lesson 13-6</a:t>
            </a:r>
            <a:endParaRPr lang="en-US">
              <a:latin typeface="Castellar" pitchFamily="18" charset="0"/>
            </a:endParaRPr>
          </a:p>
        </p:txBody>
      </p:sp>
      <p:sp>
        <p:nvSpPr>
          <p:cNvPr id="11269" name="Text Box 5"/>
          <p:cNvSpPr txBox="1">
            <a:spLocks noChangeArrowheads="1"/>
          </p:cNvSpPr>
          <p:nvPr/>
        </p:nvSpPr>
        <p:spPr bwMode="auto">
          <a:xfrm>
            <a:off x="609600" y="1295400"/>
            <a:ext cx="8001000" cy="3195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latin typeface="Copperplate Gothic Bold" pitchFamily="34" charset="0"/>
              </a:rPr>
              <a:t>The unit circle has a radius of ________.</a:t>
            </a:r>
          </a:p>
          <a:p>
            <a:pPr>
              <a:spcBef>
                <a:spcPct val="50000"/>
              </a:spcBef>
            </a:pPr>
            <a:endParaRPr lang="en-US" dirty="0">
              <a:latin typeface="Copperplate Gothic Bold" pitchFamily="34" charset="0"/>
            </a:endParaRPr>
          </a:p>
          <a:p>
            <a:pPr>
              <a:spcBef>
                <a:spcPct val="50000"/>
              </a:spcBef>
            </a:pPr>
            <a:r>
              <a:rPr lang="en-US" dirty="0">
                <a:latin typeface="Copperplate Gothic Bold" pitchFamily="34" charset="0"/>
              </a:rPr>
              <a:t>P(x, y) = P(                    ,                      )</a:t>
            </a:r>
          </a:p>
          <a:p>
            <a:pPr>
              <a:spcBef>
                <a:spcPct val="50000"/>
              </a:spcBef>
            </a:pPr>
            <a:endParaRPr lang="en-US" dirty="0">
              <a:latin typeface="Copperplate Gothic Bold" pitchFamily="34" charset="0"/>
            </a:endParaRPr>
          </a:p>
          <a:p>
            <a:pPr>
              <a:spcBef>
                <a:spcPct val="50000"/>
              </a:spcBef>
            </a:pPr>
            <a:r>
              <a:rPr lang="en-US" dirty="0">
                <a:latin typeface="Copperplate Gothic Bold" pitchFamily="34" charset="0"/>
              </a:rPr>
              <a:t>           where    x = </a:t>
            </a:r>
          </a:p>
          <a:p>
            <a:pPr>
              <a:spcBef>
                <a:spcPct val="50000"/>
              </a:spcBef>
            </a:pPr>
            <a:r>
              <a:rPr lang="en-US" dirty="0">
                <a:latin typeface="Copperplate Gothic Bold" pitchFamily="34" charset="0"/>
              </a:rPr>
              <a:t>                              y = </a:t>
            </a:r>
          </a:p>
        </p:txBody>
      </p:sp>
      <p:sp>
        <p:nvSpPr>
          <p:cNvPr id="2" name="TextBox 1"/>
          <p:cNvSpPr txBox="1"/>
          <p:nvPr/>
        </p:nvSpPr>
        <p:spPr>
          <a:xfrm>
            <a:off x="4970679" y="1143000"/>
            <a:ext cx="340158" cy="461665"/>
          </a:xfrm>
          <a:prstGeom prst="rect">
            <a:avLst/>
          </a:prstGeom>
          <a:noFill/>
        </p:spPr>
        <p:txBody>
          <a:bodyPr wrap="none" rtlCol="0">
            <a:spAutoFit/>
          </a:bodyPr>
          <a:lstStyle/>
          <a:p>
            <a:r>
              <a:rPr lang="en-US" sz="2400" dirty="0" smtClean="0">
                <a:solidFill>
                  <a:srgbClr val="FF0000"/>
                </a:solidFill>
              </a:rPr>
              <a:t>1</a:t>
            </a:r>
            <a:endParaRPr lang="en-US" sz="2400" dirty="0">
              <a:solidFill>
                <a:srgbClr val="FF0000"/>
              </a:solidFill>
            </a:endParaRPr>
          </a:p>
        </p:txBody>
      </p:sp>
      <mc:AlternateContent xmlns:mc="http://schemas.openxmlformats.org/markup-compatibility/2006" xmlns:a14="http://schemas.microsoft.com/office/drawing/2010/main">
        <mc:Choice Requires="a14">
          <p:sp>
            <p:nvSpPr>
              <p:cNvPr id="3" name="TextBox 2"/>
              <p:cNvSpPr txBox="1"/>
              <p:nvPr/>
            </p:nvSpPr>
            <p:spPr>
              <a:xfrm>
                <a:off x="2057400" y="2049113"/>
                <a:ext cx="104208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800" b="0" i="1" smtClean="0">
                              <a:solidFill>
                                <a:srgbClr val="FF0000"/>
                              </a:solidFill>
                              <a:latin typeface="Cambria Math"/>
                            </a:rPr>
                          </m:ctrlPr>
                        </m:funcPr>
                        <m:fName>
                          <m:r>
                            <m:rPr>
                              <m:sty m:val="p"/>
                            </m:rPr>
                            <a:rPr lang="en-US" sz="2800" b="0" i="0" smtClean="0">
                              <a:solidFill>
                                <a:srgbClr val="FF0000"/>
                              </a:solidFill>
                              <a:latin typeface="Cambria Math"/>
                            </a:rPr>
                            <m:t>cos</m:t>
                          </m:r>
                        </m:fName>
                        <m:e>
                          <m:r>
                            <a:rPr lang="en-US" sz="2800" b="0" i="1" smtClean="0">
                              <a:solidFill>
                                <a:srgbClr val="FF0000"/>
                              </a:solidFill>
                              <a:latin typeface="Cambria Math"/>
                              <a:ea typeface="Cambria Math"/>
                            </a:rPr>
                            <m:t>𝜃</m:t>
                          </m:r>
                        </m:e>
                      </m:func>
                    </m:oMath>
                  </m:oMathPara>
                </a14:m>
                <a:endParaRPr lang="en-US" sz="2400" dirty="0"/>
              </a:p>
            </p:txBody>
          </p:sp>
        </mc:Choice>
        <mc:Fallback xmlns="">
          <p:sp>
            <p:nvSpPr>
              <p:cNvPr id="3" name="TextBox 2"/>
              <p:cNvSpPr txBox="1">
                <a:spLocks noRot="1" noChangeAspect="1" noMove="1" noResize="1" noEditPoints="1" noAdjustHandles="1" noChangeArrowheads="1" noChangeShapeType="1" noTextEdit="1"/>
              </p:cNvSpPr>
              <p:nvPr/>
            </p:nvSpPr>
            <p:spPr>
              <a:xfrm>
                <a:off x="2057400" y="2049113"/>
                <a:ext cx="1042080" cy="523220"/>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3352800" y="2049113"/>
                <a:ext cx="99238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800" b="0" i="1" smtClean="0">
                              <a:solidFill>
                                <a:srgbClr val="FF0000"/>
                              </a:solidFill>
                              <a:latin typeface="Cambria Math"/>
                            </a:rPr>
                          </m:ctrlPr>
                        </m:funcPr>
                        <m:fName>
                          <m:r>
                            <m:rPr>
                              <m:sty m:val="p"/>
                            </m:rPr>
                            <a:rPr lang="en-US" sz="2800" b="0" i="0" smtClean="0">
                              <a:solidFill>
                                <a:srgbClr val="FF0000"/>
                              </a:solidFill>
                              <a:latin typeface="Cambria Math"/>
                            </a:rPr>
                            <m:t>sin</m:t>
                          </m:r>
                        </m:fName>
                        <m:e>
                          <m:r>
                            <a:rPr lang="en-US" sz="2800" b="0" i="1" smtClean="0">
                              <a:solidFill>
                                <a:srgbClr val="FF0000"/>
                              </a:solidFill>
                              <a:latin typeface="Cambria Math"/>
                              <a:ea typeface="Cambria Math"/>
                            </a:rPr>
                            <m:t>𝜃</m:t>
                          </m:r>
                        </m:e>
                      </m:func>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3352800" y="2049113"/>
                <a:ext cx="992388" cy="523220"/>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2806914" y="2819400"/>
                <a:ext cx="1042080"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800" b="0" i="1" smtClean="0">
                              <a:solidFill>
                                <a:srgbClr val="FF0000"/>
                              </a:solidFill>
                              <a:latin typeface="Cambria Math"/>
                            </a:rPr>
                          </m:ctrlPr>
                        </m:funcPr>
                        <m:fName>
                          <m:r>
                            <m:rPr>
                              <m:sty m:val="p"/>
                            </m:rPr>
                            <a:rPr lang="en-US" sz="2800" b="0" i="0" smtClean="0">
                              <a:solidFill>
                                <a:srgbClr val="FF0000"/>
                              </a:solidFill>
                              <a:latin typeface="Cambria Math"/>
                            </a:rPr>
                            <m:t>cos</m:t>
                          </m:r>
                        </m:fName>
                        <m:e>
                          <m:r>
                            <a:rPr lang="en-US" sz="2800" b="0" i="1" smtClean="0">
                              <a:solidFill>
                                <a:srgbClr val="FF0000"/>
                              </a:solidFill>
                              <a:latin typeface="Cambria Math"/>
                              <a:ea typeface="Cambria Math"/>
                            </a:rPr>
                            <m:t>𝜃</m:t>
                          </m:r>
                        </m:e>
                      </m:func>
                    </m:oMath>
                  </m:oMathPara>
                </a14:m>
                <a:endParaRPr lang="en-US" sz="2400" dirty="0"/>
              </a:p>
            </p:txBody>
          </p:sp>
        </mc:Choice>
        <mc:Fallback xmlns="">
          <p:sp>
            <p:nvSpPr>
              <p:cNvPr id="7" name="TextBox 6"/>
              <p:cNvSpPr txBox="1">
                <a:spLocks noRot="1" noChangeAspect="1" noMove="1" noResize="1" noEditPoints="1" noAdjustHandles="1" noChangeArrowheads="1" noChangeShapeType="1" noTextEdit="1"/>
              </p:cNvSpPr>
              <p:nvPr/>
            </p:nvSpPr>
            <p:spPr>
              <a:xfrm>
                <a:off x="2806914" y="2819400"/>
                <a:ext cx="1042080" cy="523220"/>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p:cNvSpPr txBox="1"/>
              <p:nvPr/>
            </p:nvSpPr>
            <p:spPr>
              <a:xfrm>
                <a:off x="2831760" y="3276600"/>
                <a:ext cx="992388" cy="52322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unc>
                        <m:funcPr>
                          <m:ctrlPr>
                            <a:rPr lang="en-US" sz="2800" b="0" i="1" smtClean="0">
                              <a:solidFill>
                                <a:srgbClr val="FF0000"/>
                              </a:solidFill>
                              <a:latin typeface="Cambria Math"/>
                            </a:rPr>
                          </m:ctrlPr>
                        </m:funcPr>
                        <m:fName>
                          <m:r>
                            <m:rPr>
                              <m:sty m:val="p"/>
                            </m:rPr>
                            <a:rPr lang="en-US" sz="2800" b="0" i="0" smtClean="0">
                              <a:solidFill>
                                <a:srgbClr val="FF0000"/>
                              </a:solidFill>
                              <a:latin typeface="Cambria Math"/>
                            </a:rPr>
                            <m:t>sin</m:t>
                          </m:r>
                        </m:fName>
                        <m:e>
                          <m:r>
                            <a:rPr lang="en-US" sz="2800" b="0" i="1" smtClean="0">
                              <a:solidFill>
                                <a:srgbClr val="FF0000"/>
                              </a:solidFill>
                              <a:latin typeface="Cambria Math"/>
                              <a:ea typeface="Cambria Math"/>
                            </a:rPr>
                            <m:t>𝜃</m:t>
                          </m:r>
                        </m:e>
                      </m:func>
                    </m:oMath>
                  </m:oMathPara>
                </a14:m>
                <a:endParaRPr lang="en-US" sz="2400" dirty="0"/>
              </a:p>
            </p:txBody>
          </p:sp>
        </mc:Choice>
        <mc:Fallback xmlns="">
          <p:sp>
            <p:nvSpPr>
              <p:cNvPr id="8" name="TextBox 7"/>
              <p:cNvSpPr txBox="1">
                <a:spLocks noRot="1" noChangeAspect="1" noMove="1" noResize="1" noEditPoints="1" noAdjustHandles="1" noChangeArrowheads="1" noChangeShapeType="1" noTextEdit="1"/>
              </p:cNvSpPr>
              <p:nvPr/>
            </p:nvSpPr>
            <p:spPr>
              <a:xfrm>
                <a:off x="2831760" y="3276600"/>
                <a:ext cx="992388" cy="523220"/>
              </a:xfrm>
              <a:prstGeom prst="rect">
                <a:avLst/>
              </a:prstGeom>
              <a:blipFill rotWithShape="1">
                <a:blip r:embed="rId7"/>
                <a:stretch>
                  <a:fillRect/>
                </a:stretch>
              </a:blipFill>
            </p:spPr>
            <p:txBody>
              <a:bodyPr/>
              <a:lstStyle/>
              <a:p>
                <a:r>
                  <a:rPr lang="en-US">
                    <a:noFill/>
                  </a:rPr>
                  <a:t> </a:t>
                </a:r>
              </a:p>
            </p:txBody>
          </p:sp>
        </mc:Fallback>
      </mc:AlternateContent>
      <p:sp>
        <p:nvSpPr>
          <p:cNvPr id="9" name="Rectangle 3"/>
          <p:cNvSpPr txBox="1">
            <a:spLocks noChangeArrowheads="1"/>
          </p:cNvSpPr>
          <p:nvPr/>
        </p:nvSpPr>
        <p:spPr>
          <a:xfrm>
            <a:off x="685800" y="3886200"/>
            <a:ext cx="8001000" cy="1752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2800" dirty="0" smtClean="0"/>
              <a:t>Learning Targets:</a:t>
            </a:r>
          </a:p>
          <a:p>
            <a:pPr>
              <a:lnSpc>
                <a:spcPct val="90000"/>
              </a:lnSpc>
            </a:pPr>
            <a:r>
              <a:rPr lang="en-US" sz="2800" dirty="0" smtClean="0"/>
              <a:t>     </a:t>
            </a:r>
            <a:r>
              <a:rPr lang="en-US" sz="2400" dirty="0"/>
              <a:t>C</a:t>
            </a:r>
            <a:r>
              <a:rPr lang="en-US" sz="2400" dirty="0" smtClean="0"/>
              <a:t>an you solve special right triangles on the coordinate plane?</a:t>
            </a:r>
          </a:p>
          <a:p>
            <a:pPr>
              <a:lnSpc>
                <a:spcPct val="90000"/>
              </a:lnSpc>
            </a:pPr>
            <a:r>
              <a:rPr lang="en-US" sz="2400" dirty="0" smtClean="0"/>
              <a:t>      Can you find exact values of trigonometric functions?</a:t>
            </a:r>
            <a:r>
              <a:rPr lang="en-US" sz="2800" dirty="0" smtClean="0"/>
              <a:t> </a:t>
            </a:r>
            <a:endParaRPr lang="en-US" sz="2800" dirty="0"/>
          </a:p>
        </p:txBody>
      </p:sp>
    </p:spTree>
    <p:extLst>
      <p:ext uri="{BB962C8B-B14F-4D97-AF65-F5344CB8AC3E}">
        <p14:creationId xmlns:p14="http://schemas.microsoft.com/office/powerpoint/2010/main" val="145251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1" end="1"/>
                                            </p:txEl>
                                          </p:spTgt>
                                        </p:tgtEl>
                                        <p:attrNameLst>
                                          <p:attrName>style.visibility</p:attrName>
                                        </p:attrNameLst>
                                      </p:cBhvr>
                                      <p:to>
                                        <p:strVal val="visible"/>
                                      </p:to>
                                    </p:set>
                                    <p:animEffect transition="in" filter="fade">
                                      <p:cBhvr>
                                        <p:cTn id="42" dur="1000"/>
                                        <p:tgtEl>
                                          <p:spTgt spid="9">
                                            <p:txEl>
                                              <p:pRg st="1" end="1"/>
                                            </p:txEl>
                                          </p:spTgt>
                                        </p:tgtEl>
                                      </p:cBhvr>
                                    </p:animEffect>
                                    <p:anim calcmode="lin" valueType="num">
                                      <p:cBhvr>
                                        <p:cTn id="4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9">
                                            <p:txEl>
                                              <p:pRg st="2" end="2"/>
                                            </p:txEl>
                                          </p:spTgt>
                                        </p:tgtEl>
                                        <p:attrNameLst>
                                          <p:attrName>style.visibility</p:attrName>
                                        </p:attrNameLst>
                                      </p:cBhvr>
                                      <p:to>
                                        <p:strVal val="visible"/>
                                      </p:to>
                                    </p:set>
                                    <p:animEffect transition="in" filter="fade">
                                      <p:cBhvr>
                                        <p:cTn id="49" dur="1000"/>
                                        <p:tgtEl>
                                          <p:spTgt spid="9">
                                            <p:txEl>
                                              <p:pRg st="2" end="2"/>
                                            </p:txEl>
                                          </p:spTgt>
                                        </p:tgtEl>
                                      </p:cBhvr>
                                    </p:animEffect>
                                    <p:anim calcmode="lin" valueType="num">
                                      <p:cBhvr>
                                        <p:cTn id="50"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51"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ctrTitle"/>
          </p:nvPr>
        </p:nvSpPr>
        <p:spPr>
          <a:xfrm>
            <a:off x="762000" y="1371600"/>
            <a:ext cx="7772400" cy="1470025"/>
          </a:xfrm>
        </p:spPr>
        <p:txBody>
          <a:bodyPr>
            <a:normAutofit fontScale="90000"/>
          </a:bodyPr>
          <a:lstStyle/>
          <a:p>
            <a:r>
              <a:rPr lang="en-US">
                <a:latin typeface="Castellar" pitchFamily="18" charset="0"/>
              </a:rPr>
              <a:t>Angles and Angle Measure</a:t>
            </a:r>
            <a:r>
              <a:rPr lang="en-US">
                <a:latin typeface="Neurochrome" pitchFamily="2" charset="0"/>
              </a:rPr>
              <a:t/>
            </a:r>
            <a:br>
              <a:rPr lang="en-US">
                <a:latin typeface="Neurochrome" pitchFamily="2" charset="0"/>
              </a:rPr>
            </a:br>
            <a:r>
              <a:rPr lang="en-US" sz="2800">
                <a:latin typeface="Copperplate Gothic Bold" pitchFamily="34" charset="0"/>
              </a:rPr>
              <a:t>lesson 13-2</a:t>
            </a:r>
            <a:endParaRPr lang="en-US" sz="2800">
              <a:latin typeface="Castellar" pitchFamily="18" charset="0"/>
            </a:endParaRPr>
          </a:p>
        </p:txBody>
      </p:sp>
      <p:sp>
        <p:nvSpPr>
          <p:cNvPr id="54275" name="Rectangle 3"/>
          <p:cNvSpPr>
            <a:spLocks noGrp="1" noChangeArrowheads="1"/>
          </p:cNvSpPr>
          <p:nvPr>
            <p:ph type="subTitle" idx="1"/>
          </p:nvPr>
        </p:nvSpPr>
        <p:spPr>
          <a:xfrm>
            <a:off x="685800" y="3886200"/>
            <a:ext cx="8229600" cy="1752600"/>
          </a:xfrm>
        </p:spPr>
        <p:txBody>
          <a:bodyPr/>
          <a:lstStyle/>
          <a:p>
            <a:pPr algn="l">
              <a:lnSpc>
                <a:spcPct val="80000"/>
              </a:lnSpc>
            </a:pPr>
            <a:r>
              <a:rPr lang="en-US" sz="3600" dirty="0" smtClean="0">
                <a:solidFill>
                  <a:schemeClr val="tx1"/>
                </a:solidFill>
              </a:rPr>
              <a:t>Learning Targets:</a:t>
            </a:r>
            <a:endParaRPr lang="en-US" sz="3600" dirty="0">
              <a:solidFill>
                <a:schemeClr val="tx1"/>
              </a:solidFill>
            </a:endParaRPr>
          </a:p>
          <a:p>
            <a:pPr>
              <a:lnSpc>
                <a:spcPct val="80000"/>
              </a:lnSpc>
            </a:pPr>
            <a:r>
              <a:rPr lang="en-US" sz="2800" dirty="0">
                <a:solidFill>
                  <a:schemeClr val="tx1"/>
                </a:solidFill>
              </a:rPr>
              <a:t>      </a:t>
            </a:r>
            <a:r>
              <a:rPr lang="en-US" sz="2400" dirty="0" smtClean="0">
                <a:solidFill>
                  <a:schemeClr val="tx1"/>
                </a:solidFill>
              </a:rPr>
              <a:t>I can </a:t>
            </a:r>
            <a:r>
              <a:rPr lang="en-US" sz="2400" dirty="0">
                <a:solidFill>
                  <a:schemeClr val="tx1"/>
                </a:solidFill>
              </a:rPr>
              <a:t>c</a:t>
            </a:r>
            <a:r>
              <a:rPr lang="en-US" sz="2400" dirty="0" smtClean="0">
                <a:solidFill>
                  <a:schemeClr val="tx1"/>
                </a:solidFill>
              </a:rPr>
              <a:t>hange </a:t>
            </a:r>
            <a:r>
              <a:rPr lang="en-US" sz="2400" dirty="0">
                <a:solidFill>
                  <a:schemeClr val="tx1"/>
                </a:solidFill>
              </a:rPr>
              <a:t>radian measure to degree measure and vice versa.</a:t>
            </a:r>
          </a:p>
          <a:p>
            <a:pPr algn="l">
              <a:lnSpc>
                <a:spcPct val="80000"/>
              </a:lnSpc>
            </a:pPr>
            <a:r>
              <a:rPr lang="en-US" sz="2400" dirty="0">
                <a:solidFill>
                  <a:schemeClr val="tx1"/>
                </a:solidFill>
              </a:rPr>
              <a:t> </a:t>
            </a:r>
            <a:r>
              <a:rPr lang="en-US" sz="2400" dirty="0" smtClean="0">
                <a:solidFill>
                  <a:schemeClr val="tx1"/>
                </a:solidFill>
              </a:rPr>
              <a:t>         I can identify </a:t>
            </a:r>
            <a:r>
              <a:rPr lang="en-US" sz="2400" dirty="0">
                <a:solidFill>
                  <a:schemeClr val="tx1"/>
                </a:solidFill>
              </a:rPr>
              <a:t>co-terminal angles. </a:t>
            </a:r>
          </a:p>
        </p:txBody>
      </p:sp>
    </p:spTree>
    <p:extLst>
      <p:ext uri="{BB962C8B-B14F-4D97-AF65-F5344CB8AC3E}">
        <p14:creationId xmlns:p14="http://schemas.microsoft.com/office/powerpoint/2010/main" val="1286706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animEffect transition="in" filter="fade">
                                      <p:cBhvr>
                                        <p:cTn id="7" dur="1000"/>
                                        <p:tgtEl>
                                          <p:spTgt spid="54275">
                                            <p:txEl>
                                              <p:pRg st="1" end="1"/>
                                            </p:txEl>
                                          </p:spTgt>
                                        </p:tgtEl>
                                      </p:cBhvr>
                                    </p:animEffect>
                                    <p:anim calcmode="lin" valueType="num">
                                      <p:cBhvr>
                                        <p:cTn id="8" dur="10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427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4275">
                                            <p:txEl>
                                              <p:pRg st="2" end="2"/>
                                            </p:txEl>
                                          </p:spTgt>
                                        </p:tgtEl>
                                        <p:attrNameLst>
                                          <p:attrName>style.visibility</p:attrName>
                                        </p:attrNameLst>
                                      </p:cBhvr>
                                      <p:to>
                                        <p:strVal val="visible"/>
                                      </p:to>
                                    </p:set>
                                    <p:animEffect transition="in" filter="fade">
                                      <p:cBhvr>
                                        <p:cTn id="14" dur="1000"/>
                                        <p:tgtEl>
                                          <p:spTgt spid="54275">
                                            <p:txEl>
                                              <p:pRg st="2" end="2"/>
                                            </p:txEl>
                                          </p:spTgt>
                                        </p:tgtEl>
                                      </p:cBhvr>
                                    </p:animEffect>
                                    <p:anim calcmode="lin" valueType="num">
                                      <p:cBhvr>
                                        <p:cTn id="15" dur="10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5427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22338" y="268288"/>
            <a:ext cx="7391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sz="3200">
                <a:solidFill>
                  <a:schemeClr val="tx2"/>
                </a:solidFill>
              </a:rPr>
              <a:t>30º-60º-90º Right Triangles</a:t>
            </a:r>
          </a:p>
        </p:txBody>
      </p:sp>
      <p:sp>
        <p:nvSpPr>
          <p:cNvPr id="5" name="TextBox 4"/>
          <p:cNvSpPr txBox="1">
            <a:spLocks noChangeArrowheads="1"/>
          </p:cNvSpPr>
          <p:nvPr/>
        </p:nvSpPr>
        <p:spPr bwMode="auto">
          <a:xfrm>
            <a:off x="1087438" y="822325"/>
            <a:ext cx="571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sz="3200">
                <a:solidFill>
                  <a:schemeClr val="tx2"/>
                </a:solidFill>
              </a:rPr>
              <a:t>With Hypotenuse of 1:</a:t>
            </a:r>
          </a:p>
        </p:txBody>
      </p:sp>
      <p:sp>
        <p:nvSpPr>
          <p:cNvPr id="10" name="TextBox 9"/>
          <p:cNvSpPr txBox="1">
            <a:spLocks noChangeArrowheads="1"/>
          </p:cNvSpPr>
          <p:nvPr/>
        </p:nvSpPr>
        <p:spPr bwMode="auto">
          <a:xfrm>
            <a:off x="1189038" y="1477963"/>
            <a:ext cx="46402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t>Think about it as half of an equilateral triangle.</a:t>
            </a:r>
          </a:p>
        </p:txBody>
      </p:sp>
      <p:sp>
        <p:nvSpPr>
          <p:cNvPr id="11" name="TextBox 10"/>
          <p:cNvSpPr txBox="1">
            <a:spLocks noChangeArrowheads="1"/>
          </p:cNvSpPr>
          <p:nvPr/>
        </p:nvSpPr>
        <p:spPr bwMode="auto">
          <a:xfrm>
            <a:off x="1673225" y="2374900"/>
            <a:ext cx="22383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t>Now, what is a?</a:t>
            </a:r>
          </a:p>
        </p:txBody>
      </p:sp>
      <p:sp>
        <p:nvSpPr>
          <p:cNvPr id="12" name="TextBox 11"/>
          <p:cNvSpPr txBox="1">
            <a:spLocks noRot="1" noChangeAspect="1" noMove="1" noResize="1" noEditPoints="1" noAdjustHandles="1" noChangeArrowheads="1" noChangeShapeType="1" noTextEdit="1"/>
          </p:cNvSpPr>
          <p:nvPr/>
        </p:nvSpPr>
        <p:spPr>
          <a:xfrm>
            <a:off x="2166336" y="2837325"/>
            <a:ext cx="1036887" cy="783804"/>
          </a:xfrm>
          <a:prstGeom prst="rect">
            <a:avLst/>
          </a:prstGeom>
          <a:blipFill rotWithShape="1">
            <a:blip r:embed="rId2"/>
            <a:stretch>
              <a:fillRect/>
            </a:stretch>
          </a:blipFill>
        </p:spPr>
        <p:txBody>
          <a:bodyPr/>
          <a:lstStyle/>
          <a:p>
            <a:pPr>
              <a:defRPr/>
            </a:pPr>
            <a:r>
              <a:rPr lang="en-US">
                <a:noFill/>
              </a:rPr>
              <a:t> </a:t>
            </a:r>
          </a:p>
        </p:txBody>
      </p:sp>
      <p:grpSp>
        <p:nvGrpSpPr>
          <p:cNvPr id="20" name="Group 19"/>
          <p:cNvGrpSpPr>
            <a:grpSpLocks/>
          </p:cNvGrpSpPr>
          <p:nvPr/>
        </p:nvGrpSpPr>
        <p:grpSpPr bwMode="auto">
          <a:xfrm flipH="1">
            <a:off x="6078538" y="1422400"/>
            <a:ext cx="1349375" cy="1905000"/>
            <a:chOff x="6288624" y="1443613"/>
            <a:chExt cx="1350891" cy="1905000"/>
          </a:xfrm>
        </p:grpSpPr>
        <p:grpSp>
          <p:nvGrpSpPr>
            <p:cNvPr id="7201" name="Group 20"/>
            <p:cNvGrpSpPr>
              <a:grpSpLocks/>
            </p:cNvGrpSpPr>
            <p:nvPr/>
          </p:nvGrpSpPr>
          <p:grpSpPr bwMode="auto">
            <a:xfrm>
              <a:off x="6559705" y="1443613"/>
              <a:ext cx="1079810" cy="1905000"/>
              <a:chOff x="6559705" y="1443613"/>
              <a:chExt cx="1079810" cy="1905000"/>
            </a:xfrm>
          </p:grpSpPr>
          <p:sp>
            <p:nvSpPr>
              <p:cNvPr id="7204" name="Right Triangle 23"/>
              <p:cNvSpPr>
                <a:spLocks noChangeArrowheads="1"/>
              </p:cNvSpPr>
              <p:nvPr/>
            </p:nvSpPr>
            <p:spPr bwMode="auto">
              <a:xfrm>
                <a:off x="6559705" y="1443613"/>
                <a:ext cx="1079810" cy="1905000"/>
              </a:xfrm>
              <a:prstGeom prst="rtTriangle">
                <a:avLst/>
              </a:prstGeom>
              <a:solidFill>
                <a:schemeClr val="bg1"/>
              </a:solidFill>
              <a:ln w="28575" algn="ctr">
                <a:solidFill>
                  <a:schemeClr val="tx1"/>
                </a:solidFill>
                <a:round/>
                <a:headEnd/>
                <a:tailEnd/>
              </a:ln>
            </p:spPr>
            <p:txBody>
              <a:bodyPr wrap="none"/>
              <a:lstStyle/>
              <a:p>
                <a:endParaRPr lang="en-US"/>
              </a:p>
            </p:txBody>
          </p:sp>
          <p:sp>
            <p:nvSpPr>
              <p:cNvPr id="7205" name="TextBox 24"/>
              <p:cNvSpPr txBox="1">
                <a:spLocks noChangeArrowheads="1"/>
              </p:cNvSpPr>
              <p:nvPr/>
            </p:nvSpPr>
            <p:spPr bwMode="auto">
              <a:xfrm>
                <a:off x="6802974" y="2051029"/>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t>1</a:t>
                </a:r>
              </a:p>
            </p:txBody>
          </p:sp>
          <p:sp>
            <p:nvSpPr>
              <p:cNvPr id="7206" name="Rectangle 25"/>
              <p:cNvSpPr>
                <a:spLocks noChangeArrowheads="1"/>
              </p:cNvSpPr>
              <p:nvPr/>
            </p:nvSpPr>
            <p:spPr bwMode="auto">
              <a:xfrm>
                <a:off x="6574374" y="3094127"/>
                <a:ext cx="228600" cy="233879"/>
              </a:xfrm>
              <a:prstGeom prst="rect">
                <a:avLst/>
              </a:prstGeom>
              <a:solidFill>
                <a:schemeClr val="bg1"/>
              </a:solidFill>
              <a:ln w="19050" algn="ctr">
                <a:solidFill>
                  <a:schemeClr val="tx1"/>
                </a:solidFill>
                <a:round/>
                <a:headEnd/>
                <a:tailEnd/>
              </a:ln>
            </p:spPr>
            <p:txBody>
              <a:bodyPr wrap="none"/>
              <a:lstStyle/>
              <a:p>
                <a:endParaRPr lang="en-US"/>
              </a:p>
            </p:txBody>
          </p:sp>
        </p:grpSp>
        <p:sp>
          <p:nvSpPr>
            <p:cNvPr id="7202" name="TextBox 21"/>
            <p:cNvSpPr txBox="1">
              <a:spLocks noChangeArrowheads="1"/>
            </p:cNvSpPr>
            <p:nvPr/>
          </p:nvSpPr>
          <p:spPr bwMode="auto">
            <a:xfrm>
              <a:off x="6917009" y="3066043"/>
              <a:ext cx="5715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sz="1100"/>
                <a:t>60º</a:t>
              </a:r>
            </a:p>
          </p:txBody>
        </p:sp>
        <p:sp>
          <p:nvSpPr>
            <p:cNvPr id="7203" name="TextBox 22"/>
            <p:cNvSpPr txBox="1">
              <a:spLocks noChangeArrowheads="1"/>
            </p:cNvSpPr>
            <p:nvPr/>
          </p:nvSpPr>
          <p:spPr bwMode="auto">
            <a:xfrm>
              <a:off x="6288624" y="1846539"/>
              <a:ext cx="5715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sz="1100"/>
                <a:t>30º</a:t>
              </a:r>
            </a:p>
          </p:txBody>
        </p:sp>
      </p:grpSp>
      <p:grpSp>
        <p:nvGrpSpPr>
          <p:cNvPr id="4" name="Group 3"/>
          <p:cNvGrpSpPr>
            <a:grpSpLocks/>
          </p:cNvGrpSpPr>
          <p:nvPr/>
        </p:nvGrpSpPr>
        <p:grpSpPr bwMode="auto">
          <a:xfrm>
            <a:off x="6802438" y="1422400"/>
            <a:ext cx="1546225" cy="2320925"/>
            <a:chOff x="6802974" y="1422300"/>
            <a:chExt cx="1545439" cy="2320761"/>
          </a:xfrm>
        </p:grpSpPr>
        <p:grpSp>
          <p:nvGrpSpPr>
            <p:cNvPr id="7192" name="Group 18"/>
            <p:cNvGrpSpPr>
              <a:grpSpLocks/>
            </p:cNvGrpSpPr>
            <p:nvPr/>
          </p:nvGrpSpPr>
          <p:grpSpPr bwMode="auto">
            <a:xfrm>
              <a:off x="7127620" y="1422300"/>
              <a:ext cx="1220793" cy="1905353"/>
              <a:chOff x="6517224" y="1422653"/>
              <a:chExt cx="1220793" cy="1905353"/>
            </a:xfrm>
          </p:grpSpPr>
          <p:grpSp>
            <p:nvGrpSpPr>
              <p:cNvPr id="7195" name="Group 15"/>
              <p:cNvGrpSpPr>
                <a:grpSpLocks/>
              </p:cNvGrpSpPr>
              <p:nvPr/>
            </p:nvGrpSpPr>
            <p:grpSpPr bwMode="auto">
              <a:xfrm>
                <a:off x="6559705" y="1422653"/>
                <a:ext cx="1178312" cy="1905353"/>
                <a:chOff x="6559705" y="1422653"/>
                <a:chExt cx="1178312" cy="1905353"/>
              </a:xfrm>
            </p:grpSpPr>
            <p:sp>
              <p:nvSpPr>
                <p:cNvPr id="7198" name="Right Triangle 5"/>
                <p:cNvSpPr>
                  <a:spLocks noChangeArrowheads="1"/>
                </p:cNvSpPr>
                <p:nvPr/>
              </p:nvSpPr>
              <p:spPr bwMode="auto">
                <a:xfrm>
                  <a:off x="6559705" y="1422653"/>
                  <a:ext cx="1079810" cy="1905000"/>
                </a:xfrm>
                <a:prstGeom prst="rtTriangle">
                  <a:avLst/>
                </a:prstGeom>
                <a:solidFill>
                  <a:schemeClr val="bg1"/>
                </a:solidFill>
                <a:ln w="28575" algn="ctr">
                  <a:solidFill>
                    <a:schemeClr val="tx1"/>
                  </a:solidFill>
                  <a:round/>
                  <a:headEnd/>
                  <a:tailEnd/>
                </a:ln>
              </p:spPr>
              <p:txBody>
                <a:bodyPr wrap="none"/>
                <a:lstStyle/>
                <a:p>
                  <a:endParaRPr lang="en-US"/>
                </a:p>
              </p:txBody>
            </p:sp>
            <p:sp>
              <p:nvSpPr>
                <p:cNvPr id="7199" name="TextBox 6"/>
                <p:cNvSpPr txBox="1">
                  <a:spLocks noChangeArrowheads="1"/>
                </p:cNvSpPr>
                <p:nvPr/>
              </p:nvSpPr>
              <p:spPr bwMode="auto">
                <a:xfrm>
                  <a:off x="7128417" y="2016005"/>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t>1</a:t>
                  </a:r>
                </a:p>
              </p:txBody>
            </p:sp>
            <p:sp>
              <p:nvSpPr>
                <p:cNvPr id="7200" name="Rectangle 14"/>
                <p:cNvSpPr>
                  <a:spLocks noChangeArrowheads="1"/>
                </p:cNvSpPr>
                <p:nvPr/>
              </p:nvSpPr>
              <p:spPr bwMode="auto">
                <a:xfrm>
                  <a:off x="6574374" y="3094127"/>
                  <a:ext cx="228600" cy="233879"/>
                </a:xfrm>
                <a:prstGeom prst="rect">
                  <a:avLst/>
                </a:prstGeom>
                <a:solidFill>
                  <a:schemeClr val="bg1"/>
                </a:solidFill>
                <a:ln w="19050" algn="ctr">
                  <a:solidFill>
                    <a:schemeClr val="tx1"/>
                  </a:solidFill>
                  <a:round/>
                  <a:headEnd/>
                  <a:tailEnd/>
                </a:ln>
              </p:spPr>
              <p:txBody>
                <a:bodyPr wrap="none"/>
                <a:lstStyle/>
                <a:p>
                  <a:endParaRPr lang="en-US"/>
                </a:p>
              </p:txBody>
            </p:sp>
          </p:grpSp>
          <p:sp>
            <p:nvSpPr>
              <p:cNvPr id="7196" name="TextBox 16"/>
              <p:cNvSpPr txBox="1">
                <a:spLocks noChangeArrowheads="1"/>
              </p:cNvSpPr>
              <p:nvPr/>
            </p:nvSpPr>
            <p:spPr bwMode="auto">
              <a:xfrm>
                <a:off x="7166517" y="3066043"/>
                <a:ext cx="5715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sz="1100"/>
                  <a:t>60º</a:t>
                </a:r>
              </a:p>
            </p:txBody>
          </p:sp>
          <p:sp>
            <p:nvSpPr>
              <p:cNvPr id="7197" name="TextBox 17"/>
              <p:cNvSpPr txBox="1">
                <a:spLocks noChangeArrowheads="1"/>
              </p:cNvSpPr>
              <p:nvPr/>
            </p:nvSpPr>
            <p:spPr bwMode="auto">
              <a:xfrm>
                <a:off x="6517224" y="1836818"/>
                <a:ext cx="5715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sz="1100"/>
                  <a:t>30º</a:t>
                </a:r>
              </a:p>
            </p:txBody>
          </p:sp>
        </p:grpSp>
        <p:sp>
          <p:nvSpPr>
            <p:cNvPr id="7193" name="TextBox 1"/>
            <p:cNvSpPr txBox="1">
              <a:spLocks noChangeArrowheads="1"/>
            </p:cNvSpPr>
            <p:nvPr/>
          </p:nvSpPr>
          <p:spPr bwMode="auto">
            <a:xfrm>
              <a:off x="7464048" y="3281396"/>
              <a:ext cx="6257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t>a</a:t>
              </a:r>
            </a:p>
          </p:txBody>
        </p:sp>
        <p:sp>
          <p:nvSpPr>
            <p:cNvPr id="7194" name="TextBox 26"/>
            <p:cNvSpPr txBox="1">
              <a:spLocks noChangeArrowheads="1"/>
            </p:cNvSpPr>
            <p:nvPr/>
          </p:nvSpPr>
          <p:spPr bwMode="auto">
            <a:xfrm>
              <a:off x="6802974" y="2286000"/>
              <a:ext cx="62573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t>b</a:t>
              </a:r>
            </a:p>
          </p:txBody>
        </p:sp>
      </p:grpSp>
      <p:sp>
        <p:nvSpPr>
          <p:cNvPr id="28" name="TextBox 27"/>
          <p:cNvSpPr txBox="1">
            <a:spLocks noChangeArrowheads="1"/>
          </p:cNvSpPr>
          <p:nvPr/>
        </p:nvSpPr>
        <p:spPr bwMode="auto">
          <a:xfrm>
            <a:off x="1100138" y="3632200"/>
            <a:ext cx="4610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t>Use the Pythagorean Theorem to solve for b.</a:t>
            </a:r>
          </a:p>
        </p:txBody>
      </p:sp>
      <p:sp>
        <p:nvSpPr>
          <p:cNvPr id="30" name="TextBox 29"/>
          <p:cNvSpPr txBox="1">
            <a:spLocks noRot="1" noChangeAspect="1" noMove="1" noResize="1" noEditPoints="1" noAdjustHandles="1" noChangeArrowheads="1" noChangeShapeType="1" noTextEdit="1"/>
          </p:cNvSpPr>
          <p:nvPr/>
        </p:nvSpPr>
        <p:spPr>
          <a:xfrm>
            <a:off x="1828800" y="4463100"/>
            <a:ext cx="2451632" cy="1004570"/>
          </a:xfrm>
          <a:prstGeom prst="rect">
            <a:avLst/>
          </a:prstGeom>
          <a:blipFill rotWithShape="1">
            <a:blip r:embed="rId3"/>
            <a:stretch>
              <a:fillRect/>
            </a:stretch>
          </a:blipFill>
        </p:spPr>
        <p:txBody>
          <a:bodyPr/>
          <a:lstStyle/>
          <a:p>
            <a:pPr>
              <a:defRPr/>
            </a:pPr>
            <a:r>
              <a:rPr lang="en-US">
                <a:noFill/>
              </a:rPr>
              <a:t> </a:t>
            </a:r>
          </a:p>
        </p:txBody>
      </p:sp>
      <p:sp>
        <p:nvSpPr>
          <p:cNvPr id="31" name="TextBox 30"/>
          <p:cNvSpPr txBox="1">
            <a:spLocks noRot="1" noChangeAspect="1" noMove="1" noResize="1" noEditPoints="1" noAdjustHandles="1" noChangeArrowheads="1" noChangeShapeType="1" noTextEdit="1"/>
          </p:cNvSpPr>
          <p:nvPr/>
        </p:nvSpPr>
        <p:spPr>
          <a:xfrm>
            <a:off x="2337473" y="5467670"/>
            <a:ext cx="1731500" cy="783804"/>
          </a:xfrm>
          <a:prstGeom prst="rect">
            <a:avLst/>
          </a:prstGeom>
          <a:blipFill rotWithShape="1">
            <a:blip r:embed="rId4"/>
            <a:stretch>
              <a:fillRect/>
            </a:stretch>
          </a:blipFill>
        </p:spPr>
        <p:txBody>
          <a:bodyPr/>
          <a:lstStyle/>
          <a:p>
            <a:pPr>
              <a:defRPr/>
            </a:pPr>
            <a:r>
              <a:rPr lang="en-US">
                <a:noFill/>
              </a:rPr>
              <a:t> </a:t>
            </a:r>
          </a:p>
        </p:txBody>
      </p:sp>
      <p:sp>
        <p:nvSpPr>
          <p:cNvPr id="32" name="TextBox 31"/>
          <p:cNvSpPr txBox="1">
            <a:spLocks noRot="1" noChangeAspect="1" noMove="1" noResize="1" noEditPoints="1" noAdjustHandles="1" noChangeArrowheads="1" noChangeShapeType="1" noTextEdit="1"/>
          </p:cNvSpPr>
          <p:nvPr/>
        </p:nvSpPr>
        <p:spPr>
          <a:xfrm>
            <a:off x="5487266" y="4463100"/>
            <a:ext cx="1181093" cy="783804"/>
          </a:xfrm>
          <a:prstGeom prst="rect">
            <a:avLst/>
          </a:prstGeom>
          <a:blipFill rotWithShape="1">
            <a:blip r:embed="rId5"/>
            <a:stretch>
              <a:fillRect/>
            </a:stretch>
          </a:blipFill>
        </p:spPr>
        <p:txBody>
          <a:bodyPr/>
          <a:lstStyle/>
          <a:p>
            <a:pPr>
              <a:defRPr/>
            </a:pPr>
            <a:r>
              <a:rPr lang="en-US">
                <a:noFill/>
              </a:rPr>
              <a:t> </a:t>
            </a:r>
          </a:p>
        </p:txBody>
      </p:sp>
      <p:sp>
        <p:nvSpPr>
          <p:cNvPr id="33" name="TextBox 32"/>
          <p:cNvSpPr txBox="1">
            <a:spLocks noRot="1" noChangeAspect="1" noMove="1" noResize="1" noEditPoints="1" noAdjustHandles="1" noChangeArrowheads="1" noChangeShapeType="1" noTextEdit="1"/>
          </p:cNvSpPr>
          <p:nvPr/>
        </p:nvSpPr>
        <p:spPr>
          <a:xfrm>
            <a:off x="5567187" y="5426087"/>
            <a:ext cx="1235787" cy="866969"/>
          </a:xfrm>
          <a:prstGeom prst="rect">
            <a:avLst/>
          </a:prstGeom>
          <a:blipFill rotWithShape="1">
            <a:blip r:embed="rId6"/>
            <a:stretch>
              <a:fillRect/>
            </a:stretch>
          </a:blipFill>
        </p:spPr>
        <p:txBody>
          <a:bodyPr/>
          <a:lstStyle/>
          <a:p>
            <a:pPr>
              <a:defRPr/>
            </a:pPr>
            <a:r>
              <a:rPr lang="en-US">
                <a:noFill/>
              </a:rPr>
              <a:t> </a:t>
            </a:r>
          </a:p>
        </p:txBody>
      </p:sp>
      <p:grpSp>
        <p:nvGrpSpPr>
          <p:cNvPr id="34" name="Group 33"/>
          <p:cNvGrpSpPr>
            <a:grpSpLocks/>
          </p:cNvGrpSpPr>
          <p:nvPr/>
        </p:nvGrpSpPr>
        <p:grpSpPr bwMode="auto">
          <a:xfrm>
            <a:off x="6913563" y="4086225"/>
            <a:ext cx="1771650" cy="2516188"/>
            <a:chOff x="6604637" y="1422300"/>
            <a:chExt cx="1743776" cy="2516289"/>
          </a:xfrm>
        </p:grpSpPr>
        <p:grpSp>
          <p:nvGrpSpPr>
            <p:cNvPr id="7183" name="Group 34"/>
            <p:cNvGrpSpPr>
              <a:grpSpLocks/>
            </p:cNvGrpSpPr>
            <p:nvPr/>
          </p:nvGrpSpPr>
          <p:grpSpPr bwMode="auto">
            <a:xfrm>
              <a:off x="7127620" y="1422300"/>
              <a:ext cx="1220793" cy="1905353"/>
              <a:chOff x="6517224" y="1422653"/>
              <a:chExt cx="1220793" cy="1905353"/>
            </a:xfrm>
          </p:grpSpPr>
          <p:grpSp>
            <p:nvGrpSpPr>
              <p:cNvPr id="7186" name="Group 37"/>
              <p:cNvGrpSpPr>
                <a:grpSpLocks/>
              </p:cNvGrpSpPr>
              <p:nvPr/>
            </p:nvGrpSpPr>
            <p:grpSpPr bwMode="auto">
              <a:xfrm>
                <a:off x="6559705" y="1422653"/>
                <a:ext cx="1178312" cy="1905353"/>
                <a:chOff x="6559705" y="1422653"/>
                <a:chExt cx="1178312" cy="1905353"/>
              </a:xfrm>
            </p:grpSpPr>
            <p:sp>
              <p:nvSpPr>
                <p:cNvPr id="7189" name="Right Triangle 40"/>
                <p:cNvSpPr>
                  <a:spLocks noChangeArrowheads="1"/>
                </p:cNvSpPr>
                <p:nvPr/>
              </p:nvSpPr>
              <p:spPr bwMode="auto">
                <a:xfrm>
                  <a:off x="6559705" y="1422653"/>
                  <a:ext cx="1079810" cy="1905000"/>
                </a:xfrm>
                <a:prstGeom prst="rtTriangle">
                  <a:avLst/>
                </a:prstGeom>
                <a:solidFill>
                  <a:schemeClr val="bg1"/>
                </a:solidFill>
                <a:ln w="28575" algn="ctr">
                  <a:solidFill>
                    <a:schemeClr val="tx1"/>
                  </a:solidFill>
                  <a:round/>
                  <a:headEnd/>
                  <a:tailEnd/>
                </a:ln>
              </p:spPr>
              <p:txBody>
                <a:bodyPr wrap="none"/>
                <a:lstStyle/>
                <a:p>
                  <a:endParaRPr lang="en-US"/>
                </a:p>
              </p:txBody>
            </p:sp>
            <p:sp>
              <p:nvSpPr>
                <p:cNvPr id="7190" name="TextBox 41"/>
                <p:cNvSpPr txBox="1">
                  <a:spLocks noChangeArrowheads="1"/>
                </p:cNvSpPr>
                <p:nvPr/>
              </p:nvSpPr>
              <p:spPr bwMode="auto">
                <a:xfrm>
                  <a:off x="7128417" y="2016005"/>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t>1</a:t>
                  </a:r>
                </a:p>
              </p:txBody>
            </p:sp>
            <p:sp>
              <p:nvSpPr>
                <p:cNvPr id="7191" name="Rectangle 42"/>
                <p:cNvSpPr>
                  <a:spLocks noChangeArrowheads="1"/>
                </p:cNvSpPr>
                <p:nvPr/>
              </p:nvSpPr>
              <p:spPr bwMode="auto">
                <a:xfrm>
                  <a:off x="6574374" y="3094127"/>
                  <a:ext cx="228600" cy="233879"/>
                </a:xfrm>
                <a:prstGeom prst="rect">
                  <a:avLst/>
                </a:prstGeom>
                <a:solidFill>
                  <a:schemeClr val="bg1"/>
                </a:solidFill>
                <a:ln w="19050" algn="ctr">
                  <a:solidFill>
                    <a:schemeClr val="tx1"/>
                  </a:solidFill>
                  <a:round/>
                  <a:headEnd/>
                  <a:tailEnd/>
                </a:ln>
              </p:spPr>
              <p:txBody>
                <a:bodyPr wrap="none"/>
                <a:lstStyle/>
                <a:p>
                  <a:endParaRPr lang="en-US"/>
                </a:p>
              </p:txBody>
            </p:sp>
          </p:grpSp>
          <p:sp>
            <p:nvSpPr>
              <p:cNvPr id="7187" name="TextBox 38"/>
              <p:cNvSpPr txBox="1">
                <a:spLocks noChangeArrowheads="1"/>
              </p:cNvSpPr>
              <p:nvPr/>
            </p:nvSpPr>
            <p:spPr bwMode="auto">
              <a:xfrm>
                <a:off x="7166517" y="3066043"/>
                <a:ext cx="5715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sz="1100"/>
                  <a:t>60º</a:t>
                </a:r>
              </a:p>
            </p:txBody>
          </p:sp>
          <p:sp>
            <p:nvSpPr>
              <p:cNvPr id="7188" name="TextBox 39"/>
              <p:cNvSpPr txBox="1">
                <a:spLocks noChangeArrowheads="1"/>
              </p:cNvSpPr>
              <p:nvPr/>
            </p:nvSpPr>
            <p:spPr bwMode="auto">
              <a:xfrm>
                <a:off x="6517224" y="1836818"/>
                <a:ext cx="57150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sz="1100"/>
                  <a:t>30º</a:t>
                </a:r>
              </a:p>
            </p:txBody>
          </p:sp>
        </p:grpSp>
        <p:sp>
          <p:nvSpPr>
            <p:cNvPr id="36" name="TextBox 35"/>
            <p:cNvSpPr txBox="1">
              <a:spLocks noRot="1" noChangeAspect="1" noMove="1" noResize="1" noEditPoints="1" noAdjustHandles="1" noChangeArrowheads="1" noChangeShapeType="1" noTextEdit="1"/>
            </p:cNvSpPr>
            <p:nvPr/>
          </p:nvSpPr>
          <p:spPr>
            <a:xfrm>
              <a:off x="7353097" y="3327653"/>
              <a:ext cx="625730" cy="610936"/>
            </a:xfrm>
            <a:prstGeom prst="rect">
              <a:avLst/>
            </a:prstGeom>
            <a:blipFill rotWithShape="1">
              <a:blip r:embed="rId7"/>
              <a:stretch>
                <a:fillRect/>
              </a:stretch>
            </a:blipFill>
          </p:spPr>
          <p:txBody>
            <a:bodyPr/>
            <a:lstStyle/>
            <a:p>
              <a:pPr>
                <a:defRPr/>
              </a:pPr>
              <a:r>
                <a:rPr lang="en-US">
                  <a:noFill/>
                </a:rPr>
                <a:t> </a:t>
              </a:r>
            </a:p>
          </p:txBody>
        </p:sp>
        <p:sp>
          <p:nvSpPr>
            <p:cNvPr id="37" name="TextBox 36"/>
            <p:cNvSpPr txBox="1">
              <a:spLocks noRot="1" noChangeAspect="1" noMove="1" noResize="1" noEditPoints="1" noAdjustHandles="1" noChangeArrowheads="1" noChangeShapeType="1" noTextEdit="1"/>
            </p:cNvSpPr>
            <p:nvPr/>
          </p:nvSpPr>
          <p:spPr>
            <a:xfrm>
              <a:off x="6604637" y="2140637"/>
              <a:ext cx="625730" cy="673261"/>
            </a:xfrm>
            <a:prstGeom prst="rect">
              <a:avLst/>
            </a:prstGeom>
            <a:blipFill rotWithShape="1">
              <a:blip r:embed="rId8"/>
              <a:stretch>
                <a:fillRect/>
              </a:stretch>
            </a:blipFill>
          </p:spPr>
          <p:txBody>
            <a:bodyPr/>
            <a:lstStyle/>
            <a:p>
              <a:pPr>
                <a:defRPr/>
              </a:pPr>
              <a:r>
                <a:rPr lang="en-US">
                  <a:noFill/>
                </a:rPr>
                <a:t> </a:t>
              </a:r>
            </a:p>
          </p:txBody>
        </p:sp>
      </p:grpSp>
    </p:spTree>
    <p:extLst>
      <p:ext uri="{BB962C8B-B14F-4D97-AF65-F5344CB8AC3E}">
        <p14:creationId xmlns:p14="http://schemas.microsoft.com/office/powerpoint/2010/main" val="2287212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1000"/>
                                        <p:tgtEl>
                                          <p:spTgt spid="20"/>
                                        </p:tgtEl>
                                      </p:cBhvr>
                                    </p:animEffect>
                                    <p:anim calcmode="lin" valueType="num">
                                      <p:cBhvr>
                                        <p:cTn id="36" dur="1000" fill="hold"/>
                                        <p:tgtEl>
                                          <p:spTgt spid="20"/>
                                        </p:tgtEl>
                                        <p:attrNameLst>
                                          <p:attrName>ppt_x</p:attrName>
                                        </p:attrNameLst>
                                      </p:cBhvr>
                                      <p:tavLst>
                                        <p:tav tm="0">
                                          <p:val>
                                            <p:strVal val="#ppt_x"/>
                                          </p:val>
                                        </p:tav>
                                        <p:tav tm="100000">
                                          <p:val>
                                            <p:strVal val="#ppt_x"/>
                                          </p:val>
                                        </p:tav>
                                      </p:tavLst>
                                    </p:anim>
                                    <p:anim calcmode="lin" valueType="num">
                                      <p:cBhvr>
                                        <p:cTn id="3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fade">
                                      <p:cBhvr>
                                        <p:cTn id="56" dur="1000"/>
                                        <p:tgtEl>
                                          <p:spTgt spid="28"/>
                                        </p:tgtEl>
                                      </p:cBhvr>
                                    </p:animEffect>
                                    <p:anim calcmode="lin" valueType="num">
                                      <p:cBhvr>
                                        <p:cTn id="57" dur="1000" fill="hold"/>
                                        <p:tgtEl>
                                          <p:spTgt spid="28"/>
                                        </p:tgtEl>
                                        <p:attrNameLst>
                                          <p:attrName>ppt_x</p:attrName>
                                        </p:attrNameLst>
                                      </p:cBhvr>
                                      <p:tavLst>
                                        <p:tav tm="0">
                                          <p:val>
                                            <p:strVal val="#ppt_x"/>
                                          </p:val>
                                        </p:tav>
                                        <p:tav tm="100000">
                                          <p:val>
                                            <p:strVal val="#ppt_x"/>
                                          </p:val>
                                        </p:tav>
                                      </p:tavLst>
                                    </p:anim>
                                    <p:anim calcmode="lin" valueType="num">
                                      <p:cBhvr>
                                        <p:cTn id="58"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1000"/>
                                        <p:tgtEl>
                                          <p:spTgt spid="30"/>
                                        </p:tgtEl>
                                      </p:cBhvr>
                                    </p:animEffect>
                                    <p:anim calcmode="lin" valueType="num">
                                      <p:cBhvr>
                                        <p:cTn id="64" dur="1000" fill="hold"/>
                                        <p:tgtEl>
                                          <p:spTgt spid="30"/>
                                        </p:tgtEl>
                                        <p:attrNameLst>
                                          <p:attrName>ppt_x</p:attrName>
                                        </p:attrNameLst>
                                      </p:cBhvr>
                                      <p:tavLst>
                                        <p:tav tm="0">
                                          <p:val>
                                            <p:strVal val="#ppt_x"/>
                                          </p:val>
                                        </p:tav>
                                        <p:tav tm="100000">
                                          <p:val>
                                            <p:strVal val="#ppt_x"/>
                                          </p:val>
                                        </p:tav>
                                      </p:tavLst>
                                    </p:anim>
                                    <p:anim calcmode="lin" valueType="num">
                                      <p:cBhvr>
                                        <p:cTn id="6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31"/>
                                        </p:tgtEl>
                                        <p:attrNameLst>
                                          <p:attrName>style.visibility</p:attrName>
                                        </p:attrNameLst>
                                      </p:cBhvr>
                                      <p:to>
                                        <p:strVal val="visible"/>
                                      </p:to>
                                    </p:set>
                                    <p:animEffect transition="in" filter="fade">
                                      <p:cBhvr>
                                        <p:cTn id="70" dur="1000"/>
                                        <p:tgtEl>
                                          <p:spTgt spid="31"/>
                                        </p:tgtEl>
                                      </p:cBhvr>
                                    </p:animEffect>
                                    <p:anim calcmode="lin" valueType="num">
                                      <p:cBhvr>
                                        <p:cTn id="71" dur="1000" fill="hold"/>
                                        <p:tgtEl>
                                          <p:spTgt spid="31"/>
                                        </p:tgtEl>
                                        <p:attrNameLst>
                                          <p:attrName>ppt_x</p:attrName>
                                        </p:attrNameLst>
                                      </p:cBhvr>
                                      <p:tavLst>
                                        <p:tav tm="0">
                                          <p:val>
                                            <p:strVal val="#ppt_x"/>
                                          </p:val>
                                        </p:tav>
                                        <p:tav tm="100000">
                                          <p:val>
                                            <p:strVal val="#ppt_x"/>
                                          </p:val>
                                        </p:tav>
                                      </p:tavLst>
                                    </p:anim>
                                    <p:anim calcmode="lin" valueType="num">
                                      <p:cBhvr>
                                        <p:cTn id="72"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entr" presetSubtype="0" fill="hold" nodeType="click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2" presetClass="entr" presetSubtype="0" fill="hold" nodeType="click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1000"/>
                                        <p:tgtEl>
                                          <p:spTgt spid="34"/>
                                        </p:tgtEl>
                                      </p:cBhvr>
                                    </p:animEffect>
                                    <p:anim calcmode="lin" valueType="num">
                                      <p:cBhvr>
                                        <p:cTn id="92" dur="1000" fill="hold"/>
                                        <p:tgtEl>
                                          <p:spTgt spid="34"/>
                                        </p:tgtEl>
                                        <p:attrNameLst>
                                          <p:attrName>ppt_x</p:attrName>
                                        </p:attrNameLst>
                                      </p:cBhvr>
                                      <p:tavLst>
                                        <p:tav tm="0">
                                          <p:val>
                                            <p:strVal val="#ppt_x"/>
                                          </p:val>
                                        </p:tav>
                                        <p:tav tm="100000">
                                          <p:val>
                                            <p:strVal val="#ppt_x"/>
                                          </p:val>
                                        </p:tav>
                                      </p:tavLst>
                                    </p:anim>
                                    <p:anim calcmode="lin" valueType="num">
                                      <p:cBhvr>
                                        <p:cTn id="9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P spid="11"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4"/>
          <p:cNvSpPr>
            <a:spLocks noChangeArrowheads="1"/>
          </p:cNvSpPr>
          <p:nvPr/>
        </p:nvSpPr>
        <p:spPr bwMode="auto">
          <a:xfrm>
            <a:off x="457200" y="144188"/>
            <a:ext cx="83502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b="1"/>
              <a:t>Angle Measurement:  </a:t>
            </a:r>
            <a:r>
              <a:rPr lang="en-US"/>
              <a:t>An angle is determined by two rays.  </a:t>
            </a:r>
          </a:p>
          <a:p>
            <a:r>
              <a:rPr lang="en-US"/>
              <a:t>	The degree measure of an angle is described by the </a:t>
            </a:r>
          </a:p>
          <a:p>
            <a:r>
              <a:rPr lang="en-US" b="1"/>
              <a:t>	amount</a:t>
            </a:r>
            <a:r>
              <a:rPr lang="en-US"/>
              <a:t> and </a:t>
            </a:r>
            <a:r>
              <a:rPr lang="en-US" b="1"/>
              <a:t>direction</a:t>
            </a:r>
            <a:r>
              <a:rPr lang="en-US"/>
              <a:t> of rotation from the </a:t>
            </a:r>
            <a:r>
              <a:rPr lang="en-US" i="1" u="sng"/>
              <a:t>initial side</a:t>
            </a:r>
            <a:r>
              <a:rPr lang="en-US"/>
              <a:t> </a:t>
            </a:r>
          </a:p>
          <a:p>
            <a:r>
              <a:rPr lang="en-US"/>
              <a:t>	along the positive x-axis to the </a:t>
            </a:r>
            <a:r>
              <a:rPr lang="en-US" i="1" u="sng"/>
              <a:t>terminal side</a:t>
            </a:r>
            <a:r>
              <a:rPr lang="en-US"/>
              <a:t>.</a:t>
            </a:r>
          </a:p>
        </p:txBody>
      </p:sp>
      <p:pic>
        <p:nvPicPr>
          <p:cNvPr id="368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209800"/>
            <a:ext cx="2752725" cy="248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0" name="Rectangle 6"/>
          <p:cNvSpPr>
            <a:spLocks noChangeArrowheads="1"/>
          </p:cNvSpPr>
          <p:nvPr/>
        </p:nvSpPr>
        <p:spPr bwMode="auto">
          <a:xfrm>
            <a:off x="3962400" y="2209800"/>
            <a:ext cx="4876800"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dirty="0"/>
              <a:t>Positive angle:</a:t>
            </a:r>
          </a:p>
          <a:p>
            <a:endParaRPr lang="en-US" dirty="0"/>
          </a:p>
          <a:p>
            <a:endParaRPr lang="en-US" dirty="0"/>
          </a:p>
          <a:p>
            <a:r>
              <a:rPr lang="en-US" dirty="0"/>
              <a:t>Negative angle:</a:t>
            </a:r>
          </a:p>
          <a:p>
            <a:endParaRPr lang="en-US" dirty="0"/>
          </a:p>
          <a:p>
            <a:endParaRPr lang="en-US" dirty="0"/>
          </a:p>
          <a:p>
            <a:r>
              <a:rPr lang="en-US" dirty="0"/>
              <a:t>______ degrees = _____ radians</a:t>
            </a:r>
          </a:p>
        </p:txBody>
      </p:sp>
      <p:grpSp>
        <p:nvGrpSpPr>
          <p:cNvPr id="8" name="Group 7"/>
          <p:cNvGrpSpPr/>
          <p:nvPr/>
        </p:nvGrpSpPr>
        <p:grpSpPr>
          <a:xfrm>
            <a:off x="5715000" y="2386012"/>
            <a:ext cx="1066800" cy="1066800"/>
            <a:chOff x="5696607" y="2386012"/>
            <a:chExt cx="1066800" cy="1066800"/>
          </a:xfrm>
        </p:grpSpPr>
        <p:sp>
          <p:nvSpPr>
            <p:cNvPr id="2" name="Pie 1"/>
            <p:cNvSpPr/>
            <p:nvPr/>
          </p:nvSpPr>
          <p:spPr>
            <a:xfrm>
              <a:off x="5696607" y="2386012"/>
              <a:ext cx="1066800" cy="1066800"/>
            </a:xfrm>
            <a:prstGeom prst="pie">
              <a:avLst>
                <a:gd name="adj1" fmla="val 13615941"/>
                <a:gd name="adj2" fmla="val 16854"/>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Arrow Connector 3"/>
            <p:cNvCxnSpPr/>
            <p:nvPr/>
          </p:nvCxnSpPr>
          <p:spPr>
            <a:xfrm flipH="1">
              <a:off x="5715000" y="2522320"/>
              <a:ext cx="152400" cy="176212"/>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5715000" y="2835166"/>
            <a:ext cx="1066800" cy="1066800"/>
            <a:chOff x="5715000" y="2835166"/>
            <a:chExt cx="1066800" cy="1066800"/>
          </a:xfrm>
        </p:grpSpPr>
        <p:sp>
          <p:nvSpPr>
            <p:cNvPr id="6" name="Pie 5"/>
            <p:cNvSpPr/>
            <p:nvPr/>
          </p:nvSpPr>
          <p:spPr>
            <a:xfrm>
              <a:off x="5715000" y="2835166"/>
              <a:ext cx="1066800" cy="1066800"/>
            </a:xfrm>
            <a:prstGeom prst="pie">
              <a:avLst>
                <a:gd name="adj1" fmla="val 21573934"/>
                <a:gd name="adj2" fmla="val 8202773"/>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0" name="Straight Arrow Connector 9"/>
            <p:cNvCxnSpPr/>
            <p:nvPr/>
          </p:nvCxnSpPr>
          <p:spPr>
            <a:xfrm flipH="1" flipV="1">
              <a:off x="5730766" y="3604391"/>
              <a:ext cx="152400" cy="152400"/>
            </a:xfrm>
            <a:prstGeom prst="straightConnector1">
              <a:avLst/>
            </a:prstGeom>
            <a:ln w="28575">
              <a:solidFill>
                <a:schemeClr val="tx2"/>
              </a:solidFill>
              <a:tailEnd type="arrow"/>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4114800" y="4114800"/>
            <a:ext cx="660758" cy="400110"/>
          </a:xfrm>
          <a:prstGeom prst="rect">
            <a:avLst/>
          </a:prstGeom>
          <a:noFill/>
        </p:spPr>
        <p:txBody>
          <a:bodyPr wrap="none" rtlCol="0">
            <a:spAutoFit/>
          </a:bodyPr>
          <a:lstStyle/>
          <a:p>
            <a:r>
              <a:rPr lang="en-US" sz="2000" dirty="0" smtClean="0">
                <a:solidFill>
                  <a:schemeClr val="tx2"/>
                </a:solidFill>
              </a:rPr>
              <a:t>180°</a:t>
            </a:r>
            <a:endParaRPr lang="en-US" sz="2000" dirty="0">
              <a:solidFill>
                <a:schemeClr val="tx2"/>
              </a:solidFill>
            </a:endParaRPr>
          </a:p>
        </p:txBody>
      </p:sp>
      <p:sp>
        <p:nvSpPr>
          <p:cNvPr id="15" name="TextBox 14"/>
          <p:cNvSpPr txBox="1"/>
          <p:nvPr/>
        </p:nvSpPr>
        <p:spPr>
          <a:xfrm>
            <a:off x="5893816" y="4067503"/>
            <a:ext cx="354584" cy="461665"/>
          </a:xfrm>
          <a:prstGeom prst="rect">
            <a:avLst/>
          </a:prstGeom>
          <a:noFill/>
        </p:spPr>
        <p:txBody>
          <a:bodyPr wrap="none" rtlCol="0">
            <a:spAutoFit/>
          </a:bodyPr>
          <a:lstStyle/>
          <a:p>
            <a:r>
              <a:rPr lang="el-GR" sz="2400" dirty="0" smtClean="0">
                <a:solidFill>
                  <a:schemeClr val="tx2"/>
                </a:solidFill>
              </a:rPr>
              <a:t>π</a:t>
            </a:r>
            <a:endParaRPr lang="en-US" sz="2400" dirty="0">
              <a:solidFill>
                <a:schemeClr val="tx2"/>
              </a:solidFill>
            </a:endParaRPr>
          </a:p>
        </p:txBody>
      </p:sp>
    </p:spTree>
    <p:extLst>
      <p:ext uri="{BB962C8B-B14F-4D97-AF65-F5344CB8AC3E}">
        <p14:creationId xmlns:p14="http://schemas.microsoft.com/office/powerpoint/2010/main" val="3684553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6" name="Rectangle 8"/>
          <p:cNvSpPr>
            <a:spLocks noChangeArrowheads="1"/>
          </p:cNvSpPr>
          <p:nvPr/>
        </p:nvSpPr>
        <p:spPr bwMode="auto">
          <a:xfrm>
            <a:off x="609600" y="0"/>
            <a:ext cx="745807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cs typeface="Times New Roman" pitchFamily="18" charset="0"/>
              </a:rPr>
              <a:t>Example 1:  Rewrite each degree measure in radians </a:t>
            </a:r>
          </a:p>
          <a:p>
            <a:r>
              <a:rPr lang="en-US">
                <a:cs typeface="Times New Roman" pitchFamily="18" charset="0"/>
              </a:rPr>
              <a:t>	         and each radian measure in degrees.</a:t>
            </a:r>
            <a:endParaRPr lang="en-US">
              <a:latin typeface="Times New Roman" pitchFamily="18" charset="0"/>
              <a:cs typeface="Times New Roman" pitchFamily="18" charset="0"/>
              <a:sym typeface="Wingdings" pitchFamily="2" charset="2"/>
            </a:endParaRPr>
          </a:p>
        </p:txBody>
      </p:sp>
      <p:graphicFrame>
        <p:nvGraphicFramePr>
          <p:cNvPr id="37895" name="Object 7"/>
          <p:cNvGraphicFramePr>
            <a:graphicFrameLocks noChangeAspect="1"/>
          </p:cNvGraphicFramePr>
          <p:nvPr>
            <p:extLst>
              <p:ext uri="{D42A27DB-BD31-4B8C-83A1-F6EECF244321}">
                <p14:modId xmlns:p14="http://schemas.microsoft.com/office/powerpoint/2010/main" val="763986534"/>
              </p:ext>
            </p:extLst>
          </p:nvPr>
        </p:nvGraphicFramePr>
        <p:xfrm>
          <a:off x="3276600" y="1059656"/>
          <a:ext cx="609600" cy="695325"/>
        </p:xfrm>
        <a:graphic>
          <a:graphicData uri="http://schemas.openxmlformats.org/presentationml/2006/ole">
            <mc:AlternateContent xmlns:mc="http://schemas.openxmlformats.org/markup-compatibility/2006">
              <mc:Choice xmlns:v="urn:schemas-microsoft-com:vml" Requires="v">
                <p:oleObj spid="_x0000_s1310" name="Equation" r:id="rId4" imgW="342751" imgH="393529" progId="Equation.3">
                  <p:embed/>
                </p:oleObj>
              </mc:Choice>
              <mc:Fallback>
                <p:oleObj name="Equation" r:id="rId4" imgW="342751"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6600" y="1059656"/>
                        <a:ext cx="609600" cy="695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897" name="Rectangle 9"/>
          <p:cNvSpPr>
            <a:spLocks noChangeArrowheads="1"/>
          </p:cNvSpPr>
          <p:nvPr/>
        </p:nvSpPr>
        <p:spPr bwMode="auto">
          <a:xfrm>
            <a:off x="5002213" y="1223963"/>
            <a:ext cx="4084637"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800">
                <a:cs typeface="Times New Roman" pitchFamily="18" charset="0"/>
              </a:rPr>
              <a:t>radians </a:t>
            </a:r>
            <a:r>
              <a:rPr lang="en-US" sz="1800">
                <a:latin typeface="Times New Roman" pitchFamily="18" charset="0"/>
                <a:cs typeface="Times New Roman" pitchFamily="18" charset="0"/>
                <a:sym typeface="Wingdings" pitchFamily="2" charset="2"/>
              </a:rPr>
              <a:t></a:t>
            </a:r>
            <a:r>
              <a:rPr lang="en-US" sz="1800">
                <a:cs typeface="Times New Roman" pitchFamily="18" charset="0"/>
              </a:rPr>
              <a:t> degrees</a:t>
            </a:r>
            <a:r>
              <a:rPr lang="en-US" sz="1800">
                <a:latin typeface="Times New Roman" pitchFamily="18" charset="0"/>
                <a:cs typeface="Times New Roman" pitchFamily="18" charset="0"/>
                <a:sym typeface="Wingdings" pitchFamily="2" charset="2"/>
              </a:rPr>
              <a:t>  </a:t>
            </a:r>
            <a:r>
              <a:rPr lang="en-US" sz="1800">
                <a:cs typeface="Times New Roman" pitchFamily="18" charset="0"/>
                <a:sym typeface="Wingdings" pitchFamily="2" charset="2"/>
              </a:rPr>
              <a:t>(multiply by</a:t>
            </a:r>
            <a:r>
              <a:rPr lang="en-US" sz="1800">
                <a:latin typeface="Times New Roman" pitchFamily="18" charset="0"/>
                <a:cs typeface="Times New Roman" pitchFamily="18" charset="0"/>
                <a:sym typeface="Wingdings" pitchFamily="2" charset="2"/>
              </a:rPr>
              <a:t>           )</a:t>
            </a:r>
          </a:p>
        </p:txBody>
      </p:sp>
      <p:graphicFrame>
        <p:nvGraphicFramePr>
          <p:cNvPr id="37894" name="Object 6"/>
          <p:cNvGraphicFramePr>
            <a:graphicFrameLocks noChangeAspect="1"/>
          </p:cNvGraphicFramePr>
          <p:nvPr>
            <p:extLst>
              <p:ext uri="{D42A27DB-BD31-4B8C-83A1-F6EECF244321}">
                <p14:modId xmlns:p14="http://schemas.microsoft.com/office/powerpoint/2010/main" val="4096412551"/>
              </p:ext>
            </p:extLst>
          </p:nvPr>
        </p:nvGraphicFramePr>
        <p:xfrm>
          <a:off x="8088696" y="1059656"/>
          <a:ext cx="603250" cy="685800"/>
        </p:xfrm>
        <a:graphic>
          <a:graphicData uri="http://schemas.openxmlformats.org/presentationml/2006/ole">
            <mc:AlternateContent xmlns:mc="http://schemas.openxmlformats.org/markup-compatibility/2006">
              <mc:Choice xmlns:v="urn:schemas-microsoft-com:vml" Requires="v">
                <p:oleObj spid="_x0000_s1311" name="Equation" r:id="rId6" imgW="342751" imgH="393529" progId="Equation.3">
                  <p:embed/>
                </p:oleObj>
              </mc:Choice>
              <mc:Fallback>
                <p:oleObj name="Equation" r:id="rId6" imgW="342751" imgH="39352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88696" y="1059656"/>
                        <a:ext cx="603250" cy="685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7893" name="Object 5"/>
          <p:cNvGraphicFramePr>
            <a:graphicFrameLocks noChangeAspect="1"/>
          </p:cNvGraphicFramePr>
          <p:nvPr>
            <p:extLst>
              <p:ext uri="{D42A27DB-BD31-4B8C-83A1-F6EECF244321}">
                <p14:modId xmlns:p14="http://schemas.microsoft.com/office/powerpoint/2010/main" val="1420906747"/>
              </p:ext>
            </p:extLst>
          </p:nvPr>
        </p:nvGraphicFramePr>
        <p:xfrm>
          <a:off x="152400" y="1707929"/>
          <a:ext cx="1600200" cy="4540471"/>
        </p:xfrm>
        <a:graphic>
          <a:graphicData uri="http://schemas.openxmlformats.org/presentationml/2006/ole">
            <mc:AlternateContent xmlns:mc="http://schemas.openxmlformats.org/markup-compatibility/2006">
              <mc:Choice xmlns:v="urn:schemas-microsoft-com:vml" Requires="v">
                <p:oleObj spid="_x0000_s1312" name="Equation" r:id="rId8" imgW="457200" imgH="1320800" progId="Equation.3">
                  <p:embed/>
                </p:oleObj>
              </mc:Choice>
              <mc:Fallback>
                <p:oleObj name="Equation" r:id="rId8" imgW="457200" imgH="1320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1707929"/>
                        <a:ext cx="1600200" cy="4540471"/>
                      </a:xfrm>
                      <a:prstGeom prst="rect">
                        <a:avLst/>
                      </a:prstGeom>
                      <a:noFill/>
                      <a:extLst/>
                    </p:spPr>
                  </p:pic>
                </p:oleObj>
              </mc:Fallback>
            </mc:AlternateContent>
          </a:graphicData>
        </a:graphic>
      </p:graphicFrame>
      <p:graphicFrame>
        <p:nvGraphicFramePr>
          <p:cNvPr id="37892" name="Object 4"/>
          <p:cNvGraphicFramePr>
            <a:graphicFrameLocks noChangeAspect="1"/>
          </p:cNvGraphicFramePr>
          <p:nvPr/>
        </p:nvGraphicFramePr>
        <p:xfrm>
          <a:off x="5181600" y="2133600"/>
          <a:ext cx="1117600" cy="2438400"/>
        </p:xfrm>
        <a:graphic>
          <a:graphicData uri="http://schemas.openxmlformats.org/presentationml/2006/ole">
            <mc:AlternateContent xmlns:mc="http://schemas.openxmlformats.org/markup-compatibility/2006">
              <mc:Choice xmlns:v="urn:schemas-microsoft-com:vml" Requires="v">
                <p:oleObj spid="_x0000_s1313" name="Equation" r:id="rId10" imgW="469900" imgH="1028700" progId="Equation.3">
                  <p:embed/>
                </p:oleObj>
              </mc:Choice>
              <mc:Fallback>
                <p:oleObj name="Equation" r:id="rId10" imgW="469900" imgH="1028700"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81600" y="2133600"/>
                        <a:ext cx="1117600" cy="2438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7900" name="Rectangle 12"/>
          <p:cNvSpPr>
            <a:spLocks noChangeArrowheads="1"/>
          </p:cNvSpPr>
          <p:nvPr/>
        </p:nvSpPr>
        <p:spPr bwMode="auto">
          <a:xfrm>
            <a:off x="304800" y="1219200"/>
            <a:ext cx="4040188"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800"/>
              <a:t>degrees </a:t>
            </a:r>
            <a:r>
              <a:rPr lang="en-US" sz="1800">
                <a:sym typeface="Wingdings" pitchFamily="2" charset="2"/>
              </a:rPr>
              <a:t></a:t>
            </a:r>
            <a:r>
              <a:rPr lang="en-US" sz="1800"/>
              <a:t> radians</a:t>
            </a:r>
            <a:r>
              <a:rPr lang="en-US" sz="1800">
                <a:sym typeface="Wingdings" pitchFamily="2" charset="2"/>
              </a:rPr>
              <a:t> (multiply by          )</a:t>
            </a:r>
          </a:p>
        </p:txBody>
      </p:sp>
      <mc:AlternateContent xmlns:mc="http://schemas.openxmlformats.org/markup-compatibility/2006" xmlns:a14="http://schemas.microsoft.com/office/drawing/2010/main">
        <mc:Choice Requires="a14">
          <p:sp>
            <p:nvSpPr>
              <p:cNvPr id="2" name="TextBox 1"/>
              <p:cNvSpPr txBox="1"/>
              <p:nvPr/>
            </p:nvSpPr>
            <p:spPr>
              <a:xfrm>
                <a:off x="1524000" y="1676400"/>
                <a:ext cx="1212191"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2"/>
                              </a:solidFill>
                              <a:latin typeface="Cambria Math"/>
                            </a:rPr>
                          </m:ctrlPr>
                        </m:fPr>
                        <m:num>
                          <m:r>
                            <a:rPr lang="en-US" b="0" i="1" smtClean="0">
                              <a:solidFill>
                                <a:schemeClr val="tx2"/>
                              </a:solidFill>
                              <a:latin typeface="Cambria Math"/>
                            </a:rPr>
                            <m:t>90</m:t>
                          </m:r>
                          <m:r>
                            <a:rPr lang="en-US" b="0" i="1" smtClean="0">
                              <a:solidFill>
                                <a:schemeClr val="tx2"/>
                              </a:solidFill>
                              <a:latin typeface="Cambria Math"/>
                              <a:ea typeface="Cambria Math"/>
                            </a:rPr>
                            <m:t>°</m:t>
                          </m:r>
                        </m:num>
                        <m:den>
                          <m:r>
                            <a:rPr lang="en-US" b="0" i="1" smtClean="0">
                              <a:solidFill>
                                <a:schemeClr val="tx2"/>
                              </a:solidFill>
                              <a:latin typeface="Cambria Math"/>
                            </a:rPr>
                            <m:t>1</m:t>
                          </m:r>
                        </m:den>
                      </m:f>
                      <m:r>
                        <a:rPr lang="en-US" i="1" smtClean="0">
                          <a:solidFill>
                            <a:schemeClr val="tx2"/>
                          </a:solidFill>
                          <a:latin typeface="Cambria Math"/>
                          <a:ea typeface="Cambria Math"/>
                        </a:rPr>
                        <m:t>∙</m:t>
                      </m:r>
                      <m:f>
                        <m:fPr>
                          <m:ctrlPr>
                            <a:rPr lang="en-US" i="1" smtClean="0">
                              <a:solidFill>
                                <a:schemeClr val="tx2"/>
                              </a:solidFill>
                              <a:latin typeface="Cambria Math"/>
                            </a:rPr>
                          </m:ctrlPr>
                        </m:fPr>
                        <m:num>
                          <m:r>
                            <a:rPr lang="en-US" i="1" smtClean="0">
                              <a:solidFill>
                                <a:schemeClr val="tx2"/>
                              </a:solidFill>
                              <a:latin typeface="Cambria Math"/>
                              <a:ea typeface="Cambria Math"/>
                            </a:rPr>
                            <m:t>𝜋</m:t>
                          </m:r>
                        </m:num>
                        <m:den>
                          <m:r>
                            <a:rPr lang="en-US" b="0" i="1" smtClean="0">
                              <a:solidFill>
                                <a:schemeClr val="tx2"/>
                              </a:solidFill>
                              <a:latin typeface="Cambria Math"/>
                            </a:rPr>
                            <m:t>180</m:t>
                          </m:r>
                          <m:r>
                            <a:rPr lang="en-US" b="0" i="1" smtClean="0">
                              <a:solidFill>
                                <a:schemeClr val="tx2"/>
                              </a:solidFill>
                              <a:latin typeface="Cambria Math"/>
                              <a:ea typeface="Cambria Math"/>
                            </a:rPr>
                            <m:t>°</m:t>
                          </m:r>
                        </m:den>
                      </m:f>
                    </m:oMath>
                  </m:oMathPara>
                </a14:m>
                <a:endParaRPr lang="en-US" dirty="0">
                  <a:solidFill>
                    <a:schemeClr val="tx2"/>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524000" y="1676400"/>
                <a:ext cx="1212191" cy="612732"/>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562098" y="2592933"/>
                <a:ext cx="1340432"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2"/>
                              </a:solidFill>
                              <a:latin typeface="Cambria Math"/>
                            </a:rPr>
                          </m:ctrlPr>
                        </m:fPr>
                        <m:num>
                          <m:r>
                            <a:rPr lang="en-US" b="0" i="1" smtClean="0">
                              <a:solidFill>
                                <a:schemeClr val="tx2"/>
                              </a:solidFill>
                              <a:latin typeface="Cambria Math"/>
                            </a:rPr>
                            <m:t>180</m:t>
                          </m:r>
                          <m:r>
                            <a:rPr lang="en-US" b="0" i="1" smtClean="0">
                              <a:solidFill>
                                <a:schemeClr val="tx2"/>
                              </a:solidFill>
                              <a:latin typeface="Cambria Math"/>
                              <a:ea typeface="Cambria Math"/>
                            </a:rPr>
                            <m:t>°</m:t>
                          </m:r>
                        </m:num>
                        <m:den>
                          <m:r>
                            <a:rPr lang="en-US" b="0" i="1" smtClean="0">
                              <a:solidFill>
                                <a:schemeClr val="tx2"/>
                              </a:solidFill>
                              <a:latin typeface="Cambria Math"/>
                            </a:rPr>
                            <m:t>1</m:t>
                          </m:r>
                        </m:den>
                      </m:f>
                      <m:r>
                        <a:rPr lang="en-US" i="1" smtClean="0">
                          <a:solidFill>
                            <a:schemeClr val="tx2"/>
                          </a:solidFill>
                          <a:latin typeface="Cambria Math"/>
                          <a:ea typeface="Cambria Math"/>
                        </a:rPr>
                        <m:t>∙</m:t>
                      </m:r>
                      <m:f>
                        <m:fPr>
                          <m:ctrlPr>
                            <a:rPr lang="en-US" i="1" smtClean="0">
                              <a:solidFill>
                                <a:schemeClr val="tx2"/>
                              </a:solidFill>
                              <a:latin typeface="Cambria Math"/>
                            </a:rPr>
                          </m:ctrlPr>
                        </m:fPr>
                        <m:num>
                          <m:r>
                            <a:rPr lang="en-US" i="1" smtClean="0">
                              <a:solidFill>
                                <a:schemeClr val="tx2"/>
                              </a:solidFill>
                              <a:latin typeface="Cambria Math"/>
                              <a:ea typeface="Cambria Math"/>
                            </a:rPr>
                            <m:t>𝜋</m:t>
                          </m:r>
                        </m:num>
                        <m:den>
                          <m:r>
                            <a:rPr lang="en-US" b="0" i="1" smtClean="0">
                              <a:solidFill>
                                <a:schemeClr val="tx2"/>
                              </a:solidFill>
                              <a:latin typeface="Cambria Math"/>
                            </a:rPr>
                            <m:t>180</m:t>
                          </m:r>
                          <m:r>
                            <a:rPr lang="en-US" b="0" i="1" smtClean="0">
                              <a:solidFill>
                                <a:schemeClr val="tx2"/>
                              </a:solidFill>
                              <a:latin typeface="Cambria Math"/>
                              <a:ea typeface="Cambria Math"/>
                            </a:rPr>
                            <m:t>°</m:t>
                          </m:r>
                        </m:den>
                      </m:f>
                    </m:oMath>
                  </m:oMathPara>
                </a14:m>
                <a:endParaRPr lang="en-US" dirty="0">
                  <a:solidFill>
                    <a:schemeClr val="tx2"/>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1562098" y="2592933"/>
                <a:ext cx="1340432" cy="612732"/>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687726" y="3344148"/>
                <a:ext cx="1340432"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2"/>
                              </a:solidFill>
                              <a:latin typeface="Cambria Math"/>
                            </a:rPr>
                          </m:ctrlPr>
                        </m:fPr>
                        <m:num>
                          <m:r>
                            <a:rPr lang="en-US" b="0" i="1" smtClean="0">
                              <a:solidFill>
                                <a:schemeClr val="tx2"/>
                              </a:solidFill>
                              <a:latin typeface="Cambria Math"/>
                            </a:rPr>
                            <m:t>270</m:t>
                          </m:r>
                          <m:r>
                            <a:rPr lang="en-US" b="0" i="1" smtClean="0">
                              <a:solidFill>
                                <a:schemeClr val="tx2"/>
                              </a:solidFill>
                              <a:latin typeface="Cambria Math"/>
                              <a:ea typeface="Cambria Math"/>
                            </a:rPr>
                            <m:t>°</m:t>
                          </m:r>
                        </m:num>
                        <m:den>
                          <m:r>
                            <a:rPr lang="en-US" b="0" i="1" smtClean="0">
                              <a:solidFill>
                                <a:schemeClr val="tx2"/>
                              </a:solidFill>
                              <a:latin typeface="Cambria Math"/>
                            </a:rPr>
                            <m:t>1</m:t>
                          </m:r>
                        </m:den>
                      </m:f>
                      <m:r>
                        <a:rPr lang="en-US" i="1" smtClean="0">
                          <a:solidFill>
                            <a:schemeClr val="tx2"/>
                          </a:solidFill>
                          <a:latin typeface="Cambria Math"/>
                          <a:ea typeface="Cambria Math"/>
                        </a:rPr>
                        <m:t>∙</m:t>
                      </m:r>
                      <m:f>
                        <m:fPr>
                          <m:ctrlPr>
                            <a:rPr lang="en-US" i="1" smtClean="0">
                              <a:solidFill>
                                <a:schemeClr val="tx2"/>
                              </a:solidFill>
                              <a:latin typeface="Cambria Math"/>
                            </a:rPr>
                          </m:ctrlPr>
                        </m:fPr>
                        <m:num>
                          <m:r>
                            <a:rPr lang="en-US" i="1" smtClean="0">
                              <a:solidFill>
                                <a:schemeClr val="tx2"/>
                              </a:solidFill>
                              <a:latin typeface="Cambria Math"/>
                              <a:ea typeface="Cambria Math"/>
                            </a:rPr>
                            <m:t>𝜋</m:t>
                          </m:r>
                        </m:num>
                        <m:den>
                          <m:r>
                            <a:rPr lang="en-US" b="0" i="1" smtClean="0">
                              <a:solidFill>
                                <a:schemeClr val="tx2"/>
                              </a:solidFill>
                              <a:latin typeface="Cambria Math"/>
                            </a:rPr>
                            <m:t>180</m:t>
                          </m:r>
                          <m:r>
                            <a:rPr lang="en-US" b="0" i="1" smtClean="0">
                              <a:solidFill>
                                <a:schemeClr val="tx2"/>
                              </a:solidFill>
                              <a:latin typeface="Cambria Math"/>
                              <a:ea typeface="Cambria Math"/>
                            </a:rPr>
                            <m:t>°</m:t>
                          </m:r>
                        </m:den>
                      </m:f>
                    </m:oMath>
                  </m:oMathPara>
                </a14:m>
                <a:endParaRPr lang="en-US" dirty="0">
                  <a:solidFill>
                    <a:schemeClr val="tx2"/>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1687726" y="3344148"/>
                <a:ext cx="1340432" cy="612732"/>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1707890" y="4157586"/>
                <a:ext cx="1340432"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2"/>
                              </a:solidFill>
                              <a:latin typeface="Cambria Math"/>
                            </a:rPr>
                          </m:ctrlPr>
                        </m:fPr>
                        <m:num>
                          <m:r>
                            <a:rPr lang="en-US" b="0" i="1" smtClean="0">
                              <a:solidFill>
                                <a:schemeClr val="tx2"/>
                              </a:solidFill>
                              <a:latin typeface="Cambria Math"/>
                            </a:rPr>
                            <m:t>360</m:t>
                          </m:r>
                          <m:r>
                            <a:rPr lang="en-US" b="0" i="1" smtClean="0">
                              <a:solidFill>
                                <a:schemeClr val="tx2"/>
                              </a:solidFill>
                              <a:latin typeface="Cambria Math"/>
                              <a:ea typeface="Cambria Math"/>
                            </a:rPr>
                            <m:t>°</m:t>
                          </m:r>
                        </m:num>
                        <m:den>
                          <m:r>
                            <a:rPr lang="en-US" b="0" i="1" smtClean="0">
                              <a:solidFill>
                                <a:schemeClr val="tx2"/>
                              </a:solidFill>
                              <a:latin typeface="Cambria Math"/>
                            </a:rPr>
                            <m:t>1</m:t>
                          </m:r>
                        </m:den>
                      </m:f>
                      <m:r>
                        <a:rPr lang="en-US" i="1" smtClean="0">
                          <a:solidFill>
                            <a:schemeClr val="tx2"/>
                          </a:solidFill>
                          <a:latin typeface="Cambria Math"/>
                          <a:ea typeface="Cambria Math"/>
                        </a:rPr>
                        <m:t>∙</m:t>
                      </m:r>
                      <m:f>
                        <m:fPr>
                          <m:ctrlPr>
                            <a:rPr lang="en-US" i="1" smtClean="0">
                              <a:solidFill>
                                <a:schemeClr val="tx2"/>
                              </a:solidFill>
                              <a:latin typeface="Cambria Math"/>
                            </a:rPr>
                          </m:ctrlPr>
                        </m:fPr>
                        <m:num>
                          <m:r>
                            <a:rPr lang="en-US" i="1" smtClean="0">
                              <a:solidFill>
                                <a:schemeClr val="tx2"/>
                              </a:solidFill>
                              <a:latin typeface="Cambria Math"/>
                              <a:ea typeface="Cambria Math"/>
                            </a:rPr>
                            <m:t>𝜋</m:t>
                          </m:r>
                        </m:num>
                        <m:den>
                          <m:r>
                            <a:rPr lang="en-US" b="0" i="1" smtClean="0">
                              <a:solidFill>
                                <a:schemeClr val="tx2"/>
                              </a:solidFill>
                              <a:latin typeface="Cambria Math"/>
                            </a:rPr>
                            <m:t>180</m:t>
                          </m:r>
                          <m:r>
                            <a:rPr lang="en-US" b="0" i="1" smtClean="0">
                              <a:solidFill>
                                <a:schemeClr val="tx2"/>
                              </a:solidFill>
                              <a:latin typeface="Cambria Math"/>
                              <a:ea typeface="Cambria Math"/>
                            </a:rPr>
                            <m:t>°</m:t>
                          </m:r>
                        </m:den>
                      </m:f>
                    </m:oMath>
                  </m:oMathPara>
                </a14:m>
                <a:endParaRPr lang="en-US" dirty="0">
                  <a:solidFill>
                    <a:schemeClr val="tx2"/>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707890" y="4157586"/>
                <a:ext cx="1340432" cy="612732"/>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1526628" y="4953000"/>
                <a:ext cx="1212191" cy="618311"/>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2"/>
                              </a:solidFill>
                              <a:latin typeface="Cambria Math"/>
                            </a:rPr>
                          </m:ctrlPr>
                        </m:fPr>
                        <m:num>
                          <m:r>
                            <a:rPr lang="en-US" b="0" i="1" smtClean="0">
                              <a:solidFill>
                                <a:schemeClr val="tx2"/>
                              </a:solidFill>
                              <a:latin typeface="Cambria Math"/>
                            </a:rPr>
                            <m:t>45</m:t>
                          </m:r>
                          <m:r>
                            <a:rPr lang="en-US" b="0" i="1" smtClean="0">
                              <a:solidFill>
                                <a:schemeClr val="tx2"/>
                              </a:solidFill>
                              <a:latin typeface="Cambria Math"/>
                              <a:ea typeface="Cambria Math"/>
                            </a:rPr>
                            <m:t>°</m:t>
                          </m:r>
                        </m:num>
                        <m:den>
                          <m:r>
                            <a:rPr lang="en-US" b="0" i="1" smtClean="0">
                              <a:solidFill>
                                <a:schemeClr val="tx2"/>
                              </a:solidFill>
                              <a:latin typeface="Cambria Math"/>
                            </a:rPr>
                            <m:t>1</m:t>
                          </m:r>
                        </m:den>
                      </m:f>
                      <m:r>
                        <a:rPr lang="en-US" i="1" smtClean="0">
                          <a:solidFill>
                            <a:schemeClr val="tx2"/>
                          </a:solidFill>
                          <a:latin typeface="Cambria Math"/>
                          <a:ea typeface="Cambria Math"/>
                        </a:rPr>
                        <m:t>∙</m:t>
                      </m:r>
                      <m:f>
                        <m:fPr>
                          <m:ctrlPr>
                            <a:rPr lang="en-US" i="1" smtClean="0">
                              <a:solidFill>
                                <a:schemeClr val="tx2"/>
                              </a:solidFill>
                              <a:latin typeface="Cambria Math"/>
                            </a:rPr>
                          </m:ctrlPr>
                        </m:fPr>
                        <m:num>
                          <m:r>
                            <a:rPr lang="en-US" i="1" smtClean="0">
                              <a:solidFill>
                                <a:schemeClr val="tx2"/>
                              </a:solidFill>
                              <a:latin typeface="Cambria Math"/>
                              <a:ea typeface="Cambria Math"/>
                            </a:rPr>
                            <m:t>𝜋</m:t>
                          </m:r>
                        </m:num>
                        <m:den>
                          <m:r>
                            <a:rPr lang="en-US" b="0" i="1" smtClean="0">
                              <a:solidFill>
                                <a:schemeClr val="tx2"/>
                              </a:solidFill>
                              <a:latin typeface="Cambria Math"/>
                            </a:rPr>
                            <m:t>180</m:t>
                          </m:r>
                          <m:r>
                            <a:rPr lang="en-US" b="0" i="1" smtClean="0">
                              <a:solidFill>
                                <a:schemeClr val="tx2"/>
                              </a:solidFill>
                              <a:latin typeface="Cambria Math"/>
                              <a:ea typeface="Cambria Math"/>
                            </a:rPr>
                            <m:t>°</m:t>
                          </m:r>
                        </m:den>
                      </m:f>
                    </m:oMath>
                  </m:oMathPara>
                </a14:m>
                <a:endParaRPr lang="en-US" dirty="0">
                  <a:solidFill>
                    <a:schemeClr val="tx2"/>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526628" y="4953000"/>
                <a:ext cx="1212191" cy="618311"/>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1462207" y="5715000"/>
                <a:ext cx="1212191"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2"/>
                              </a:solidFill>
                              <a:latin typeface="Cambria Math"/>
                            </a:rPr>
                          </m:ctrlPr>
                        </m:fPr>
                        <m:num>
                          <m:r>
                            <a:rPr lang="en-US" b="0" i="1" smtClean="0">
                              <a:solidFill>
                                <a:schemeClr val="tx2"/>
                              </a:solidFill>
                              <a:latin typeface="Cambria Math"/>
                            </a:rPr>
                            <m:t>60</m:t>
                          </m:r>
                          <m:r>
                            <a:rPr lang="en-US" b="0" i="1" smtClean="0">
                              <a:solidFill>
                                <a:schemeClr val="tx2"/>
                              </a:solidFill>
                              <a:latin typeface="Cambria Math"/>
                              <a:ea typeface="Cambria Math"/>
                            </a:rPr>
                            <m:t>°</m:t>
                          </m:r>
                        </m:num>
                        <m:den>
                          <m:r>
                            <a:rPr lang="en-US" b="0" i="1" smtClean="0">
                              <a:solidFill>
                                <a:schemeClr val="tx2"/>
                              </a:solidFill>
                              <a:latin typeface="Cambria Math"/>
                            </a:rPr>
                            <m:t>1</m:t>
                          </m:r>
                        </m:den>
                      </m:f>
                      <m:r>
                        <a:rPr lang="en-US" i="1" smtClean="0">
                          <a:solidFill>
                            <a:schemeClr val="tx2"/>
                          </a:solidFill>
                          <a:latin typeface="Cambria Math"/>
                          <a:ea typeface="Cambria Math"/>
                        </a:rPr>
                        <m:t>∙</m:t>
                      </m:r>
                      <m:f>
                        <m:fPr>
                          <m:ctrlPr>
                            <a:rPr lang="en-US" i="1" smtClean="0">
                              <a:solidFill>
                                <a:schemeClr val="tx2"/>
                              </a:solidFill>
                              <a:latin typeface="Cambria Math"/>
                            </a:rPr>
                          </m:ctrlPr>
                        </m:fPr>
                        <m:num>
                          <m:r>
                            <a:rPr lang="en-US" i="1" smtClean="0">
                              <a:solidFill>
                                <a:schemeClr val="tx2"/>
                              </a:solidFill>
                              <a:latin typeface="Cambria Math"/>
                              <a:ea typeface="Cambria Math"/>
                            </a:rPr>
                            <m:t>𝜋</m:t>
                          </m:r>
                        </m:num>
                        <m:den>
                          <m:r>
                            <a:rPr lang="en-US" b="0" i="1" smtClean="0">
                              <a:solidFill>
                                <a:schemeClr val="tx2"/>
                              </a:solidFill>
                              <a:latin typeface="Cambria Math"/>
                            </a:rPr>
                            <m:t>180</m:t>
                          </m:r>
                          <m:r>
                            <a:rPr lang="en-US" b="0" i="1" smtClean="0">
                              <a:solidFill>
                                <a:schemeClr val="tx2"/>
                              </a:solidFill>
                              <a:latin typeface="Cambria Math"/>
                              <a:ea typeface="Cambria Math"/>
                            </a:rPr>
                            <m:t>°</m:t>
                          </m:r>
                        </m:den>
                      </m:f>
                    </m:oMath>
                  </m:oMathPara>
                </a14:m>
                <a:endParaRPr lang="en-US" dirty="0">
                  <a:solidFill>
                    <a:schemeClr val="tx2"/>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462207" y="5715000"/>
                <a:ext cx="1212191" cy="612732"/>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p:cNvSpPr txBox="1"/>
              <p:nvPr/>
            </p:nvSpPr>
            <p:spPr>
              <a:xfrm>
                <a:off x="2723053" y="1707930"/>
                <a:ext cx="719877" cy="6152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 </m:t>
                      </m:r>
                      <m:f>
                        <m:fPr>
                          <m:ctrlPr>
                            <a:rPr lang="en-US" sz="2000" b="0" i="1" smtClean="0">
                              <a:solidFill>
                                <a:schemeClr val="tx2"/>
                              </a:solidFill>
                              <a:latin typeface="Cambria Math"/>
                            </a:rPr>
                          </m:ctrlPr>
                        </m:fPr>
                        <m:num>
                          <m:r>
                            <a:rPr lang="en-US" sz="2000" b="0" i="1" smtClean="0">
                              <a:solidFill>
                                <a:schemeClr val="tx2"/>
                              </a:solidFill>
                              <a:latin typeface="Cambria Math"/>
                              <a:ea typeface="Cambria Math"/>
                            </a:rPr>
                            <m:t>𝜋</m:t>
                          </m:r>
                        </m:num>
                        <m:den>
                          <m:r>
                            <a:rPr lang="en-US" sz="2000" b="0" i="1" smtClean="0">
                              <a:solidFill>
                                <a:schemeClr val="tx2"/>
                              </a:solidFill>
                              <a:latin typeface="Cambria Math"/>
                            </a:rPr>
                            <m:t>2</m:t>
                          </m:r>
                        </m:den>
                      </m:f>
                    </m:oMath>
                  </m:oMathPara>
                </a14:m>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2723053" y="1707930"/>
                <a:ext cx="719877" cy="615297"/>
              </a:xfrm>
              <a:prstGeom prst="rect">
                <a:avLst/>
              </a:prstGeom>
              <a:blipFill rotWithShape="1">
                <a:blip r:embed="rId1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053435" y="3266742"/>
                <a:ext cx="862544" cy="66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 </m:t>
                      </m:r>
                      <m:f>
                        <m:fPr>
                          <m:ctrlPr>
                            <a:rPr lang="en-US" sz="2000" b="0" i="1" smtClean="0">
                              <a:solidFill>
                                <a:schemeClr val="tx2"/>
                              </a:solidFill>
                              <a:latin typeface="Cambria Math"/>
                            </a:rPr>
                          </m:ctrlPr>
                        </m:fPr>
                        <m:num>
                          <m:r>
                            <a:rPr lang="en-US" sz="2000" b="0" i="1" smtClean="0">
                              <a:solidFill>
                                <a:schemeClr val="tx2"/>
                              </a:solidFill>
                              <a:latin typeface="Cambria Math"/>
                            </a:rPr>
                            <m:t>3</m:t>
                          </m:r>
                          <m:r>
                            <a:rPr lang="en-US" sz="2000" b="0" i="1" smtClean="0">
                              <a:solidFill>
                                <a:schemeClr val="tx2"/>
                              </a:solidFill>
                              <a:latin typeface="Cambria Math"/>
                              <a:ea typeface="Cambria Math"/>
                            </a:rPr>
                            <m:t>𝜋</m:t>
                          </m:r>
                        </m:num>
                        <m:den>
                          <m:r>
                            <a:rPr lang="en-US" sz="2000" b="0" i="1" smtClean="0">
                              <a:solidFill>
                                <a:schemeClr val="tx2"/>
                              </a:solidFill>
                              <a:latin typeface="Cambria Math"/>
                            </a:rPr>
                            <m:t>2</m:t>
                          </m:r>
                        </m:den>
                      </m:f>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3053435" y="3266742"/>
                <a:ext cx="862544" cy="668516"/>
              </a:xfrm>
              <a:prstGeom prst="rect">
                <a:avLst/>
              </a:prstGeom>
              <a:blipFill rotWithShape="1">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2779065" y="2395443"/>
                <a:ext cx="1411284" cy="66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 </m:t>
                      </m:r>
                      <m:f>
                        <m:fPr>
                          <m:ctrlPr>
                            <a:rPr lang="en-US" sz="2000" b="0" i="1" smtClean="0">
                              <a:solidFill>
                                <a:schemeClr val="tx2"/>
                              </a:solidFill>
                              <a:latin typeface="Cambria Math"/>
                            </a:rPr>
                          </m:ctrlPr>
                        </m:fPr>
                        <m:num>
                          <m:r>
                            <a:rPr lang="en-US" sz="2000" b="0" i="1" smtClean="0">
                              <a:solidFill>
                                <a:schemeClr val="tx2"/>
                              </a:solidFill>
                              <a:latin typeface="Cambria Math"/>
                            </a:rPr>
                            <m:t>2</m:t>
                          </m:r>
                          <m:r>
                            <a:rPr lang="en-US" sz="2000" b="0" i="1" smtClean="0">
                              <a:solidFill>
                                <a:schemeClr val="tx2"/>
                              </a:solidFill>
                              <a:latin typeface="Cambria Math"/>
                              <a:ea typeface="Cambria Math"/>
                            </a:rPr>
                            <m:t>𝜋</m:t>
                          </m:r>
                        </m:num>
                        <m:den>
                          <m:r>
                            <a:rPr lang="en-US" sz="2000" b="0" i="1" smtClean="0">
                              <a:solidFill>
                                <a:schemeClr val="tx2"/>
                              </a:solidFill>
                              <a:latin typeface="Cambria Math"/>
                            </a:rPr>
                            <m:t>2</m:t>
                          </m:r>
                        </m:den>
                      </m:f>
                      <m:r>
                        <a:rPr lang="en-US" sz="2000" b="0" i="1" smtClean="0">
                          <a:solidFill>
                            <a:schemeClr val="tx2"/>
                          </a:solidFill>
                          <a:latin typeface="Cambria Math"/>
                        </a:rPr>
                        <m:t>= </m:t>
                      </m:r>
                      <m:r>
                        <a:rPr lang="en-US" sz="2000" b="0" i="1" smtClean="0">
                          <a:solidFill>
                            <a:schemeClr val="tx2"/>
                          </a:solidFill>
                          <a:latin typeface="Cambria Math"/>
                          <a:ea typeface="Cambria Math"/>
                        </a:rPr>
                        <m:t>𝜋</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2779065" y="2395443"/>
                <a:ext cx="1411284" cy="668516"/>
              </a:xfrm>
              <a:prstGeom prst="rect">
                <a:avLst/>
              </a:prstGeom>
              <a:blipFill rotWithShape="1">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028158" y="4087311"/>
                <a:ext cx="1497846" cy="6674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 </m:t>
                      </m:r>
                      <m:f>
                        <m:fPr>
                          <m:ctrlPr>
                            <a:rPr lang="en-US" sz="2000" b="0" i="1" smtClean="0">
                              <a:solidFill>
                                <a:schemeClr val="tx2"/>
                              </a:solidFill>
                              <a:latin typeface="Cambria Math"/>
                            </a:rPr>
                          </m:ctrlPr>
                        </m:fPr>
                        <m:num>
                          <m:r>
                            <a:rPr lang="en-US" sz="2000" b="0" i="1" smtClean="0">
                              <a:solidFill>
                                <a:schemeClr val="tx2"/>
                              </a:solidFill>
                              <a:latin typeface="Cambria Math"/>
                            </a:rPr>
                            <m:t>4</m:t>
                          </m:r>
                          <m:r>
                            <a:rPr lang="en-US" sz="2000" b="0" i="1" smtClean="0">
                              <a:solidFill>
                                <a:schemeClr val="tx2"/>
                              </a:solidFill>
                              <a:latin typeface="Cambria Math"/>
                              <a:ea typeface="Cambria Math"/>
                            </a:rPr>
                            <m:t>𝜋</m:t>
                          </m:r>
                        </m:num>
                        <m:den>
                          <m:r>
                            <a:rPr lang="en-US" sz="2000" b="0" i="1" smtClean="0">
                              <a:solidFill>
                                <a:schemeClr val="tx2"/>
                              </a:solidFill>
                              <a:latin typeface="Cambria Math"/>
                            </a:rPr>
                            <m:t>2</m:t>
                          </m:r>
                        </m:den>
                      </m:f>
                      <m:r>
                        <a:rPr lang="en-US" sz="2000" b="0" i="1" smtClean="0">
                          <a:solidFill>
                            <a:schemeClr val="tx2"/>
                          </a:solidFill>
                          <a:latin typeface="Cambria Math"/>
                        </a:rPr>
                        <m:t>=2</m:t>
                      </m:r>
                      <m:r>
                        <a:rPr lang="en-US" sz="2000" b="0" i="1" smtClean="0">
                          <a:solidFill>
                            <a:schemeClr val="tx2"/>
                          </a:solidFill>
                          <a:latin typeface="Cambria Math"/>
                          <a:ea typeface="Cambria Math"/>
                        </a:rPr>
                        <m:t>𝜋</m:t>
                      </m:r>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3028158" y="4087311"/>
                <a:ext cx="1497846" cy="667427"/>
              </a:xfrm>
              <a:prstGeom prst="rect">
                <a:avLst/>
              </a:prstGeom>
              <a:blipFill rotWithShape="1">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2736191" y="4956014"/>
                <a:ext cx="719877" cy="61529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 </m:t>
                      </m:r>
                      <m:f>
                        <m:fPr>
                          <m:ctrlPr>
                            <a:rPr lang="en-US" sz="2000" b="0" i="1" smtClean="0">
                              <a:solidFill>
                                <a:schemeClr val="tx2"/>
                              </a:solidFill>
                              <a:latin typeface="Cambria Math"/>
                            </a:rPr>
                          </m:ctrlPr>
                        </m:fPr>
                        <m:num>
                          <m:r>
                            <a:rPr lang="en-US" sz="2000" b="0" i="1" smtClean="0">
                              <a:solidFill>
                                <a:schemeClr val="tx2"/>
                              </a:solidFill>
                              <a:latin typeface="Cambria Math"/>
                              <a:ea typeface="Cambria Math"/>
                            </a:rPr>
                            <m:t>𝜋</m:t>
                          </m:r>
                        </m:num>
                        <m:den>
                          <m:r>
                            <a:rPr lang="en-US" sz="2000" b="0" i="1" smtClean="0">
                              <a:solidFill>
                                <a:schemeClr val="tx2"/>
                              </a:solidFill>
                              <a:latin typeface="Cambria Math"/>
                            </a:rPr>
                            <m:t>4</m:t>
                          </m:r>
                        </m:den>
                      </m:f>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2736191" y="4956014"/>
                <a:ext cx="719877" cy="615297"/>
              </a:xfrm>
              <a:prstGeom prst="rect">
                <a:avLst/>
              </a:prstGeom>
              <a:blipFill rotWithShape="1">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723052" y="5710384"/>
                <a:ext cx="719877" cy="61734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 </m:t>
                      </m:r>
                      <m:f>
                        <m:fPr>
                          <m:ctrlPr>
                            <a:rPr lang="en-US" sz="2000" b="0" i="1" smtClean="0">
                              <a:solidFill>
                                <a:schemeClr val="tx2"/>
                              </a:solidFill>
                              <a:latin typeface="Cambria Math"/>
                            </a:rPr>
                          </m:ctrlPr>
                        </m:fPr>
                        <m:num>
                          <m:r>
                            <a:rPr lang="en-US" sz="2000" b="0" i="1" smtClean="0">
                              <a:solidFill>
                                <a:schemeClr val="tx2"/>
                              </a:solidFill>
                              <a:latin typeface="Cambria Math"/>
                              <a:ea typeface="Cambria Math"/>
                            </a:rPr>
                            <m:t>𝜋</m:t>
                          </m:r>
                        </m:num>
                        <m:den>
                          <m:r>
                            <a:rPr lang="en-US" sz="2000" b="0" i="1" smtClean="0">
                              <a:solidFill>
                                <a:schemeClr val="tx2"/>
                              </a:solidFill>
                              <a:latin typeface="Cambria Math"/>
                            </a:rPr>
                            <m:t>3</m:t>
                          </m:r>
                        </m:den>
                      </m:f>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2723052" y="5710384"/>
                <a:ext cx="719877" cy="617348"/>
              </a:xfrm>
              <a:prstGeom prst="rect">
                <a:avLst/>
              </a:prstGeom>
              <a:blipFill rotWithShape="1">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6248400" y="2288363"/>
                <a:ext cx="1350177"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a:rPr>
                        <m:t>−</m:t>
                      </m:r>
                      <m:f>
                        <m:fPr>
                          <m:ctrlPr>
                            <a:rPr lang="en-US" i="1" smtClean="0">
                              <a:solidFill>
                                <a:schemeClr val="tx2"/>
                              </a:solidFill>
                              <a:latin typeface="Cambria Math"/>
                            </a:rPr>
                          </m:ctrlPr>
                        </m:fPr>
                        <m:num>
                          <m:r>
                            <a:rPr lang="en-US" b="0" i="1" smtClean="0">
                              <a:solidFill>
                                <a:schemeClr val="tx2"/>
                              </a:solidFill>
                              <a:latin typeface="Cambria Math"/>
                            </a:rPr>
                            <m:t>3</m:t>
                          </m:r>
                          <m:r>
                            <a:rPr lang="en-US" b="0" i="1" smtClean="0">
                              <a:solidFill>
                                <a:schemeClr val="tx2"/>
                              </a:solidFill>
                              <a:latin typeface="Cambria Math"/>
                              <a:ea typeface="Cambria Math"/>
                            </a:rPr>
                            <m:t>𝜋</m:t>
                          </m:r>
                        </m:num>
                        <m:den>
                          <m:r>
                            <a:rPr lang="en-US" b="0" i="1" smtClean="0">
                              <a:solidFill>
                                <a:schemeClr val="tx2"/>
                              </a:solidFill>
                              <a:latin typeface="Cambria Math"/>
                            </a:rPr>
                            <m:t>2</m:t>
                          </m:r>
                        </m:den>
                      </m:f>
                      <m:r>
                        <a:rPr lang="en-US" i="1" smtClean="0">
                          <a:solidFill>
                            <a:schemeClr val="tx2"/>
                          </a:solidFill>
                          <a:latin typeface="Cambria Math"/>
                          <a:ea typeface="Cambria Math"/>
                        </a:rPr>
                        <m:t>∙</m:t>
                      </m:r>
                      <m:f>
                        <m:fPr>
                          <m:ctrlPr>
                            <a:rPr lang="en-US" i="1" smtClean="0">
                              <a:solidFill>
                                <a:schemeClr val="tx2"/>
                              </a:solidFill>
                              <a:latin typeface="Cambria Math"/>
                            </a:rPr>
                          </m:ctrlPr>
                        </m:fPr>
                        <m:num>
                          <m:r>
                            <a:rPr lang="en-US" b="0" i="1" smtClean="0">
                              <a:solidFill>
                                <a:schemeClr val="tx2"/>
                              </a:solidFill>
                              <a:latin typeface="Cambria Math"/>
                            </a:rPr>
                            <m:t>180</m:t>
                          </m:r>
                          <m:r>
                            <a:rPr lang="en-US" b="0" i="1" smtClean="0">
                              <a:solidFill>
                                <a:schemeClr val="tx2"/>
                              </a:solidFill>
                              <a:latin typeface="Cambria Math"/>
                              <a:ea typeface="Cambria Math"/>
                            </a:rPr>
                            <m:t>°</m:t>
                          </m:r>
                        </m:num>
                        <m:den>
                          <m:r>
                            <a:rPr lang="en-US" i="1">
                              <a:solidFill>
                                <a:schemeClr val="tx2"/>
                              </a:solidFill>
                              <a:latin typeface="Cambria Math"/>
                              <a:ea typeface="Cambria Math"/>
                            </a:rPr>
                            <m:t>𝜋</m:t>
                          </m:r>
                        </m:den>
                      </m:f>
                    </m:oMath>
                  </m:oMathPara>
                </a14:m>
                <a:endParaRPr lang="en-US" dirty="0">
                  <a:solidFill>
                    <a:schemeClr val="tx2"/>
                  </a:solidFill>
                </a:endParaRPr>
              </a:p>
            </p:txBody>
          </p:sp>
        </mc:Choice>
        <mc:Fallback xmlns="">
          <p:sp>
            <p:nvSpPr>
              <p:cNvPr id="22" name="TextBox 21"/>
              <p:cNvSpPr txBox="1">
                <a:spLocks noRot="1" noChangeAspect="1" noMove="1" noResize="1" noEditPoints="1" noAdjustHandles="1" noChangeArrowheads="1" noChangeShapeType="1" noTextEdit="1"/>
              </p:cNvSpPr>
              <p:nvPr/>
            </p:nvSpPr>
            <p:spPr>
              <a:xfrm>
                <a:off x="6248400" y="2288363"/>
                <a:ext cx="1350177" cy="610936"/>
              </a:xfrm>
              <a:prstGeom prst="rect">
                <a:avLst/>
              </a:prstGeom>
              <a:blipFill rotWithShape="1">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6019800" y="3818109"/>
                <a:ext cx="1138581" cy="61837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2"/>
                              </a:solidFill>
                              <a:latin typeface="Cambria Math"/>
                            </a:rPr>
                          </m:ctrlPr>
                        </m:fPr>
                        <m:num>
                          <m:r>
                            <a:rPr lang="en-US" b="0" i="1" smtClean="0">
                              <a:solidFill>
                                <a:schemeClr val="tx2"/>
                              </a:solidFill>
                              <a:latin typeface="Cambria Math"/>
                            </a:rPr>
                            <m:t>5</m:t>
                          </m:r>
                          <m:r>
                            <a:rPr lang="en-US" b="0" i="1" smtClean="0">
                              <a:solidFill>
                                <a:schemeClr val="tx2"/>
                              </a:solidFill>
                              <a:latin typeface="Cambria Math"/>
                              <a:ea typeface="Cambria Math"/>
                            </a:rPr>
                            <m:t>𝜋</m:t>
                          </m:r>
                        </m:num>
                        <m:den>
                          <m:r>
                            <a:rPr lang="en-US" b="0" i="1" smtClean="0">
                              <a:solidFill>
                                <a:schemeClr val="tx2"/>
                              </a:solidFill>
                              <a:latin typeface="Cambria Math"/>
                            </a:rPr>
                            <m:t>3</m:t>
                          </m:r>
                        </m:den>
                      </m:f>
                      <m:r>
                        <a:rPr lang="en-US" i="1" smtClean="0">
                          <a:solidFill>
                            <a:schemeClr val="tx2"/>
                          </a:solidFill>
                          <a:latin typeface="Cambria Math"/>
                          <a:ea typeface="Cambria Math"/>
                        </a:rPr>
                        <m:t>∙</m:t>
                      </m:r>
                      <m:f>
                        <m:fPr>
                          <m:ctrlPr>
                            <a:rPr lang="en-US" i="1" smtClean="0">
                              <a:solidFill>
                                <a:schemeClr val="tx2"/>
                              </a:solidFill>
                              <a:latin typeface="Cambria Math"/>
                            </a:rPr>
                          </m:ctrlPr>
                        </m:fPr>
                        <m:num>
                          <m:r>
                            <a:rPr lang="en-US" b="0" i="1" smtClean="0">
                              <a:solidFill>
                                <a:schemeClr val="tx2"/>
                              </a:solidFill>
                              <a:latin typeface="Cambria Math"/>
                            </a:rPr>
                            <m:t>180</m:t>
                          </m:r>
                          <m:r>
                            <a:rPr lang="en-US" b="0" i="1" smtClean="0">
                              <a:solidFill>
                                <a:schemeClr val="tx2"/>
                              </a:solidFill>
                              <a:latin typeface="Cambria Math"/>
                              <a:ea typeface="Cambria Math"/>
                            </a:rPr>
                            <m:t>°</m:t>
                          </m:r>
                        </m:num>
                        <m:den>
                          <m:r>
                            <a:rPr lang="en-US" i="1">
                              <a:solidFill>
                                <a:schemeClr val="tx2"/>
                              </a:solidFill>
                              <a:latin typeface="Cambria Math"/>
                              <a:ea typeface="Cambria Math"/>
                            </a:rPr>
                            <m:t>𝜋</m:t>
                          </m:r>
                        </m:den>
                      </m:f>
                    </m:oMath>
                  </m:oMathPara>
                </a14:m>
                <a:endParaRPr lang="en-US" dirty="0">
                  <a:solidFill>
                    <a:schemeClr val="tx2"/>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6019800" y="3818109"/>
                <a:ext cx="1138581" cy="618374"/>
              </a:xfrm>
              <a:prstGeom prst="rect">
                <a:avLst/>
              </a:prstGeom>
              <a:blipFill rotWithShape="1">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7598577" y="2395443"/>
                <a:ext cx="122251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=−270</m:t>
                      </m:r>
                      <m:r>
                        <a:rPr lang="en-US" sz="2000" b="0" i="1" smtClean="0">
                          <a:solidFill>
                            <a:schemeClr val="tx2"/>
                          </a:solidFill>
                          <a:latin typeface="Cambria Math"/>
                          <a:ea typeface="Cambria Math"/>
                        </a:rPr>
                        <m:t>°</m:t>
                      </m:r>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7598577" y="2395443"/>
                <a:ext cx="1222514" cy="400110"/>
              </a:xfrm>
              <a:prstGeom prst="rect">
                <a:avLst/>
              </a:prstGeom>
              <a:blipFill rotWithShape="1">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7176774" y="3927241"/>
                <a:ext cx="103015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=300</m:t>
                      </m:r>
                      <m:r>
                        <a:rPr lang="en-US" sz="2000" b="0" i="1" smtClean="0">
                          <a:solidFill>
                            <a:schemeClr val="tx2"/>
                          </a:solidFill>
                          <a:latin typeface="Cambria Math"/>
                          <a:ea typeface="Cambria Math"/>
                        </a:rPr>
                        <m:t>°</m:t>
                      </m:r>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7176774" y="3927241"/>
                <a:ext cx="1030154" cy="400110"/>
              </a:xfrm>
              <a:prstGeom prst="rect">
                <a:avLst/>
              </a:prstGeom>
              <a:blipFill rotWithShape="1">
                <a:blip r:embed="rId2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964652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fade">
                                      <p:cBhvr>
                                        <p:cTn id="56" dur="1000"/>
                                        <p:tgtEl>
                                          <p:spTgt spid="19"/>
                                        </p:tgtEl>
                                      </p:cBhvr>
                                    </p:animEffect>
                                    <p:anim calcmode="lin" valueType="num">
                                      <p:cBhvr>
                                        <p:cTn id="57" dur="1000" fill="hold"/>
                                        <p:tgtEl>
                                          <p:spTgt spid="19"/>
                                        </p:tgtEl>
                                        <p:attrNameLst>
                                          <p:attrName>ppt_x</p:attrName>
                                        </p:attrNameLst>
                                      </p:cBhvr>
                                      <p:tavLst>
                                        <p:tav tm="0">
                                          <p:val>
                                            <p:strVal val="#ppt_x"/>
                                          </p:val>
                                        </p:tav>
                                        <p:tav tm="100000">
                                          <p:val>
                                            <p:strVal val="#ppt_x"/>
                                          </p:val>
                                        </p:tav>
                                      </p:tavLst>
                                    </p:anim>
                                    <p:anim calcmode="lin" valueType="num">
                                      <p:cBhvr>
                                        <p:cTn id="58"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fade">
                                      <p:cBhvr>
                                        <p:cTn id="70" dur="1000"/>
                                        <p:tgtEl>
                                          <p:spTgt spid="20"/>
                                        </p:tgtEl>
                                      </p:cBhvr>
                                    </p:animEffect>
                                    <p:anim calcmode="lin" valueType="num">
                                      <p:cBhvr>
                                        <p:cTn id="71" dur="1000" fill="hold"/>
                                        <p:tgtEl>
                                          <p:spTgt spid="20"/>
                                        </p:tgtEl>
                                        <p:attrNameLst>
                                          <p:attrName>ppt_x</p:attrName>
                                        </p:attrNameLst>
                                      </p:cBhvr>
                                      <p:tavLst>
                                        <p:tav tm="0">
                                          <p:val>
                                            <p:strVal val="#ppt_x"/>
                                          </p:val>
                                        </p:tav>
                                        <p:tav tm="100000">
                                          <p:val>
                                            <p:strVal val="#ppt_x"/>
                                          </p:val>
                                        </p:tav>
                                      </p:tavLst>
                                    </p:anim>
                                    <p:anim calcmode="lin" valueType="num">
                                      <p:cBhvr>
                                        <p:cTn id="72"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1000"/>
                                        <p:tgtEl>
                                          <p:spTgt spid="22"/>
                                        </p:tgtEl>
                                      </p:cBhvr>
                                    </p:animEffect>
                                    <p:anim calcmode="lin" valueType="num">
                                      <p:cBhvr>
                                        <p:cTn id="92" dur="1000" fill="hold"/>
                                        <p:tgtEl>
                                          <p:spTgt spid="22"/>
                                        </p:tgtEl>
                                        <p:attrNameLst>
                                          <p:attrName>ppt_x</p:attrName>
                                        </p:attrNameLst>
                                      </p:cBhvr>
                                      <p:tavLst>
                                        <p:tav tm="0">
                                          <p:val>
                                            <p:strVal val="#ppt_x"/>
                                          </p:val>
                                        </p:tav>
                                        <p:tav tm="100000">
                                          <p:val>
                                            <p:strVal val="#ppt_x"/>
                                          </p:val>
                                        </p:tav>
                                      </p:tavLst>
                                    </p:anim>
                                    <p:anim calcmode="lin" valueType="num">
                                      <p:cBhvr>
                                        <p:cTn id="9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fade">
                                      <p:cBhvr>
                                        <p:cTn id="98" dur="1000"/>
                                        <p:tgtEl>
                                          <p:spTgt spid="4"/>
                                        </p:tgtEl>
                                      </p:cBhvr>
                                    </p:animEffect>
                                    <p:anim calcmode="lin" valueType="num">
                                      <p:cBhvr>
                                        <p:cTn id="99" dur="1000" fill="hold"/>
                                        <p:tgtEl>
                                          <p:spTgt spid="4"/>
                                        </p:tgtEl>
                                        <p:attrNameLst>
                                          <p:attrName>ppt_x</p:attrName>
                                        </p:attrNameLst>
                                      </p:cBhvr>
                                      <p:tavLst>
                                        <p:tav tm="0">
                                          <p:val>
                                            <p:strVal val="#ppt_x"/>
                                          </p:val>
                                        </p:tav>
                                        <p:tav tm="100000">
                                          <p:val>
                                            <p:strVal val="#ppt_x"/>
                                          </p:val>
                                        </p:tav>
                                      </p:tavLst>
                                    </p:anim>
                                    <p:anim calcmode="lin" valueType="num">
                                      <p:cBhvr>
                                        <p:cTn id="10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3"/>
                                        </p:tgtEl>
                                        <p:attrNameLst>
                                          <p:attrName>style.visibility</p:attrName>
                                        </p:attrNameLst>
                                      </p:cBhvr>
                                      <p:to>
                                        <p:strVal val="visible"/>
                                      </p:to>
                                    </p:set>
                                    <p:animEffect transition="in" filter="fade">
                                      <p:cBhvr>
                                        <p:cTn id="105" dur="1000"/>
                                        <p:tgtEl>
                                          <p:spTgt spid="23"/>
                                        </p:tgtEl>
                                      </p:cBhvr>
                                    </p:animEffect>
                                    <p:anim calcmode="lin" valueType="num">
                                      <p:cBhvr>
                                        <p:cTn id="106" dur="1000" fill="hold"/>
                                        <p:tgtEl>
                                          <p:spTgt spid="23"/>
                                        </p:tgtEl>
                                        <p:attrNameLst>
                                          <p:attrName>ppt_x</p:attrName>
                                        </p:attrNameLst>
                                      </p:cBhvr>
                                      <p:tavLst>
                                        <p:tav tm="0">
                                          <p:val>
                                            <p:strVal val="#ppt_x"/>
                                          </p:val>
                                        </p:tav>
                                        <p:tav tm="100000">
                                          <p:val>
                                            <p:strVal val="#ppt_x"/>
                                          </p:val>
                                        </p:tav>
                                      </p:tavLst>
                                    </p:anim>
                                    <p:anim calcmode="lin" valueType="num">
                                      <p:cBhvr>
                                        <p:cTn id="107"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1000"/>
                                        <p:tgtEl>
                                          <p:spTgt spid="25"/>
                                        </p:tgtEl>
                                      </p:cBhvr>
                                    </p:animEffect>
                                    <p:anim calcmode="lin" valueType="num">
                                      <p:cBhvr>
                                        <p:cTn id="113" dur="1000" fill="hold"/>
                                        <p:tgtEl>
                                          <p:spTgt spid="25"/>
                                        </p:tgtEl>
                                        <p:attrNameLst>
                                          <p:attrName>ppt_x</p:attrName>
                                        </p:attrNameLst>
                                      </p:cBhvr>
                                      <p:tavLst>
                                        <p:tav tm="0">
                                          <p:val>
                                            <p:strVal val="#ppt_x"/>
                                          </p:val>
                                        </p:tav>
                                        <p:tav tm="100000">
                                          <p:val>
                                            <p:strVal val="#ppt_x"/>
                                          </p:val>
                                        </p:tav>
                                      </p:tavLst>
                                    </p:anim>
                                    <p:anim calcmode="lin" valueType="num">
                                      <p:cBhvr>
                                        <p:cTn id="1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12" grpId="0"/>
      <p:bldP spid="13" grpId="0"/>
      <p:bldP spid="14" grpId="0"/>
      <p:bldP spid="15" grpId="0"/>
      <p:bldP spid="3" grpId="0"/>
      <p:bldP spid="17" grpId="0"/>
      <p:bldP spid="18" grpId="0"/>
      <p:bldP spid="19" grpId="0"/>
      <p:bldP spid="20" grpId="0"/>
      <p:bldP spid="21" grpId="0"/>
      <p:bldP spid="22" grpId="0"/>
      <p:bldP spid="23" grpId="0"/>
      <p:bldP spid="4"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0" name="Rectangle 8"/>
          <p:cNvSpPr>
            <a:spLocks noChangeArrowheads="1"/>
          </p:cNvSpPr>
          <p:nvPr/>
        </p:nvSpPr>
        <p:spPr bwMode="auto">
          <a:xfrm>
            <a:off x="457200" y="0"/>
            <a:ext cx="762635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cs typeface="Times New Roman" pitchFamily="18" charset="0"/>
              </a:rPr>
              <a:t>Your Turn 1:  Rewrite each degree measure in radians </a:t>
            </a:r>
          </a:p>
          <a:p>
            <a:r>
              <a:rPr lang="en-US">
                <a:cs typeface="Times New Roman" pitchFamily="18" charset="0"/>
              </a:rPr>
              <a:t>and each radian measure in degrees.</a:t>
            </a:r>
            <a:endParaRPr lang="en-US" sz="900"/>
          </a:p>
          <a:p>
            <a:pPr eaLnBrk="0" hangingPunct="0"/>
            <a:endParaRPr lang="en-US">
              <a:cs typeface="Times New Roman" pitchFamily="18" charset="0"/>
            </a:endParaRPr>
          </a:p>
          <a:p>
            <a:pPr eaLnBrk="0" hangingPunct="0"/>
            <a:r>
              <a:rPr lang="en-US">
                <a:cs typeface="Times New Roman" pitchFamily="18" charset="0"/>
              </a:rPr>
              <a:t>a.    </a:t>
            </a:r>
            <a:endParaRPr lang="en-US" sz="1800"/>
          </a:p>
        </p:txBody>
      </p:sp>
      <p:sp>
        <p:nvSpPr>
          <p:cNvPr id="38921" name="Rectangle 9"/>
          <p:cNvSpPr>
            <a:spLocks noChangeArrowheads="1"/>
          </p:cNvSpPr>
          <p:nvPr/>
        </p:nvSpPr>
        <p:spPr bwMode="auto">
          <a:xfrm>
            <a:off x="457200" y="2514600"/>
            <a:ext cx="774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cs typeface="Times New Roman" pitchFamily="18" charset="0"/>
              </a:rPr>
              <a:t>b.    </a:t>
            </a:r>
            <a:endParaRPr lang="en-US" sz="1800"/>
          </a:p>
        </p:txBody>
      </p:sp>
      <p:sp>
        <p:nvSpPr>
          <p:cNvPr id="38922" name="Rectangle 10"/>
          <p:cNvSpPr>
            <a:spLocks noChangeArrowheads="1"/>
          </p:cNvSpPr>
          <p:nvPr/>
        </p:nvSpPr>
        <p:spPr bwMode="auto">
          <a:xfrm>
            <a:off x="485775" y="3886200"/>
            <a:ext cx="6731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cs typeface="Times New Roman" pitchFamily="18" charset="0"/>
              </a:rPr>
              <a:t>c.   </a:t>
            </a:r>
            <a:endParaRPr lang="en-US" sz="1800"/>
          </a:p>
        </p:txBody>
      </p:sp>
      <p:sp>
        <p:nvSpPr>
          <p:cNvPr id="38923" name="Rectangle 11"/>
          <p:cNvSpPr>
            <a:spLocks noChangeArrowheads="1"/>
          </p:cNvSpPr>
          <p:nvPr/>
        </p:nvSpPr>
        <p:spPr bwMode="auto">
          <a:xfrm>
            <a:off x="500063" y="5334000"/>
            <a:ext cx="774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cs typeface="Times New Roman" pitchFamily="18" charset="0"/>
              </a:rPr>
              <a:t>d.    </a:t>
            </a:r>
            <a:endParaRPr lang="en-US" sz="1800"/>
          </a:p>
        </p:txBody>
      </p:sp>
      <p:sp>
        <p:nvSpPr>
          <p:cNvPr id="38924" name="Rectangle 12"/>
          <p:cNvSpPr>
            <a:spLocks noChangeArrowheads="1"/>
          </p:cNvSpPr>
          <p:nvPr/>
        </p:nvSpPr>
        <p:spPr bwMode="auto">
          <a:xfrm>
            <a:off x="-1768475" y="51498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800"/>
          </a:p>
        </p:txBody>
      </p:sp>
      <p:pic>
        <p:nvPicPr>
          <p:cNvPr id="38925"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066800"/>
            <a:ext cx="8286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6"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2514600"/>
            <a:ext cx="113347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7" name="Picture 1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3657600"/>
            <a:ext cx="838200" cy="74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29" name="Picture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5257800"/>
            <a:ext cx="78105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11" name="TextBox 10"/>
              <p:cNvSpPr txBox="1"/>
              <p:nvPr/>
            </p:nvSpPr>
            <p:spPr>
              <a:xfrm>
                <a:off x="2352675" y="939843"/>
                <a:ext cx="1340432"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2"/>
                              </a:solidFill>
                              <a:latin typeface="Cambria Math"/>
                            </a:rPr>
                          </m:ctrlPr>
                        </m:fPr>
                        <m:num>
                          <m:r>
                            <a:rPr lang="en-US" b="0" i="1" smtClean="0">
                              <a:solidFill>
                                <a:schemeClr val="tx2"/>
                              </a:solidFill>
                              <a:latin typeface="Cambria Math"/>
                            </a:rPr>
                            <m:t>140</m:t>
                          </m:r>
                          <m:r>
                            <a:rPr lang="en-US" b="0" i="1" smtClean="0">
                              <a:solidFill>
                                <a:schemeClr val="tx2"/>
                              </a:solidFill>
                              <a:latin typeface="Cambria Math"/>
                              <a:ea typeface="Cambria Math"/>
                            </a:rPr>
                            <m:t>°</m:t>
                          </m:r>
                        </m:num>
                        <m:den>
                          <m:r>
                            <a:rPr lang="en-US" b="0" i="1" smtClean="0">
                              <a:solidFill>
                                <a:schemeClr val="tx2"/>
                              </a:solidFill>
                              <a:latin typeface="Cambria Math"/>
                            </a:rPr>
                            <m:t>1</m:t>
                          </m:r>
                        </m:den>
                      </m:f>
                      <m:r>
                        <a:rPr lang="en-US" i="1" smtClean="0">
                          <a:solidFill>
                            <a:schemeClr val="tx2"/>
                          </a:solidFill>
                          <a:latin typeface="Cambria Math"/>
                          <a:ea typeface="Cambria Math"/>
                        </a:rPr>
                        <m:t>∙</m:t>
                      </m:r>
                      <m:f>
                        <m:fPr>
                          <m:ctrlPr>
                            <a:rPr lang="en-US" i="1" smtClean="0">
                              <a:solidFill>
                                <a:schemeClr val="tx2"/>
                              </a:solidFill>
                              <a:latin typeface="Cambria Math"/>
                            </a:rPr>
                          </m:ctrlPr>
                        </m:fPr>
                        <m:num>
                          <m:r>
                            <a:rPr lang="en-US" i="1" smtClean="0">
                              <a:solidFill>
                                <a:schemeClr val="tx2"/>
                              </a:solidFill>
                              <a:latin typeface="Cambria Math"/>
                              <a:ea typeface="Cambria Math"/>
                            </a:rPr>
                            <m:t>𝜋</m:t>
                          </m:r>
                        </m:num>
                        <m:den>
                          <m:r>
                            <a:rPr lang="en-US" b="0" i="1" smtClean="0">
                              <a:solidFill>
                                <a:schemeClr val="tx2"/>
                              </a:solidFill>
                              <a:latin typeface="Cambria Math"/>
                            </a:rPr>
                            <m:t>180</m:t>
                          </m:r>
                          <m:r>
                            <a:rPr lang="en-US" b="0" i="1" smtClean="0">
                              <a:solidFill>
                                <a:schemeClr val="tx2"/>
                              </a:solidFill>
                              <a:latin typeface="Cambria Math"/>
                              <a:ea typeface="Cambria Math"/>
                            </a:rPr>
                            <m:t>°</m:t>
                          </m:r>
                        </m:den>
                      </m:f>
                    </m:oMath>
                  </m:oMathPara>
                </a14:m>
                <a:endParaRPr lang="en-US" dirty="0">
                  <a:solidFill>
                    <a:schemeClr val="tx2"/>
                  </a:solidFill>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2352675" y="939843"/>
                <a:ext cx="1340432" cy="6127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693107" y="919272"/>
                <a:ext cx="862544" cy="6665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 </m:t>
                      </m:r>
                      <m:f>
                        <m:fPr>
                          <m:ctrlPr>
                            <a:rPr lang="en-US" sz="2000" b="0" i="1" smtClean="0">
                              <a:solidFill>
                                <a:schemeClr val="tx2"/>
                              </a:solidFill>
                              <a:latin typeface="Cambria Math"/>
                            </a:rPr>
                          </m:ctrlPr>
                        </m:fPr>
                        <m:num>
                          <m:r>
                            <a:rPr lang="en-US" sz="2000" b="0" i="1" smtClean="0">
                              <a:solidFill>
                                <a:schemeClr val="tx2"/>
                              </a:solidFill>
                              <a:latin typeface="Cambria Math"/>
                            </a:rPr>
                            <m:t>7</m:t>
                          </m:r>
                          <m:r>
                            <a:rPr lang="en-US" sz="2000" b="0" i="1" smtClean="0">
                              <a:solidFill>
                                <a:schemeClr val="tx2"/>
                              </a:solidFill>
                              <a:latin typeface="Cambria Math"/>
                              <a:ea typeface="Cambria Math"/>
                            </a:rPr>
                            <m:t>𝜋</m:t>
                          </m:r>
                        </m:num>
                        <m:den>
                          <m:r>
                            <a:rPr lang="en-US" sz="2000" b="0" i="1" smtClean="0">
                              <a:solidFill>
                                <a:schemeClr val="tx2"/>
                              </a:solidFill>
                              <a:latin typeface="Cambria Math"/>
                            </a:rPr>
                            <m:t>9</m:t>
                          </m:r>
                        </m:den>
                      </m:f>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3693107" y="919272"/>
                <a:ext cx="862544" cy="666529"/>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533869" y="2398734"/>
                <a:ext cx="1513556"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2"/>
                              </a:solidFill>
                              <a:latin typeface="Cambria Math"/>
                            </a:rPr>
                          </m:ctrlPr>
                        </m:fPr>
                        <m:num>
                          <m:r>
                            <a:rPr lang="en-US" b="0" i="1" smtClean="0">
                              <a:solidFill>
                                <a:schemeClr val="tx2"/>
                              </a:solidFill>
                              <a:latin typeface="Cambria Math"/>
                            </a:rPr>
                            <m:t>−860</m:t>
                          </m:r>
                          <m:r>
                            <a:rPr lang="en-US" b="0" i="1" smtClean="0">
                              <a:solidFill>
                                <a:schemeClr val="tx2"/>
                              </a:solidFill>
                              <a:latin typeface="Cambria Math"/>
                              <a:ea typeface="Cambria Math"/>
                            </a:rPr>
                            <m:t>°</m:t>
                          </m:r>
                        </m:num>
                        <m:den>
                          <m:r>
                            <a:rPr lang="en-US" b="0" i="1" smtClean="0">
                              <a:solidFill>
                                <a:schemeClr val="tx2"/>
                              </a:solidFill>
                              <a:latin typeface="Cambria Math"/>
                            </a:rPr>
                            <m:t>1</m:t>
                          </m:r>
                        </m:den>
                      </m:f>
                      <m:r>
                        <a:rPr lang="en-US" i="1" smtClean="0">
                          <a:solidFill>
                            <a:schemeClr val="tx2"/>
                          </a:solidFill>
                          <a:latin typeface="Cambria Math"/>
                          <a:ea typeface="Cambria Math"/>
                        </a:rPr>
                        <m:t>∙</m:t>
                      </m:r>
                      <m:f>
                        <m:fPr>
                          <m:ctrlPr>
                            <a:rPr lang="en-US" i="1" smtClean="0">
                              <a:solidFill>
                                <a:schemeClr val="tx2"/>
                              </a:solidFill>
                              <a:latin typeface="Cambria Math"/>
                            </a:rPr>
                          </m:ctrlPr>
                        </m:fPr>
                        <m:num>
                          <m:r>
                            <a:rPr lang="en-US" i="1" smtClean="0">
                              <a:solidFill>
                                <a:schemeClr val="tx2"/>
                              </a:solidFill>
                              <a:latin typeface="Cambria Math"/>
                              <a:ea typeface="Cambria Math"/>
                            </a:rPr>
                            <m:t>𝜋</m:t>
                          </m:r>
                        </m:num>
                        <m:den>
                          <m:r>
                            <a:rPr lang="en-US" b="0" i="1" smtClean="0">
                              <a:solidFill>
                                <a:schemeClr val="tx2"/>
                              </a:solidFill>
                              <a:latin typeface="Cambria Math"/>
                            </a:rPr>
                            <m:t>180</m:t>
                          </m:r>
                          <m:r>
                            <a:rPr lang="en-US" b="0" i="1" smtClean="0">
                              <a:solidFill>
                                <a:schemeClr val="tx2"/>
                              </a:solidFill>
                              <a:latin typeface="Cambria Math"/>
                              <a:ea typeface="Cambria Math"/>
                            </a:rPr>
                            <m:t>°</m:t>
                          </m:r>
                        </m:den>
                      </m:f>
                    </m:oMath>
                  </m:oMathPara>
                </a14:m>
                <a:endParaRPr lang="en-US" dirty="0">
                  <a:solidFill>
                    <a:schemeClr val="tx2"/>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2533869" y="2398734"/>
                <a:ext cx="1513556" cy="6127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047425" y="2371835"/>
                <a:ext cx="1005212" cy="6705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 </m:t>
                      </m:r>
                      <m:f>
                        <m:fPr>
                          <m:ctrlPr>
                            <a:rPr lang="en-US" sz="2000" b="0" i="1" smtClean="0">
                              <a:solidFill>
                                <a:schemeClr val="tx2"/>
                              </a:solidFill>
                              <a:latin typeface="Cambria Math"/>
                            </a:rPr>
                          </m:ctrlPr>
                        </m:fPr>
                        <m:num>
                          <m:r>
                            <a:rPr lang="en-US" sz="2000" b="0" i="1" smtClean="0">
                              <a:solidFill>
                                <a:schemeClr val="tx2"/>
                              </a:solidFill>
                              <a:latin typeface="Cambria Math"/>
                            </a:rPr>
                            <m:t>43</m:t>
                          </m:r>
                          <m:r>
                            <a:rPr lang="en-US" sz="2000" b="0" i="1" smtClean="0">
                              <a:solidFill>
                                <a:schemeClr val="tx2"/>
                              </a:solidFill>
                              <a:latin typeface="Cambria Math"/>
                              <a:ea typeface="Cambria Math"/>
                            </a:rPr>
                            <m:t>𝜋</m:t>
                          </m:r>
                        </m:num>
                        <m:den>
                          <m:r>
                            <a:rPr lang="en-US" sz="2000" b="0" i="1" smtClean="0">
                              <a:solidFill>
                                <a:schemeClr val="tx2"/>
                              </a:solidFill>
                              <a:latin typeface="Cambria Math"/>
                            </a:rPr>
                            <m:t>9</m:t>
                          </m:r>
                        </m:den>
                      </m:f>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4047425" y="2371835"/>
                <a:ext cx="1005212" cy="670568"/>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533869" y="3809332"/>
                <a:ext cx="1350177"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a:rPr>
                        <m:t>−</m:t>
                      </m:r>
                      <m:f>
                        <m:fPr>
                          <m:ctrlPr>
                            <a:rPr lang="en-US" i="1" smtClean="0">
                              <a:solidFill>
                                <a:schemeClr val="tx2"/>
                              </a:solidFill>
                              <a:latin typeface="Cambria Math"/>
                            </a:rPr>
                          </m:ctrlPr>
                        </m:fPr>
                        <m:num>
                          <m:r>
                            <a:rPr lang="en-US" b="0" i="1" smtClean="0">
                              <a:solidFill>
                                <a:schemeClr val="tx2"/>
                              </a:solidFill>
                              <a:latin typeface="Cambria Math"/>
                            </a:rPr>
                            <m:t>3</m:t>
                          </m:r>
                          <m:r>
                            <a:rPr lang="en-US" b="0" i="1" smtClean="0">
                              <a:solidFill>
                                <a:schemeClr val="tx2"/>
                              </a:solidFill>
                              <a:latin typeface="Cambria Math"/>
                              <a:ea typeface="Cambria Math"/>
                            </a:rPr>
                            <m:t>𝜋</m:t>
                          </m:r>
                        </m:num>
                        <m:den>
                          <m:r>
                            <a:rPr lang="en-US" b="0" i="1" smtClean="0">
                              <a:solidFill>
                                <a:schemeClr val="tx2"/>
                              </a:solidFill>
                              <a:latin typeface="Cambria Math"/>
                            </a:rPr>
                            <m:t>5</m:t>
                          </m:r>
                        </m:den>
                      </m:f>
                      <m:r>
                        <a:rPr lang="en-US" i="1" smtClean="0">
                          <a:solidFill>
                            <a:schemeClr val="tx2"/>
                          </a:solidFill>
                          <a:latin typeface="Cambria Math"/>
                          <a:ea typeface="Cambria Math"/>
                        </a:rPr>
                        <m:t>∙</m:t>
                      </m:r>
                      <m:f>
                        <m:fPr>
                          <m:ctrlPr>
                            <a:rPr lang="en-US" i="1" smtClean="0">
                              <a:solidFill>
                                <a:schemeClr val="tx2"/>
                              </a:solidFill>
                              <a:latin typeface="Cambria Math"/>
                            </a:rPr>
                          </m:ctrlPr>
                        </m:fPr>
                        <m:num>
                          <m:r>
                            <a:rPr lang="en-US" b="0" i="1" smtClean="0">
                              <a:solidFill>
                                <a:schemeClr val="tx2"/>
                              </a:solidFill>
                              <a:latin typeface="Cambria Math"/>
                            </a:rPr>
                            <m:t>180</m:t>
                          </m:r>
                          <m:r>
                            <a:rPr lang="en-US" b="0" i="1" smtClean="0">
                              <a:solidFill>
                                <a:schemeClr val="tx2"/>
                              </a:solidFill>
                              <a:latin typeface="Cambria Math"/>
                              <a:ea typeface="Cambria Math"/>
                            </a:rPr>
                            <m:t>°</m:t>
                          </m:r>
                        </m:num>
                        <m:den>
                          <m:r>
                            <a:rPr lang="en-US" i="1">
                              <a:solidFill>
                                <a:schemeClr val="tx2"/>
                              </a:solidFill>
                              <a:latin typeface="Cambria Math"/>
                              <a:ea typeface="Cambria Math"/>
                            </a:rPr>
                            <m:t>𝜋</m:t>
                          </m:r>
                        </m:den>
                      </m:f>
                    </m:oMath>
                  </m:oMathPara>
                </a14:m>
                <a:endParaRPr lang="en-US" dirty="0">
                  <a:solidFill>
                    <a:schemeClr val="tx2"/>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2533869" y="3809332"/>
                <a:ext cx="1350177" cy="610936"/>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031659" y="3914745"/>
                <a:ext cx="122251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=−108</m:t>
                      </m:r>
                      <m:r>
                        <a:rPr lang="en-US" sz="2000" b="0" i="1" smtClean="0">
                          <a:solidFill>
                            <a:schemeClr val="tx2"/>
                          </a:solidFill>
                          <a:latin typeface="Cambria Math"/>
                          <a:ea typeface="Cambria Math"/>
                        </a:rPr>
                        <m:t>°</m:t>
                      </m:r>
                    </m:oMath>
                  </m:oMathPara>
                </a14:m>
                <a:endParaRPr lang="en-US" dirty="0"/>
              </a:p>
            </p:txBody>
          </p:sp>
        </mc:Choice>
        <mc:Fallback xmlns="">
          <p:sp>
            <p:nvSpPr>
              <p:cNvPr id="16" name="TextBox 15"/>
              <p:cNvSpPr txBox="1">
                <a:spLocks noRot="1" noChangeAspect="1" noMove="1" noResize="1" noEditPoints="1" noAdjustHandles="1" noChangeArrowheads="1" noChangeShapeType="1" noTextEdit="1"/>
              </p:cNvSpPr>
              <p:nvPr/>
            </p:nvSpPr>
            <p:spPr>
              <a:xfrm>
                <a:off x="4031659" y="3914745"/>
                <a:ext cx="1222514" cy="400110"/>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2438400" y="5361907"/>
                <a:ext cx="1266822" cy="612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2"/>
                              </a:solidFill>
                              <a:latin typeface="Cambria Math"/>
                            </a:rPr>
                          </m:ctrlPr>
                        </m:fPr>
                        <m:num>
                          <m:r>
                            <a:rPr lang="en-US" b="0" i="1" smtClean="0">
                              <a:solidFill>
                                <a:schemeClr val="tx2"/>
                              </a:solidFill>
                              <a:latin typeface="Cambria Math"/>
                            </a:rPr>
                            <m:t>11</m:t>
                          </m:r>
                          <m:r>
                            <a:rPr lang="en-US" b="0" i="1" smtClean="0">
                              <a:solidFill>
                                <a:schemeClr val="tx2"/>
                              </a:solidFill>
                              <a:latin typeface="Cambria Math"/>
                              <a:ea typeface="Cambria Math"/>
                            </a:rPr>
                            <m:t>𝜋</m:t>
                          </m:r>
                        </m:num>
                        <m:den>
                          <m:r>
                            <a:rPr lang="en-US" b="0" i="1" smtClean="0">
                              <a:solidFill>
                                <a:schemeClr val="tx2"/>
                              </a:solidFill>
                              <a:latin typeface="Cambria Math"/>
                            </a:rPr>
                            <m:t>3</m:t>
                          </m:r>
                        </m:den>
                      </m:f>
                      <m:r>
                        <a:rPr lang="en-US" i="1" smtClean="0">
                          <a:solidFill>
                            <a:schemeClr val="tx2"/>
                          </a:solidFill>
                          <a:latin typeface="Cambria Math"/>
                          <a:ea typeface="Cambria Math"/>
                        </a:rPr>
                        <m:t>∙</m:t>
                      </m:r>
                      <m:f>
                        <m:fPr>
                          <m:ctrlPr>
                            <a:rPr lang="en-US" i="1" smtClean="0">
                              <a:solidFill>
                                <a:schemeClr val="tx2"/>
                              </a:solidFill>
                              <a:latin typeface="Cambria Math"/>
                            </a:rPr>
                          </m:ctrlPr>
                        </m:fPr>
                        <m:num>
                          <m:r>
                            <a:rPr lang="en-US" b="0" i="1" smtClean="0">
                              <a:solidFill>
                                <a:schemeClr val="tx2"/>
                              </a:solidFill>
                              <a:latin typeface="Cambria Math"/>
                            </a:rPr>
                            <m:t>180</m:t>
                          </m:r>
                          <m:r>
                            <a:rPr lang="en-US" b="0" i="1" smtClean="0">
                              <a:solidFill>
                                <a:schemeClr val="tx2"/>
                              </a:solidFill>
                              <a:latin typeface="Cambria Math"/>
                              <a:ea typeface="Cambria Math"/>
                            </a:rPr>
                            <m:t>°</m:t>
                          </m:r>
                        </m:num>
                        <m:den>
                          <m:r>
                            <a:rPr lang="en-US" i="1">
                              <a:solidFill>
                                <a:schemeClr val="tx2"/>
                              </a:solidFill>
                              <a:latin typeface="Cambria Math"/>
                              <a:ea typeface="Cambria Math"/>
                            </a:rPr>
                            <m:t>𝜋</m:t>
                          </m:r>
                        </m:den>
                      </m:f>
                    </m:oMath>
                  </m:oMathPara>
                </a14:m>
                <a:endParaRPr lang="en-US" dirty="0">
                  <a:solidFill>
                    <a:schemeClr val="tx2"/>
                  </a:solidFill>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2438400" y="5361907"/>
                <a:ext cx="1266822" cy="612796"/>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830123" y="5467320"/>
                <a:ext cx="1030154" cy="4001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=660</m:t>
                      </m:r>
                      <m:r>
                        <a:rPr lang="en-US" sz="2000" b="0" i="1" smtClean="0">
                          <a:solidFill>
                            <a:schemeClr val="tx2"/>
                          </a:solidFill>
                          <a:latin typeface="Cambria Math"/>
                          <a:ea typeface="Cambria Math"/>
                        </a:rPr>
                        <m:t>°</m:t>
                      </m:r>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3830123" y="5467320"/>
                <a:ext cx="1030154" cy="400110"/>
              </a:xfrm>
              <a:prstGeom prst="rect">
                <a:avLst/>
              </a:prstGeom>
              <a:blipFill rotWithShape="1">
                <a:blip r:embed="rId1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44931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strVal val="#ppt_x"/>
                                          </p:val>
                                        </p:tav>
                                        <p:tav tm="100000">
                                          <p:val>
                                            <p:strVal val="#ppt_x"/>
                                          </p:val>
                                        </p:tav>
                                      </p:tavLst>
                                    </p:anim>
                                    <p:anim calcmode="lin" valueType="num">
                                      <p:cBhvr>
                                        <p:cTn id="5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4" name="Text Box 8"/>
          <p:cNvSpPr txBox="1">
            <a:spLocks noChangeArrowheads="1"/>
          </p:cNvSpPr>
          <p:nvPr/>
        </p:nvSpPr>
        <p:spPr bwMode="auto">
          <a:xfrm>
            <a:off x="4508500" y="1658938"/>
            <a:ext cx="1592263"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9942" name="Text Box 6"/>
          <p:cNvSpPr txBox="1">
            <a:spLocks noChangeArrowheads="1"/>
          </p:cNvSpPr>
          <p:nvPr/>
        </p:nvSpPr>
        <p:spPr bwMode="auto">
          <a:xfrm>
            <a:off x="700088" y="993775"/>
            <a:ext cx="1592262"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39945" name="Rectangle 9"/>
          <p:cNvSpPr>
            <a:spLocks noChangeArrowheads="1"/>
          </p:cNvSpPr>
          <p:nvPr/>
        </p:nvSpPr>
        <p:spPr bwMode="auto">
          <a:xfrm>
            <a:off x="533400" y="0"/>
            <a:ext cx="7439025"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b="1">
                <a:cs typeface="Times New Roman" pitchFamily="18" charset="0"/>
              </a:rPr>
              <a:t>Example 2:</a:t>
            </a:r>
            <a:r>
              <a:rPr lang="en-US">
                <a:cs typeface="Times New Roman" pitchFamily="18" charset="0"/>
              </a:rPr>
              <a:t>    Draw the following angles measures in </a:t>
            </a:r>
          </a:p>
          <a:p>
            <a:r>
              <a:rPr lang="en-US">
                <a:cs typeface="Times New Roman" pitchFamily="18" charset="0"/>
              </a:rPr>
              <a:t>		 standard notation.</a:t>
            </a:r>
            <a:endParaRPr lang="en-US" sz="900"/>
          </a:p>
          <a:p>
            <a:pPr eaLnBrk="0" hangingPunct="0"/>
            <a:endParaRPr lang="en-US" sz="1800"/>
          </a:p>
        </p:txBody>
      </p:sp>
      <p:sp>
        <p:nvSpPr>
          <p:cNvPr id="39946" name="Rectangle 10"/>
          <p:cNvSpPr>
            <a:spLocks noChangeArrowheads="1"/>
          </p:cNvSpPr>
          <p:nvPr/>
        </p:nvSpPr>
        <p:spPr bwMode="auto">
          <a:xfrm>
            <a:off x="533400" y="1173163"/>
            <a:ext cx="774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cs typeface="Times New Roman" pitchFamily="18" charset="0"/>
              </a:rPr>
              <a:t>a.    </a:t>
            </a:r>
            <a:endParaRPr lang="en-US" sz="1800"/>
          </a:p>
        </p:txBody>
      </p:sp>
      <p:graphicFrame>
        <p:nvGraphicFramePr>
          <p:cNvPr id="39940" name="Object 4"/>
          <p:cNvGraphicFramePr>
            <a:graphicFrameLocks noChangeAspect="1"/>
          </p:cNvGraphicFramePr>
          <p:nvPr/>
        </p:nvGraphicFramePr>
        <p:xfrm>
          <a:off x="1143000" y="1066800"/>
          <a:ext cx="981075" cy="542925"/>
        </p:xfrm>
        <a:graphic>
          <a:graphicData uri="http://schemas.openxmlformats.org/presentationml/2006/ole">
            <mc:AlternateContent xmlns:mc="http://schemas.openxmlformats.org/markup-compatibility/2006">
              <mc:Choice xmlns:v="urn:schemas-microsoft-com:vml" Requires="v">
                <p:oleObj spid="_x0000_s2194" name="Equation" r:id="rId4" imgW="329914" imgH="177646" progId="Equation.3">
                  <p:embed/>
                </p:oleObj>
              </mc:Choice>
              <mc:Fallback>
                <p:oleObj name="Equation" r:id="rId4" imgW="329914" imgH="177646"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066800"/>
                        <a:ext cx="981075" cy="542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7" name="Rectangle 11"/>
          <p:cNvSpPr>
            <a:spLocks noChangeArrowheads="1"/>
          </p:cNvSpPr>
          <p:nvPr/>
        </p:nvSpPr>
        <p:spPr bwMode="auto">
          <a:xfrm>
            <a:off x="5029200" y="1143000"/>
            <a:ext cx="722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cs typeface="Times New Roman" pitchFamily="18" charset="0"/>
              </a:rPr>
              <a:t>b.   </a:t>
            </a:r>
            <a:r>
              <a:rPr lang="en-US" sz="900"/>
              <a:t> </a:t>
            </a:r>
            <a:endParaRPr lang="en-US" sz="1800"/>
          </a:p>
        </p:txBody>
      </p:sp>
      <p:sp>
        <p:nvSpPr>
          <p:cNvPr id="39949" name="Rectangle 13"/>
          <p:cNvSpPr>
            <a:spLocks noChangeArrowheads="1"/>
          </p:cNvSpPr>
          <p:nvPr/>
        </p:nvSpPr>
        <p:spPr bwMode="auto">
          <a:xfrm>
            <a:off x="0" y="3167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9948" name="Object 12"/>
          <p:cNvGraphicFramePr>
            <a:graphicFrameLocks noChangeAspect="1"/>
          </p:cNvGraphicFramePr>
          <p:nvPr/>
        </p:nvGraphicFramePr>
        <p:xfrm>
          <a:off x="5715000" y="838200"/>
          <a:ext cx="892175" cy="981075"/>
        </p:xfrm>
        <a:graphic>
          <a:graphicData uri="http://schemas.openxmlformats.org/presentationml/2006/ole">
            <mc:AlternateContent xmlns:mc="http://schemas.openxmlformats.org/markup-compatibility/2006">
              <mc:Choice xmlns:v="urn:schemas-microsoft-com:vml" Requires="v">
                <p:oleObj spid="_x0000_s2195" name="Equation" r:id="rId6" imgW="355292" imgH="393359" progId="Equation.3">
                  <p:embed/>
                </p:oleObj>
              </mc:Choice>
              <mc:Fallback>
                <p:oleObj name="Equation" r:id="rId6" imgW="355292" imgH="39335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838200"/>
                        <a:ext cx="892175" cy="981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39951"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05400" y="2667000"/>
            <a:ext cx="27432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50"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9600" y="2667000"/>
            <a:ext cx="27432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ie 1"/>
          <p:cNvSpPr/>
          <p:nvPr/>
        </p:nvSpPr>
        <p:spPr>
          <a:xfrm>
            <a:off x="1308100" y="3362325"/>
            <a:ext cx="1371600" cy="1219200"/>
          </a:xfrm>
          <a:prstGeom prst="pie">
            <a:avLst>
              <a:gd name="adj1" fmla="val 3975015"/>
              <a:gd name="adj2" fmla="val 21575563"/>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Pie 12"/>
          <p:cNvSpPr/>
          <p:nvPr/>
        </p:nvSpPr>
        <p:spPr>
          <a:xfrm>
            <a:off x="5867400" y="3362325"/>
            <a:ext cx="1371600" cy="1219200"/>
          </a:xfrm>
          <a:prstGeom prst="pie">
            <a:avLst>
              <a:gd name="adj1" fmla="val 21502875"/>
              <a:gd name="adj2" fmla="val 19127354"/>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7678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4508500" y="1658938"/>
            <a:ext cx="1592263"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08547" name="Text Box 3"/>
          <p:cNvSpPr txBox="1">
            <a:spLocks noChangeArrowheads="1"/>
          </p:cNvSpPr>
          <p:nvPr/>
        </p:nvSpPr>
        <p:spPr bwMode="auto">
          <a:xfrm>
            <a:off x="700088" y="993775"/>
            <a:ext cx="1592262" cy="148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08548" name="Rectangle 4"/>
          <p:cNvSpPr>
            <a:spLocks noChangeArrowheads="1"/>
          </p:cNvSpPr>
          <p:nvPr/>
        </p:nvSpPr>
        <p:spPr bwMode="auto">
          <a:xfrm>
            <a:off x="533400" y="0"/>
            <a:ext cx="7639050" cy="1096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b="1">
                <a:cs typeface="Times New Roman" pitchFamily="18" charset="0"/>
              </a:rPr>
              <a:t>Your Turn 2:</a:t>
            </a:r>
            <a:r>
              <a:rPr lang="en-US">
                <a:cs typeface="Times New Roman" pitchFamily="18" charset="0"/>
              </a:rPr>
              <a:t>    Draw the following angles measures in </a:t>
            </a:r>
          </a:p>
          <a:p>
            <a:r>
              <a:rPr lang="en-US">
                <a:cs typeface="Times New Roman" pitchFamily="18" charset="0"/>
              </a:rPr>
              <a:t>		    standard notation.</a:t>
            </a:r>
            <a:endParaRPr lang="en-US" sz="900"/>
          </a:p>
          <a:p>
            <a:pPr eaLnBrk="0" hangingPunct="0"/>
            <a:endParaRPr lang="en-US" sz="1800"/>
          </a:p>
        </p:txBody>
      </p:sp>
      <p:sp>
        <p:nvSpPr>
          <p:cNvPr id="108549" name="Rectangle 5"/>
          <p:cNvSpPr>
            <a:spLocks noChangeArrowheads="1"/>
          </p:cNvSpPr>
          <p:nvPr/>
        </p:nvSpPr>
        <p:spPr bwMode="auto">
          <a:xfrm>
            <a:off x="533400" y="1173163"/>
            <a:ext cx="774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cs typeface="Times New Roman" pitchFamily="18" charset="0"/>
              </a:rPr>
              <a:t>a.    </a:t>
            </a:r>
            <a:endParaRPr lang="en-US" sz="1800"/>
          </a:p>
        </p:txBody>
      </p:sp>
      <p:sp>
        <p:nvSpPr>
          <p:cNvPr id="108551" name="Rectangle 7"/>
          <p:cNvSpPr>
            <a:spLocks noChangeArrowheads="1"/>
          </p:cNvSpPr>
          <p:nvPr/>
        </p:nvSpPr>
        <p:spPr bwMode="auto">
          <a:xfrm>
            <a:off x="5029200" y="1143000"/>
            <a:ext cx="7223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cs typeface="Times New Roman" pitchFamily="18" charset="0"/>
              </a:rPr>
              <a:t>b.   </a:t>
            </a:r>
            <a:r>
              <a:rPr lang="en-US" sz="900"/>
              <a:t> </a:t>
            </a:r>
            <a:endParaRPr lang="en-US" sz="1800"/>
          </a:p>
        </p:txBody>
      </p:sp>
      <p:sp>
        <p:nvSpPr>
          <p:cNvPr id="108552" name="Rectangle 8"/>
          <p:cNvSpPr>
            <a:spLocks noChangeArrowheads="1"/>
          </p:cNvSpPr>
          <p:nvPr/>
        </p:nvSpPr>
        <p:spPr bwMode="auto">
          <a:xfrm>
            <a:off x="0" y="31670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pic>
        <p:nvPicPr>
          <p:cNvPr id="108554"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2667000"/>
            <a:ext cx="27432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5"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667000"/>
            <a:ext cx="27432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6"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1143000"/>
            <a:ext cx="914400"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557"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0" y="914400"/>
            <a:ext cx="6096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Pie 11"/>
          <p:cNvSpPr/>
          <p:nvPr/>
        </p:nvSpPr>
        <p:spPr>
          <a:xfrm>
            <a:off x="1313355" y="3362325"/>
            <a:ext cx="1371600" cy="1219200"/>
          </a:xfrm>
          <a:prstGeom prst="pie">
            <a:avLst>
              <a:gd name="adj1" fmla="val 21502875"/>
              <a:gd name="adj2" fmla="val 2774514"/>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Pie 12"/>
          <p:cNvSpPr/>
          <p:nvPr/>
        </p:nvSpPr>
        <p:spPr>
          <a:xfrm>
            <a:off x="5867400" y="3362325"/>
            <a:ext cx="1371600" cy="1219200"/>
          </a:xfrm>
          <a:prstGeom prst="pie">
            <a:avLst>
              <a:gd name="adj1" fmla="val 12626479"/>
              <a:gd name="adj2" fmla="val 21575563"/>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5780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7" name="Rectangle 7"/>
          <p:cNvSpPr>
            <a:spLocks noChangeArrowheads="1"/>
          </p:cNvSpPr>
          <p:nvPr/>
        </p:nvSpPr>
        <p:spPr bwMode="auto">
          <a:xfrm>
            <a:off x="609600" y="438398"/>
            <a:ext cx="6158481" cy="3231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400" b="1" dirty="0" err="1">
                <a:solidFill>
                  <a:srgbClr val="FF0000"/>
                </a:solidFill>
                <a:cs typeface="Times New Roman" pitchFamily="18" charset="0"/>
              </a:rPr>
              <a:t>Coterminal</a:t>
            </a:r>
            <a:r>
              <a:rPr lang="en-US" sz="2400" b="1" dirty="0">
                <a:solidFill>
                  <a:srgbClr val="FF0000"/>
                </a:solidFill>
                <a:cs typeface="Times New Roman" pitchFamily="18" charset="0"/>
              </a:rPr>
              <a:t> Angles:</a:t>
            </a:r>
            <a:r>
              <a:rPr lang="en-US" b="1" dirty="0">
                <a:cs typeface="Times New Roman" pitchFamily="18" charset="0"/>
              </a:rPr>
              <a:t>  </a:t>
            </a:r>
            <a:r>
              <a:rPr lang="en-US" dirty="0">
                <a:cs typeface="Times New Roman" pitchFamily="18" charset="0"/>
              </a:rPr>
              <a:t>Two angles in standard position that </a:t>
            </a:r>
          </a:p>
          <a:p>
            <a:r>
              <a:rPr lang="en-US" dirty="0">
                <a:cs typeface="Times New Roman" pitchFamily="18" charset="0"/>
              </a:rPr>
              <a:t>have the same terminal side.  You can find a </a:t>
            </a:r>
            <a:r>
              <a:rPr lang="en-US" dirty="0" err="1">
                <a:cs typeface="Times New Roman" pitchFamily="18" charset="0"/>
              </a:rPr>
              <a:t>coterminal</a:t>
            </a:r>
            <a:r>
              <a:rPr lang="en-US" dirty="0">
                <a:cs typeface="Times New Roman" pitchFamily="18" charset="0"/>
              </a:rPr>
              <a:t> </a:t>
            </a:r>
          </a:p>
          <a:p>
            <a:r>
              <a:rPr lang="en-US" dirty="0">
                <a:cs typeface="Times New Roman" pitchFamily="18" charset="0"/>
              </a:rPr>
              <a:t>angle by </a:t>
            </a:r>
            <a:r>
              <a:rPr lang="en-US" b="1" dirty="0">
                <a:cs typeface="Times New Roman" pitchFamily="18" charset="0"/>
              </a:rPr>
              <a:t>adding or subtracting</a:t>
            </a:r>
            <a:endParaRPr lang="en-US" dirty="0"/>
          </a:p>
          <a:p>
            <a:pPr eaLnBrk="0" hangingPunct="0"/>
            <a:r>
              <a:rPr lang="en-US" dirty="0">
                <a:cs typeface="Times New Roman" pitchFamily="18" charset="0"/>
              </a:rPr>
              <a:t>                                    </a:t>
            </a:r>
          </a:p>
          <a:p>
            <a:pPr eaLnBrk="0" hangingPunct="0"/>
            <a:r>
              <a:rPr lang="en-US" dirty="0">
                <a:cs typeface="Times New Roman" pitchFamily="18" charset="0"/>
              </a:rPr>
              <a:t>________degrees or  ________ radian.</a:t>
            </a:r>
          </a:p>
          <a:p>
            <a:pPr eaLnBrk="0" hangingPunct="0"/>
            <a:endParaRPr lang="en-US" dirty="0"/>
          </a:p>
          <a:p>
            <a:pPr eaLnBrk="0" hangingPunct="0"/>
            <a:r>
              <a:rPr lang="en-US" b="1" dirty="0">
                <a:cs typeface="Times New Roman" pitchFamily="18" charset="0"/>
              </a:rPr>
              <a:t>Example 3: </a:t>
            </a:r>
            <a:r>
              <a:rPr lang="en-US" dirty="0">
                <a:cs typeface="Times New Roman" pitchFamily="18" charset="0"/>
              </a:rPr>
              <a:t> Find one </a:t>
            </a:r>
            <a:r>
              <a:rPr lang="en-US" u="sng" dirty="0">
                <a:cs typeface="Times New Roman" pitchFamily="18" charset="0"/>
              </a:rPr>
              <a:t>positive</a:t>
            </a:r>
            <a:r>
              <a:rPr lang="en-US" dirty="0">
                <a:cs typeface="Times New Roman" pitchFamily="18" charset="0"/>
              </a:rPr>
              <a:t> and </a:t>
            </a:r>
            <a:r>
              <a:rPr lang="en-US" u="sng" dirty="0">
                <a:cs typeface="Times New Roman" pitchFamily="18" charset="0"/>
              </a:rPr>
              <a:t>negative</a:t>
            </a:r>
            <a:r>
              <a:rPr lang="en-US" dirty="0">
                <a:cs typeface="Times New Roman" pitchFamily="18" charset="0"/>
              </a:rPr>
              <a:t> angle measure </a:t>
            </a:r>
          </a:p>
          <a:p>
            <a:pPr eaLnBrk="0" hangingPunct="0"/>
            <a:r>
              <a:rPr lang="en-US" dirty="0">
                <a:cs typeface="Times New Roman" pitchFamily="18" charset="0"/>
              </a:rPr>
              <a:t>	          </a:t>
            </a:r>
            <a:r>
              <a:rPr lang="en-US" dirty="0" err="1">
                <a:cs typeface="Times New Roman" pitchFamily="18" charset="0"/>
              </a:rPr>
              <a:t>coterminal</a:t>
            </a:r>
            <a:r>
              <a:rPr lang="en-US" dirty="0">
                <a:cs typeface="Times New Roman" pitchFamily="18" charset="0"/>
              </a:rPr>
              <a:t> with each angle.</a:t>
            </a:r>
            <a:endParaRPr lang="en-US" dirty="0"/>
          </a:p>
          <a:p>
            <a:pPr eaLnBrk="0" hangingPunct="0"/>
            <a:endParaRPr lang="en-US" dirty="0">
              <a:cs typeface="Times New Roman" pitchFamily="18" charset="0"/>
            </a:endParaRPr>
          </a:p>
          <a:p>
            <a:pPr eaLnBrk="0" hangingPunct="0"/>
            <a:endParaRPr lang="en-US" dirty="0">
              <a:cs typeface="Times New Roman" pitchFamily="18" charset="0"/>
            </a:endParaRPr>
          </a:p>
          <a:p>
            <a:pPr eaLnBrk="0" hangingPunct="0"/>
            <a:r>
              <a:rPr lang="en-US" dirty="0">
                <a:cs typeface="Times New Roman" pitchFamily="18" charset="0"/>
              </a:rPr>
              <a:t>a.</a:t>
            </a:r>
            <a:r>
              <a:rPr lang="en-US" sz="1400" dirty="0">
                <a:cs typeface="Times New Roman" pitchFamily="18" charset="0"/>
              </a:rPr>
              <a:t>    </a:t>
            </a:r>
            <a:endParaRPr lang="en-US" sz="1800" dirty="0"/>
          </a:p>
        </p:txBody>
      </p:sp>
      <p:sp>
        <p:nvSpPr>
          <p:cNvPr id="40968" name="Rectangle 8"/>
          <p:cNvSpPr>
            <a:spLocks noChangeArrowheads="1"/>
          </p:cNvSpPr>
          <p:nvPr/>
        </p:nvSpPr>
        <p:spPr bwMode="auto">
          <a:xfrm>
            <a:off x="3505200" y="3657600"/>
            <a:ext cx="63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cs typeface="Times New Roman" pitchFamily="18" charset="0"/>
              </a:rPr>
              <a:t>b.</a:t>
            </a:r>
            <a:r>
              <a:rPr lang="en-US" sz="1400">
                <a:cs typeface="Times New Roman" pitchFamily="18" charset="0"/>
              </a:rPr>
              <a:t>    </a:t>
            </a:r>
            <a:endParaRPr lang="en-US" sz="1800"/>
          </a:p>
        </p:txBody>
      </p:sp>
      <p:sp>
        <p:nvSpPr>
          <p:cNvPr id="40970" name="Rectangle 10"/>
          <p:cNvSpPr>
            <a:spLocks noChangeArrowheads="1"/>
          </p:cNvSpPr>
          <p:nvPr/>
        </p:nvSpPr>
        <p:spPr bwMode="auto">
          <a:xfrm>
            <a:off x="6324600" y="3657600"/>
            <a:ext cx="484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800"/>
              <a:t> </a:t>
            </a:r>
            <a:r>
              <a:rPr lang="en-US"/>
              <a:t>c.</a:t>
            </a:r>
          </a:p>
        </p:txBody>
      </p:sp>
      <p:pic>
        <p:nvPicPr>
          <p:cNvPr id="4097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657600"/>
            <a:ext cx="82867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72"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657600"/>
            <a:ext cx="11525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73" name="Picture 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276600"/>
            <a:ext cx="609600" cy="790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88821" y="1524000"/>
            <a:ext cx="660758" cy="400110"/>
          </a:xfrm>
          <a:prstGeom prst="rect">
            <a:avLst/>
          </a:prstGeom>
          <a:noFill/>
        </p:spPr>
        <p:txBody>
          <a:bodyPr wrap="none" rtlCol="0">
            <a:spAutoFit/>
          </a:bodyPr>
          <a:lstStyle/>
          <a:p>
            <a:r>
              <a:rPr lang="en-US" sz="2000" dirty="0" smtClean="0">
                <a:solidFill>
                  <a:schemeClr val="tx2"/>
                </a:solidFill>
              </a:rPr>
              <a:t>360°</a:t>
            </a:r>
            <a:endParaRPr lang="en-US" sz="2000" dirty="0">
              <a:solidFill>
                <a:schemeClr val="tx2"/>
              </a:solidFill>
            </a:endParaRPr>
          </a:p>
        </p:txBody>
      </p:sp>
      <p:sp>
        <p:nvSpPr>
          <p:cNvPr id="9" name="TextBox 8"/>
          <p:cNvSpPr txBox="1"/>
          <p:nvPr/>
        </p:nvSpPr>
        <p:spPr>
          <a:xfrm>
            <a:off x="2895600" y="1493222"/>
            <a:ext cx="510076" cy="461665"/>
          </a:xfrm>
          <a:prstGeom prst="rect">
            <a:avLst/>
          </a:prstGeom>
          <a:noFill/>
        </p:spPr>
        <p:txBody>
          <a:bodyPr wrap="none" rtlCol="0">
            <a:spAutoFit/>
          </a:bodyPr>
          <a:lstStyle/>
          <a:p>
            <a:r>
              <a:rPr lang="en-US" sz="2400" dirty="0" smtClean="0">
                <a:solidFill>
                  <a:schemeClr val="tx2"/>
                </a:solidFill>
              </a:rPr>
              <a:t>2</a:t>
            </a:r>
            <a:r>
              <a:rPr lang="el-GR" sz="2400" dirty="0" smtClean="0">
                <a:solidFill>
                  <a:schemeClr val="tx2"/>
                </a:solidFill>
              </a:rPr>
              <a:t>π</a:t>
            </a:r>
            <a:endParaRPr lang="en-US" sz="2400" dirty="0">
              <a:solidFill>
                <a:schemeClr val="tx2"/>
              </a:solidFill>
            </a:endParaRPr>
          </a:p>
        </p:txBody>
      </p:sp>
      <p:sp>
        <p:nvSpPr>
          <p:cNvPr id="10" name="TextBox 9"/>
          <p:cNvSpPr txBox="1"/>
          <p:nvPr/>
        </p:nvSpPr>
        <p:spPr>
          <a:xfrm>
            <a:off x="888821" y="4124932"/>
            <a:ext cx="1992853" cy="400110"/>
          </a:xfrm>
          <a:prstGeom prst="rect">
            <a:avLst/>
          </a:prstGeom>
          <a:noFill/>
        </p:spPr>
        <p:txBody>
          <a:bodyPr wrap="none" rtlCol="0">
            <a:spAutoFit/>
          </a:bodyPr>
          <a:lstStyle/>
          <a:p>
            <a:r>
              <a:rPr lang="en-US" sz="2000" dirty="0" smtClean="0">
                <a:solidFill>
                  <a:schemeClr val="tx2"/>
                </a:solidFill>
              </a:rPr>
              <a:t>690° - 360°= 330°</a:t>
            </a:r>
            <a:endParaRPr lang="en-US" sz="2000" dirty="0">
              <a:solidFill>
                <a:schemeClr val="tx2"/>
              </a:solidFill>
            </a:endParaRPr>
          </a:p>
        </p:txBody>
      </p:sp>
      <p:sp>
        <p:nvSpPr>
          <p:cNvPr id="11" name="TextBox 10"/>
          <p:cNvSpPr txBox="1"/>
          <p:nvPr/>
        </p:nvSpPr>
        <p:spPr>
          <a:xfrm>
            <a:off x="888820" y="4677442"/>
            <a:ext cx="1941557" cy="400110"/>
          </a:xfrm>
          <a:prstGeom prst="rect">
            <a:avLst/>
          </a:prstGeom>
          <a:noFill/>
        </p:spPr>
        <p:txBody>
          <a:bodyPr wrap="none" rtlCol="0">
            <a:spAutoFit/>
          </a:bodyPr>
          <a:lstStyle/>
          <a:p>
            <a:r>
              <a:rPr lang="en-US" sz="2000" dirty="0" smtClean="0">
                <a:solidFill>
                  <a:schemeClr val="tx2"/>
                </a:solidFill>
              </a:rPr>
              <a:t>330° - 360°= -30°</a:t>
            </a:r>
            <a:endParaRPr lang="en-US" sz="2000" dirty="0">
              <a:solidFill>
                <a:schemeClr val="tx2"/>
              </a:solidFill>
            </a:endParaRPr>
          </a:p>
        </p:txBody>
      </p:sp>
      <p:sp>
        <p:nvSpPr>
          <p:cNvPr id="12" name="TextBox 11"/>
          <p:cNvSpPr txBox="1"/>
          <p:nvPr/>
        </p:nvSpPr>
        <p:spPr>
          <a:xfrm>
            <a:off x="3505200" y="4124932"/>
            <a:ext cx="2149948" cy="400110"/>
          </a:xfrm>
          <a:prstGeom prst="rect">
            <a:avLst/>
          </a:prstGeom>
          <a:noFill/>
        </p:spPr>
        <p:txBody>
          <a:bodyPr wrap="none" rtlCol="0">
            <a:spAutoFit/>
          </a:bodyPr>
          <a:lstStyle/>
          <a:p>
            <a:r>
              <a:rPr lang="en-US" sz="2000" dirty="0" smtClean="0">
                <a:solidFill>
                  <a:schemeClr val="tx2"/>
                </a:solidFill>
              </a:rPr>
              <a:t>-130° - 360°= -490°</a:t>
            </a:r>
            <a:endParaRPr lang="en-US" sz="2000" dirty="0">
              <a:solidFill>
                <a:schemeClr val="tx2"/>
              </a:solidFill>
            </a:endParaRPr>
          </a:p>
        </p:txBody>
      </p:sp>
      <p:sp>
        <p:nvSpPr>
          <p:cNvPr id="13" name="TextBox 12"/>
          <p:cNvSpPr txBox="1"/>
          <p:nvPr/>
        </p:nvSpPr>
        <p:spPr>
          <a:xfrm>
            <a:off x="3505200" y="4677442"/>
            <a:ext cx="2121093" cy="400110"/>
          </a:xfrm>
          <a:prstGeom prst="rect">
            <a:avLst/>
          </a:prstGeom>
          <a:noFill/>
        </p:spPr>
        <p:txBody>
          <a:bodyPr wrap="none" rtlCol="0">
            <a:spAutoFit/>
          </a:bodyPr>
          <a:lstStyle/>
          <a:p>
            <a:r>
              <a:rPr lang="en-US" sz="2000" dirty="0" smtClean="0">
                <a:solidFill>
                  <a:schemeClr val="tx2"/>
                </a:solidFill>
              </a:rPr>
              <a:t>-130° + 360°= 230°</a:t>
            </a:r>
            <a:endParaRPr lang="en-US" sz="2000" dirty="0">
              <a:solidFill>
                <a:schemeClr val="tx2"/>
              </a:solidFill>
            </a:endParaRPr>
          </a:p>
        </p:txBody>
      </p:sp>
      <mc:AlternateContent xmlns:mc="http://schemas.openxmlformats.org/markup-compatibility/2006" xmlns:a14="http://schemas.microsoft.com/office/drawing/2010/main">
        <mc:Choice Requires="a14">
          <p:sp>
            <p:nvSpPr>
              <p:cNvPr id="2" name="TextBox 1"/>
              <p:cNvSpPr txBox="1"/>
              <p:nvPr/>
            </p:nvSpPr>
            <p:spPr>
              <a:xfrm>
                <a:off x="6566694" y="4101071"/>
                <a:ext cx="1282980"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2"/>
                              </a:solidFill>
                              <a:latin typeface="Cambria Math"/>
                            </a:rPr>
                          </m:ctrlPr>
                        </m:fPr>
                        <m:num>
                          <m:r>
                            <a:rPr lang="en-US" b="0" i="1" smtClean="0">
                              <a:solidFill>
                                <a:schemeClr val="tx2"/>
                              </a:solidFill>
                              <a:latin typeface="Cambria Math"/>
                            </a:rPr>
                            <m:t>3</m:t>
                          </m:r>
                          <m:r>
                            <a:rPr lang="en-US" b="0" i="1" smtClean="0">
                              <a:solidFill>
                                <a:schemeClr val="tx2"/>
                              </a:solidFill>
                              <a:latin typeface="Cambria Math"/>
                              <a:ea typeface="Cambria Math"/>
                            </a:rPr>
                            <m:t>𝜋</m:t>
                          </m:r>
                        </m:num>
                        <m:den>
                          <m:r>
                            <a:rPr lang="en-US" b="0" i="1" smtClean="0">
                              <a:solidFill>
                                <a:schemeClr val="tx2"/>
                              </a:solidFill>
                              <a:latin typeface="Cambria Math"/>
                            </a:rPr>
                            <m:t>8</m:t>
                          </m:r>
                        </m:den>
                      </m:f>
                      <m:r>
                        <a:rPr lang="en-US" b="0" i="1" smtClean="0">
                          <a:solidFill>
                            <a:schemeClr val="tx2"/>
                          </a:solidFill>
                          <a:latin typeface="Cambria Math"/>
                        </a:rPr>
                        <m:t> + </m:t>
                      </m:r>
                      <m:f>
                        <m:fPr>
                          <m:ctrlPr>
                            <a:rPr lang="en-US" b="0" i="1" smtClean="0">
                              <a:solidFill>
                                <a:schemeClr val="tx2"/>
                              </a:solidFill>
                              <a:latin typeface="Cambria Math"/>
                            </a:rPr>
                          </m:ctrlPr>
                        </m:fPr>
                        <m:num>
                          <m:r>
                            <a:rPr lang="en-US" b="0" i="1" smtClean="0">
                              <a:solidFill>
                                <a:schemeClr val="tx2"/>
                              </a:solidFill>
                              <a:latin typeface="Cambria Math"/>
                            </a:rPr>
                            <m:t>16</m:t>
                          </m:r>
                          <m:r>
                            <a:rPr lang="en-US" b="0" i="1" smtClean="0">
                              <a:solidFill>
                                <a:schemeClr val="tx2"/>
                              </a:solidFill>
                              <a:latin typeface="Cambria Math"/>
                              <a:ea typeface="Cambria Math"/>
                            </a:rPr>
                            <m:t>𝜋</m:t>
                          </m:r>
                        </m:num>
                        <m:den>
                          <m:r>
                            <a:rPr lang="en-US" b="0" i="1" smtClean="0">
                              <a:solidFill>
                                <a:schemeClr val="tx2"/>
                              </a:solidFill>
                              <a:latin typeface="Cambria Math"/>
                            </a:rPr>
                            <m:t>8</m:t>
                          </m:r>
                        </m:den>
                      </m:f>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6566694" y="4101071"/>
                <a:ext cx="1282980" cy="612732"/>
              </a:xfrm>
              <a:prstGeom prst="rect">
                <a:avLst/>
              </a:prstGeom>
              <a:blipFill rotWithShape="1">
                <a:blip r:embed="rId6"/>
                <a:stretch>
                  <a:fillRect/>
                </a:stretch>
              </a:blipFill>
            </p:spPr>
            <p:txBody>
              <a:bodyPr/>
              <a:lstStyle/>
              <a:p>
                <a:r>
                  <a:rPr lang="en-US">
                    <a:noFill/>
                  </a:rPr>
                  <a:t> </a:t>
                </a:r>
              </a:p>
            </p:txBody>
          </p:sp>
        </mc:Fallback>
      </mc:AlternateContent>
      <p:grpSp>
        <p:nvGrpSpPr>
          <p:cNvPr id="7" name="Group 6"/>
          <p:cNvGrpSpPr/>
          <p:nvPr/>
        </p:nvGrpSpPr>
        <p:grpSpPr>
          <a:xfrm>
            <a:off x="7620000" y="3276600"/>
            <a:ext cx="709684" cy="896045"/>
            <a:chOff x="7092950" y="1923355"/>
            <a:chExt cx="709684" cy="896045"/>
          </a:xfrm>
        </p:grpSpPr>
        <p:cxnSp>
          <p:nvCxnSpPr>
            <p:cNvPr id="4" name="Straight Arrow Connector 3"/>
            <p:cNvCxnSpPr/>
            <p:nvPr/>
          </p:nvCxnSpPr>
          <p:spPr>
            <a:xfrm flipH="1">
              <a:off x="7092950" y="2209800"/>
              <a:ext cx="29210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7295636" y="1923355"/>
                  <a:ext cx="5069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a:rPr>
                          <m:t>2</m:t>
                        </m:r>
                        <m:r>
                          <a:rPr lang="en-US" b="0" i="1" smtClean="0">
                            <a:solidFill>
                              <a:schemeClr val="tx2"/>
                            </a:solidFill>
                            <a:latin typeface="Cambria Math"/>
                            <a:ea typeface="Cambria Math"/>
                          </a:rPr>
                          <m:t>𝜋</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7295636" y="1923355"/>
                  <a:ext cx="506998" cy="369332"/>
                </a:xfrm>
                <a:prstGeom prst="rect">
                  <a:avLst/>
                </a:prstGeom>
                <a:blipFill rotWithShape="1">
                  <a:blip r:embed="rId7"/>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0" name="TextBox 19"/>
              <p:cNvSpPr txBox="1"/>
              <p:nvPr/>
            </p:nvSpPr>
            <p:spPr>
              <a:xfrm>
                <a:off x="7798378" y="4101071"/>
                <a:ext cx="872483"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a:rPr>
                        <m:t>=</m:t>
                      </m:r>
                      <m:f>
                        <m:fPr>
                          <m:ctrlPr>
                            <a:rPr lang="en-US" b="0" i="1" smtClean="0">
                              <a:solidFill>
                                <a:schemeClr val="tx2"/>
                              </a:solidFill>
                              <a:latin typeface="Cambria Math"/>
                            </a:rPr>
                          </m:ctrlPr>
                        </m:fPr>
                        <m:num>
                          <m:r>
                            <a:rPr lang="en-US" b="0" i="1" smtClean="0">
                              <a:solidFill>
                                <a:schemeClr val="tx2"/>
                              </a:solidFill>
                              <a:latin typeface="Cambria Math"/>
                            </a:rPr>
                            <m:t>19</m:t>
                          </m:r>
                          <m:r>
                            <a:rPr lang="en-US" b="0" i="1" smtClean="0">
                              <a:solidFill>
                                <a:schemeClr val="tx2"/>
                              </a:solidFill>
                              <a:latin typeface="Cambria Math"/>
                              <a:ea typeface="Cambria Math"/>
                            </a:rPr>
                            <m:t>𝜋</m:t>
                          </m:r>
                        </m:num>
                        <m:den>
                          <m:r>
                            <a:rPr lang="en-US" b="0" i="1" smtClean="0">
                              <a:solidFill>
                                <a:schemeClr val="tx2"/>
                              </a:solidFill>
                              <a:latin typeface="Cambria Math"/>
                            </a:rPr>
                            <m:t>8</m:t>
                          </m:r>
                        </m:den>
                      </m:f>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7798378" y="4101071"/>
                <a:ext cx="872483" cy="6127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6623158" y="4878194"/>
                <a:ext cx="1282980"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2"/>
                              </a:solidFill>
                              <a:latin typeface="Cambria Math"/>
                            </a:rPr>
                          </m:ctrlPr>
                        </m:fPr>
                        <m:num>
                          <m:r>
                            <a:rPr lang="en-US" b="0" i="1" smtClean="0">
                              <a:solidFill>
                                <a:schemeClr val="tx2"/>
                              </a:solidFill>
                              <a:latin typeface="Cambria Math"/>
                            </a:rPr>
                            <m:t>3</m:t>
                          </m:r>
                          <m:r>
                            <a:rPr lang="en-US" b="0" i="1" smtClean="0">
                              <a:solidFill>
                                <a:schemeClr val="tx2"/>
                              </a:solidFill>
                              <a:latin typeface="Cambria Math"/>
                              <a:ea typeface="Cambria Math"/>
                            </a:rPr>
                            <m:t>𝜋</m:t>
                          </m:r>
                        </m:num>
                        <m:den>
                          <m:r>
                            <a:rPr lang="en-US" b="0" i="1" smtClean="0">
                              <a:solidFill>
                                <a:schemeClr val="tx2"/>
                              </a:solidFill>
                              <a:latin typeface="Cambria Math"/>
                            </a:rPr>
                            <m:t>8</m:t>
                          </m:r>
                        </m:den>
                      </m:f>
                      <m:r>
                        <a:rPr lang="en-US" b="0" i="1" smtClean="0">
                          <a:solidFill>
                            <a:schemeClr val="tx2"/>
                          </a:solidFill>
                          <a:latin typeface="Cambria Math"/>
                        </a:rPr>
                        <m:t> − </m:t>
                      </m:r>
                      <m:f>
                        <m:fPr>
                          <m:ctrlPr>
                            <a:rPr lang="en-US" b="0" i="1" smtClean="0">
                              <a:solidFill>
                                <a:schemeClr val="tx2"/>
                              </a:solidFill>
                              <a:latin typeface="Cambria Math"/>
                            </a:rPr>
                          </m:ctrlPr>
                        </m:fPr>
                        <m:num>
                          <m:r>
                            <a:rPr lang="en-US" b="0" i="1" smtClean="0">
                              <a:solidFill>
                                <a:schemeClr val="tx2"/>
                              </a:solidFill>
                              <a:latin typeface="Cambria Math"/>
                            </a:rPr>
                            <m:t>16</m:t>
                          </m:r>
                          <m:r>
                            <a:rPr lang="en-US" b="0" i="1" smtClean="0">
                              <a:solidFill>
                                <a:schemeClr val="tx2"/>
                              </a:solidFill>
                              <a:latin typeface="Cambria Math"/>
                              <a:ea typeface="Cambria Math"/>
                            </a:rPr>
                            <m:t>𝜋</m:t>
                          </m:r>
                        </m:num>
                        <m:den>
                          <m:r>
                            <a:rPr lang="en-US" b="0" i="1" smtClean="0">
                              <a:solidFill>
                                <a:schemeClr val="tx2"/>
                              </a:solidFill>
                              <a:latin typeface="Cambria Math"/>
                            </a:rPr>
                            <m:t>8</m:t>
                          </m:r>
                        </m:den>
                      </m:f>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6623158" y="4878194"/>
                <a:ext cx="1282980" cy="612732"/>
              </a:xfrm>
              <a:prstGeom prst="rect">
                <a:avLst/>
              </a:prstGeom>
              <a:blipFill rotWithShape="1">
                <a:blip r:embed="rId9"/>
                <a:stretch>
                  <a:fillRect/>
                </a:stretch>
              </a:blipFill>
            </p:spPr>
            <p:txBody>
              <a:bodyPr/>
              <a:lstStyle/>
              <a:p>
                <a:r>
                  <a:rPr lang="en-US">
                    <a:noFill/>
                  </a:rPr>
                  <a:t> </a:t>
                </a:r>
              </a:p>
            </p:txBody>
          </p:sp>
        </mc:Fallback>
      </mc:AlternateContent>
      <p:grpSp>
        <p:nvGrpSpPr>
          <p:cNvPr id="22" name="Group 21"/>
          <p:cNvGrpSpPr/>
          <p:nvPr/>
        </p:nvGrpSpPr>
        <p:grpSpPr>
          <a:xfrm>
            <a:off x="7620000" y="5490926"/>
            <a:ext cx="709684" cy="840361"/>
            <a:chOff x="7092950" y="1452326"/>
            <a:chExt cx="709684" cy="840361"/>
          </a:xfrm>
        </p:grpSpPr>
        <p:cxnSp>
          <p:nvCxnSpPr>
            <p:cNvPr id="23" name="Straight Arrow Connector 22"/>
            <p:cNvCxnSpPr/>
            <p:nvPr/>
          </p:nvCxnSpPr>
          <p:spPr>
            <a:xfrm flipH="1" flipV="1">
              <a:off x="7092950" y="1452326"/>
              <a:ext cx="286138" cy="60507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4" name="TextBox 23"/>
                <p:cNvSpPr txBox="1"/>
                <p:nvPr/>
              </p:nvSpPr>
              <p:spPr>
                <a:xfrm>
                  <a:off x="7295636" y="1923355"/>
                  <a:ext cx="50699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a:rPr>
                          <m:t>2</m:t>
                        </m:r>
                        <m:r>
                          <a:rPr lang="en-US" b="0" i="1" smtClean="0">
                            <a:solidFill>
                              <a:schemeClr val="tx2"/>
                            </a:solidFill>
                            <a:latin typeface="Cambria Math"/>
                            <a:ea typeface="Cambria Math"/>
                          </a:rPr>
                          <m:t>𝜋</m:t>
                        </m:r>
                      </m:oMath>
                    </m:oMathPara>
                  </a14:m>
                  <a:endParaRPr lang="en-US" dirty="0"/>
                </a:p>
              </p:txBody>
            </p:sp>
          </mc:Choice>
          <mc:Fallback xmlns="">
            <p:sp>
              <p:nvSpPr>
                <p:cNvPr id="24" name="TextBox 23"/>
                <p:cNvSpPr txBox="1">
                  <a:spLocks noRot="1" noChangeAspect="1" noMove="1" noResize="1" noEditPoints="1" noAdjustHandles="1" noChangeArrowheads="1" noChangeShapeType="1" noTextEdit="1"/>
                </p:cNvSpPr>
                <p:nvPr/>
              </p:nvSpPr>
              <p:spPr>
                <a:xfrm>
                  <a:off x="7295636" y="1923355"/>
                  <a:ext cx="506998" cy="369332"/>
                </a:xfrm>
                <a:prstGeom prst="rect">
                  <a:avLst/>
                </a:prstGeom>
                <a:blipFill rotWithShape="1">
                  <a:blip r:embed="rId10"/>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27" name="TextBox 26"/>
              <p:cNvSpPr txBox="1"/>
              <p:nvPr/>
            </p:nvSpPr>
            <p:spPr>
              <a:xfrm>
                <a:off x="7950778" y="4878194"/>
                <a:ext cx="1045607"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a:rPr>
                        <m:t>=</m:t>
                      </m:r>
                      <m:f>
                        <m:fPr>
                          <m:ctrlPr>
                            <a:rPr lang="en-US" b="0" i="1" smtClean="0">
                              <a:solidFill>
                                <a:schemeClr val="tx2"/>
                              </a:solidFill>
                              <a:latin typeface="Cambria Math"/>
                            </a:rPr>
                          </m:ctrlPr>
                        </m:fPr>
                        <m:num>
                          <m:r>
                            <a:rPr lang="en-US" b="0" i="1" smtClean="0">
                              <a:solidFill>
                                <a:schemeClr val="tx2"/>
                              </a:solidFill>
                              <a:latin typeface="Cambria Math"/>
                            </a:rPr>
                            <m:t>−13</m:t>
                          </m:r>
                          <m:r>
                            <a:rPr lang="en-US" b="0" i="1" smtClean="0">
                              <a:solidFill>
                                <a:schemeClr val="tx2"/>
                              </a:solidFill>
                              <a:latin typeface="Cambria Math"/>
                              <a:ea typeface="Cambria Math"/>
                            </a:rPr>
                            <m:t>𝜋</m:t>
                          </m:r>
                        </m:num>
                        <m:den>
                          <m:r>
                            <a:rPr lang="en-US" b="0" i="1" smtClean="0">
                              <a:solidFill>
                                <a:schemeClr val="tx2"/>
                              </a:solidFill>
                              <a:latin typeface="Cambria Math"/>
                            </a:rPr>
                            <m:t>8</m:t>
                          </m:r>
                        </m:den>
                      </m:f>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7950778" y="4878194"/>
                <a:ext cx="1045607" cy="612732"/>
              </a:xfrm>
              <a:prstGeom prst="rect">
                <a:avLst/>
              </a:prstGeom>
              <a:blipFill rotWithShape="1">
                <a:blip r:embed="rId11"/>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23779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fade">
                                      <p:cBhvr>
                                        <p:cTn id="49" dur="1000"/>
                                        <p:tgtEl>
                                          <p:spTgt spid="2"/>
                                        </p:tgtEl>
                                      </p:cBhvr>
                                    </p:animEffect>
                                    <p:anim calcmode="lin" valueType="num">
                                      <p:cBhvr>
                                        <p:cTn id="50" dur="1000" fill="hold"/>
                                        <p:tgtEl>
                                          <p:spTgt spid="2"/>
                                        </p:tgtEl>
                                        <p:attrNameLst>
                                          <p:attrName>ppt_x</p:attrName>
                                        </p:attrNameLst>
                                      </p:cBhvr>
                                      <p:tavLst>
                                        <p:tav tm="0">
                                          <p:val>
                                            <p:strVal val="#ppt_x"/>
                                          </p:val>
                                        </p:tav>
                                        <p:tav tm="100000">
                                          <p:val>
                                            <p:strVal val="#ppt_x"/>
                                          </p:val>
                                        </p:tav>
                                      </p:tavLst>
                                    </p:anim>
                                    <p:anim calcmode="lin" valueType="num">
                                      <p:cBhvr>
                                        <p:cTn id="5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0"/>
                                        </p:tgtEl>
                                        <p:attrNameLst>
                                          <p:attrName>style.visibility</p:attrName>
                                        </p:attrNameLst>
                                      </p:cBhvr>
                                      <p:to>
                                        <p:strVal val="visible"/>
                                      </p:to>
                                    </p:set>
                                    <p:animEffect transition="in" filter="fade">
                                      <p:cBhvr>
                                        <p:cTn id="63" dur="1000"/>
                                        <p:tgtEl>
                                          <p:spTgt spid="20"/>
                                        </p:tgtEl>
                                      </p:cBhvr>
                                    </p:animEffect>
                                    <p:anim calcmode="lin" valueType="num">
                                      <p:cBhvr>
                                        <p:cTn id="64" dur="1000" fill="hold"/>
                                        <p:tgtEl>
                                          <p:spTgt spid="20"/>
                                        </p:tgtEl>
                                        <p:attrNameLst>
                                          <p:attrName>ppt_x</p:attrName>
                                        </p:attrNameLst>
                                      </p:cBhvr>
                                      <p:tavLst>
                                        <p:tav tm="0">
                                          <p:val>
                                            <p:strVal val="#ppt_x"/>
                                          </p:val>
                                        </p:tav>
                                        <p:tav tm="100000">
                                          <p:val>
                                            <p:strVal val="#ppt_x"/>
                                          </p:val>
                                        </p:tav>
                                      </p:tavLst>
                                    </p:anim>
                                    <p:anim calcmode="lin" valueType="num">
                                      <p:cBhvr>
                                        <p:cTn id="6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fade">
                                      <p:cBhvr>
                                        <p:cTn id="84" dur="1000"/>
                                        <p:tgtEl>
                                          <p:spTgt spid="27"/>
                                        </p:tgtEl>
                                      </p:cBhvr>
                                    </p:animEffect>
                                    <p:anim calcmode="lin" valueType="num">
                                      <p:cBhvr>
                                        <p:cTn id="85" dur="1000" fill="hold"/>
                                        <p:tgtEl>
                                          <p:spTgt spid="27"/>
                                        </p:tgtEl>
                                        <p:attrNameLst>
                                          <p:attrName>ppt_x</p:attrName>
                                        </p:attrNameLst>
                                      </p:cBhvr>
                                      <p:tavLst>
                                        <p:tav tm="0">
                                          <p:val>
                                            <p:strVal val="#ppt_x"/>
                                          </p:val>
                                        </p:tav>
                                        <p:tav tm="100000">
                                          <p:val>
                                            <p:strVal val="#ppt_x"/>
                                          </p:val>
                                        </p:tav>
                                      </p:tavLst>
                                    </p:anim>
                                    <p:anim calcmode="lin" valueType="num">
                                      <p:cBhvr>
                                        <p:cTn id="86"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P spid="13" grpId="0"/>
      <p:bldP spid="2" grpId="0"/>
      <p:bldP spid="20" grpId="0"/>
      <p:bldP spid="21" grpId="0"/>
      <p:bldP spid="2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ChangeArrowheads="1"/>
          </p:cNvSpPr>
          <p:nvPr/>
        </p:nvSpPr>
        <p:spPr bwMode="auto">
          <a:xfrm>
            <a:off x="381000" y="0"/>
            <a:ext cx="8763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b="1" dirty="0"/>
              <a:t>Your Turn 3: </a:t>
            </a:r>
            <a:r>
              <a:rPr lang="en-US" dirty="0"/>
              <a:t> Find one </a:t>
            </a:r>
            <a:r>
              <a:rPr lang="en-US" sz="2400" b="1" u="sng" dirty="0">
                <a:solidFill>
                  <a:schemeClr val="accent4"/>
                </a:solidFill>
              </a:rPr>
              <a:t>positive</a:t>
            </a:r>
            <a:r>
              <a:rPr lang="en-US" dirty="0"/>
              <a:t> and </a:t>
            </a:r>
            <a:r>
              <a:rPr lang="en-US" sz="2400" b="1" u="sng" dirty="0"/>
              <a:t>negative</a:t>
            </a:r>
            <a:r>
              <a:rPr lang="en-US" dirty="0"/>
              <a:t> angle measure </a:t>
            </a:r>
          </a:p>
          <a:p>
            <a:r>
              <a:rPr lang="en-US" dirty="0"/>
              <a:t>	             </a:t>
            </a:r>
            <a:r>
              <a:rPr lang="en-US" dirty="0" err="1"/>
              <a:t>coterminal</a:t>
            </a:r>
            <a:r>
              <a:rPr lang="en-US" dirty="0"/>
              <a:t> with each angle.</a:t>
            </a:r>
          </a:p>
          <a:p>
            <a:endParaRPr lang="en-US" dirty="0"/>
          </a:p>
          <a:p>
            <a:endParaRPr lang="en-US" dirty="0"/>
          </a:p>
          <a:p>
            <a:r>
              <a:rPr lang="en-US" dirty="0"/>
              <a:t>a.			    b.                               c.</a:t>
            </a:r>
          </a:p>
        </p:txBody>
      </p:sp>
      <p:pic>
        <p:nvPicPr>
          <p:cNvPr id="1105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447800"/>
            <a:ext cx="9144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5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1143000"/>
            <a:ext cx="11049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05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1143000"/>
            <a:ext cx="809625"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75173" y="1928927"/>
            <a:ext cx="2020105" cy="400110"/>
          </a:xfrm>
          <a:prstGeom prst="rect">
            <a:avLst/>
          </a:prstGeom>
          <a:noFill/>
        </p:spPr>
        <p:txBody>
          <a:bodyPr wrap="none" rtlCol="0">
            <a:spAutoFit/>
          </a:bodyPr>
          <a:lstStyle/>
          <a:p>
            <a:r>
              <a:rPr lang="en-US" sz="2000" dirty="0" smtClean="0">
                <a:solidFill>
                  <a:schemeClr val="tx2"/>
                </a:solidFill>
              </a:rPr>
              <a:t>-75° - 360°= -435°</a:t>
            </a:r>
            <a:endParaRPr lang="en-US" sz="2000" dirty="0">
              <a:solidFill>
                <a:schemeClr val="tx2"/>
              </a:solidFill>
            </a:endParaRPr>
          </a:p>
        </p:txBody>
      </p:sp>
      <p:sp>
        <p:nvSpPr>
          <p:cNvPr id="7" name="TextBox 6"/>
          <p:cNvSpPr txBox="1"/>
          <p:nvPr/>
        </p:nvSpPr>
        <p:spPr>
          <a:xfrm>
            <a:off x="415159" y="2438400"/>
            <a:ext cx="1991251" cy="400110"/>
          </a:xfrm>
          <a:prstGeom prst="rect">
            <a:avLst/>
          </a:prstGeom>
          <a:noFill/>
        </p:spPr>
        <p:txBody>
          <a:bodyPr wrap="none" rtlCol="0">
            <a:spAutoFit/>
          </a:bodyPr>
          <a:lstStyle/>
          <a:p>
            <a:r>
              <a:rPr lang="en-US" sz="2000" dirty="0" smtClean="0">
                <a:solidFill>
                  <a:schemeClr val="tx2"/>
                </a:solidFill>
              </a:rPr>
              <a:t>-75° </a:t>
            </a:r>
            <a:r>
              <a:rPr lang="en-US" sz="2000" dirty="0">
                <a:solidFill>
                  <a:schemeClr val="tx2"/>
                </a:solidFill>
              </a:rPr>
              <a:t>+</a:t>
            </a:r>
            <a:r>
              <a:rPr lang="en-US" sz="2000" dirty="0" smtClean="0">
                <a:solidFill>
                  <a:schemeClr val="tx2"/>
                </a:solidFill>
              </a:rPr>
              <a:t> 360°= 285°</a:t>
            </a:r>
            <a:endParaRPr lang="en-US" sz="2000" dirty="0">
              <a:solidFill>
                <a:schemeClr val="tx2"/>
              </a:solidFill>
            </a:endParaRPr>
          </a:p>
        </p:txBody>
      </p:sp>
      <mc:AlternateContent xmlns:mc="http://schemas.openxmlformats.org/markup-compatibility/2006" xmlns:a14="http://schemas.microsoft.com/office/drawing/2010/main">
        <mc:Choice Requires="a14">
          <p:sp>
            <p:nvSpPr>
              <p:cNvPr id="8" name="TextBox 7"/>
              <p:cNvSpPr txBox="1"/>
              <p:nvPr/>
            </p:nvSpPr>
            <p:spPr>
              <a:xfrm>
                <a:off x="3221360" y="2022671"/>
                <a:ext cx="1584344"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2"/>
                              </a:solidFill>
                              <a:latin typeface="Cambria Math"/>
                            </a:rPr>
                          </m:ctrlPr>
                        </m:fPr>
                        <m:num>
                          <m:r>
                            <a:rPr lang="en-US" b="0" i="1" smtClean="0">
                              <a:solidFill>
                                <a:schemeClr val="tx2"/>
                              </a:solidFill>
                              <a:latin typeface="Cambria Math"/>
                            </a:rPr>
                            <m:t>−13</m:t>
                          </m:r>
                          <m:r>
                            <a:rPr lang="en-US" b="0" i="1" smtClean="0">
                              <a:solidFill>
                                <a:schemeClr val="tx2"/>
                              </a:solidFill>
                              <a:latin typeface="Cambria Math"/>
                              <a:ea typeface="Cambria Math"/>
                            </a:rPr>
                            <m:t>𝜋</m:t>
                          </m:r>
                        </m:num>
                        <m:den>
                          <m:r>
                            <a:rPr lang="en-US" b="0" i="1" smtClean="0">
                              <a:solidFill>
                                <a:schemeClr val="tx2"/>
                              </a:solidFill>
                              <a:latin typeface="Cambria Math"/>
                            </a:rPr>
                            <m:t>6</m:t>
                          </m:r>
                        </m:den>
                      </m:f>
                      <m:r>
                        <a:rPr lang="en-US" b="0" i="1" smtClean="0">
                          <a:solidFill>
                            <a:schemeClr val="tx2"/>
                          </a:solidFill>
                          <a:latin typeface="Cambria Math"/>
                        </a:rPr>
                        <m:t> + </m:t>
                      </m:r>
                      <m:f>
                        <m:fPr>
                          <m:ctrlPr>
                            <a:rPr lang="en-US" b="0" i="1" smtClean="0">
                              <a:solidFill>
                                <a:schemeClr val="tx2"/>
                              </a:solidFill>
                              <a:latin typeface="Cambria Math"/>
                            </a:rPr>
                          </m:ctrlPr>
                        </m:fPr>
                        <m:num>
                          <m:r>
                            <a:rPr lang="en-US" b="0" i="1" smtClean="0">
                              <a:solidFill>
                                <a:schemeClr val="tx2"/>
                              </a:solidFill>
                              <a:latin typeface="Cambria Math"/>
                            </a:rPr>
                            <m:t>12</m:t>
                          </m:r>
                          <m:r>
                            <a:rPr lang="en-US" b="0" i="1" smtClean="0">
                              <a:solidFill>
                                <a:schemeClr val="tx2"/>
                              </a:solidFill>
                              <a:latin typeface="Cambria Math"/>
                              <a:ea typeface="Cambria Math"/>
                            </a:rPr>
                            <m:t>𝜋</m:t>
                          </m:r>
                        </m:num>
                        <m:den>
                          <m:r>
                            <a:rPr lang="en-US" b="0" i="1" smtClean="0">
                              <a:solidFill>
                                <a:schemeClr val="tx2"/>
                              </a:solidFill>
                              <a:latin typeface="Cambria Math"/>
                            </a:rPr>
                            <m:t>6</m:t>
                          </m:r>
                        </m:den>
                      </m:f>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221360" y="2022671"/>
                <a:ext cx="1584344" cy="612732"/>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4805704" y="2022671"/>
                <a:ext cx="917367"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a:rPr>
                        <m:t>=</m:t>
                      </m:r>
                      <m:f>
                        <m:fPr>
                          <m:ctrlPr>
                            <a:rPr lang="en-US" b="0" i="1" smtClean="0">
                              <a:solidFill>
                                <a:schemeClr val="tx2"/>
                              </a:solidFill>
                              <a:latin typeface="Cambria Math"/>
                            </a:rPr>
                          </m:ctrlPr>
                        </m:fPr>
                        <m:num>
                          <m:r>
                            <a:rPr lang="en-US" b="0" i="1" smtClean="0">
                              <a:solidFill>
                                <a:schemeClr val="tx2"/>
                              </a:solidFill>
                              <a:latin typeface="Cambria Math"/>
                            </a:rPr>
                            <m:t>−1</m:t>
                          </m:r>
                          <m:r>
                            <a:rPr lang="en-US" b="0" i="1" smtClean="0">
                              <a:solidFill>
                                <a:schemeClr val="tx2"/>
                              </a:solidFill>
                              <a:latin typeface="Cambria Math"/>
                              <a:ea typeface="Cambria Math"/>
                            </a:rPr>
                            <m:t>𝜋</m:t>
                          </m:r>
                        </m:num>
                        <m:den>
                          <m:r>
                            <a:rPr lang="en-US" b="0" i="1" smtClean="0">
                              <a:solidFill>
                                <a:schemeClr val="tx2"/>
                              </a:solidFill>
                              <a:latin typeface="Cambria Math"/>
                            </a:rPr>
                            <m:t>6</m:t>
                          </m:r>
                        </m:den>
                      </m:f>
                    </m:oMath>
                  </m:oMathPara>
                </a14:m>
                <a:endParaRPr lang="en-US" dirty="0"/>
              </a:p>
            </p:txBody>
          </p:sp>
        </mc:Choice>
        <mc:Fallback xmlns="">
          <p:sp>
            <p:nvSpPr>
              <p:cNvPr id="9" name="TextBox 8"/>
              <p:cNvSpPr txBox="1">
                <a:spLocks noRot="1" noChangeAspect="1" noMove="1" noResize="1" noEditPoints="1" noAdjustHandles="1" noChangeArrowheads="1" noChangeShapeType="1" noTextEdit="1"/>
              </p:cNvSpPr>
              <p:nvPr/>
            </p:nvSpPr>
            <p:spPr>
              <a:xfrm>
                <a:off x="4805704" y="2022671"/>
                <a:ext cx="917367" cy="612732"/>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3349601" y="2638455"/>
                <a:ext cx="1456103"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2"/>
                              </a:solidFill>
                              <a:latin typeface="Cambria Math"/>
                            </a:rPr>
                          </m:ctrlPr>
                        </m:fPr>
                        <m:num>
                          <m:r>
                            <a:rPr lang="en-US" b="0" i="1" smtClean="0">
                              <a:solidFill>
                                <a:schemeClr val="tx2"/>
                              </a:solidFill>
                              <a:latin typeface="Cambria Math"/>
                            </a:rPr>
                            <m:t>−1</m:t>
                          </m:r>
                          <m:r>
                            <a:rPr lang="en-US" b="0" i="1" smtClean="0">
                              <a:solidFill>
                                <a:schemeClr val="tx2"/>
                              </a:solidFill>
                              <a:latin typeface="Cambria Math"/>
                              <a:ea typeface="Cambria Math"/>
                            </a:rPr>
                            <m:t>𝜋</m:t>
                          </m:r>
                        </m:num>
                        <m:den>
                          <m:r>
                            <a:rPr lang="en-US" b="0" i="1" smtClean="0">
                              <a:solidFill>
                                <a:schemeClr val="tx2"/>
                              </a:solidFill>
                              <a:latin typeface="Cambria Math"/>
                            </a:rPr>
                            <m:t>6</m:t>
                          </m:r>
                        </m:den>
                      </m:f>
                      <m:r>
                        <a:rPr lang="en-US" b="0" i="1" smtClean="0">
                          <a:solidFill>
                            <a:schemeClr val="tx2"/>
                          </a:solidFill>
                          <a:latin typeface="Cambria Math"/>
                        </a:rPr>
                        <m:t> + </m:t>
                      </m:r>
                      <m:f>
                        <m:fPr>
                          <m:ctrlPr>
                            <a:rPr lang="en-US" b="0" i="1" smtClean="0">
                              <a:solidFill>
                                <a:schemeClr val="tx2"/>
                              </a:solidFill>
                              <a:latin typeface="Cambria Math"/>
                            </a:rPr>
                          </m:ctrlPr>
                        </m:fPr>
                        <m:num>
                          <m:r>
                            <a:rPr lang="en-US" b="0" i="1" smtClean="0">
                              <a:solidFill>
                                <a:schemeClr val="tx2"/>
                              </a:solidFill>
                              <a:latin typeface="Cambria Math"/>
                            </a:rPr>
                            <m:t>12</m:t>
                          </m:r>
                          <m:r>
                            <a:rPr lang="en-US" b="0" i="1" smtClean="0">
                              <a:solidFill>
                                <a:schemeClr val="tx2"/>
                              </a:solidFill>
                              <a:latin typeface="Cambria Math"/>
                              <a:ea typeface="Cambria Math"/>
                            </a:rPr>
                            <m:t>𝜋</m:t>
                          </m:r>
                        </m:num>
                        <m:den>
                          <m:r>
                            <a:rPr lang="en-US" b="0" i="1" smtClean="0">
                              <a:solidFill>
                                <a:schemeClr val="tx2"/>
                              </a:solidFill>
                              <a:latin typeface="Cambria Math"/>
                            </a:rPr>
                            <m:t>6</m:t>
                          </m:r>
                        </m:den>
                      </m:f>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3349601" y="2638455"/>
                <a:ext cx="1456103" cy="6127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4828145" y="2665528"/>
                <a:ext cx="872483" cy="6127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a:rPr>
                        <m:t>=</m:t>
                      </m:r>
                      <m:f>
                        <m:fPr>
                          <m:ctrlPr>
                            <a:rPr lang="en-US" b="0" i="1" smtClean="0">
                              <a:solidFill>
                                <a:schemeClr val="tx2"/>
                              </a:solidFill>
                              <a:latin typeface="Cambria Math"/>
                            </a:rPr>
                          </m:ctrlPr>
                        </m:fPr>
                        <m:num>
                          <m:r>
                            <a:rPr lang="en-US" b="0" i="1" smtClean="0">
                              <a:solidFill>
                                <a:schemeClr val="tx2"/>
                              </a:solidFill>
                              <a:latin typeface="Cambria Math"/>
                            </a:rPr>
                            <m:t>11</m:t>
                          </m:r>
                          <m:r>
                            <a:rPr lang="en-US" b="0" i="1" smtClean="0">
                              <a:solidFill>
                                <a:schemeClr val="tx2"/>
                              </a:solidFill>
                              <a:latin typeface="Cambria Math"/>
                              <a:ea typeface="Cambria Math"/>
                            </a:rPr>
                            <m:t>𝜋</m:t>
                          </m:r>
                        </m:num>
                        <m:den>
                          <m:r>
                            <a:rPr lang="en-US" b="0" i="1" smtClean="0">
                              <a:solidFill>
                                <a:schemeClr val="tx2"/>
                              </a:solidFill>
                              <a:latin typeface="Cambria Math"/>
                            </a:rPr>
                            <m:t>6</m:t>
                          </m:r>
                        </m:den>
                      </m:f>
                    </m:oMath>
                  </m:oMathPara>
                </a14:m>
                <a:endParaRPr lang="en-US" dirty="0"/>
              </a:p>
            </p:txBody>
          </p:sp>
        </mc:Choice>
        <mc:Fallback xmlns="">
          <p:sp>
            <p:nvSpPr>
              <p:cNvPr id="11" name="TextBox 10"/>
              <p:cNvSpPr txBox="1">
                <a:spLocks noRot="1" noChangeAspect="1" noMove="1" noResize="1" noEditPoints="1" noAdjustHandles="1" noChangeArrowheads="1" noChangeShapeType="1" noTextEdit="1"/>
              </p:cNvSpPr>
              <p:nvPr/>
            </p:nvSpPr>
            <p:spPr>
              <a:xfrm>
                <a:off x="4828145" y="2665528"/>
                <a:ext cx="872483" cy="612732"/>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6096000" y="2022607"/>
                <a:ext cx="1411220" cy="612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2"/>
                              </a:solidFill>
                              <a:latin typeface="Cambria Math"/>
                            </a:rPr>
                          </m:ctrlPr>
                        </m:fPr>
                        <m:num>
                          <m:r>
                            <a:rPr lang="en-US" b="0" i="1" smtClean="0">
                              <a:solidFill>
                                <a:schemeClr val="tx2"/>
                              </a:solidFill>
                              <a:latin typeface="Cambria Math"/>
                            </a:rPr>
                            <m:t>17</m:t>
                          </m:r>
                          <m:r>
                            <a:rPr lang="en-US" b="0" i="1" smtClean="0">
                              <a:solidFill>
                                <a:schemeClr val="tx2"/>
                              </a:solidFill>
                              <a:latin typeface="Cambria Math"/>
                              <a:ea typeface="Cambria Math"/>
                            </a:rPr>
                            <m:t>𝜋</m:t>
                          </m:r>
                        </m:num>
                        <m:den>
                          <m:r>
                            <a:rPr lang="en-US" b="0" i="1" smtClean="0">
                              <a:solidFill>
                                <a:schemeClr val="tx2"/>
                              </a:solidFill>
                              <a:latin typeface="Cambria Math"/>
                            </a:rPr>
                            <m:t>5</m:t>
                          </m:r>
                        </m:den>
                      </m:f>
                      <m:r>
                        <a:rPr lang="en-US" b="0" i="1" smtClean="0">
                          <a:solidFill>
                            <a:schemeClr val="tx2"/>
                          </a:solidFill>
                          <a:latin typeface="Cambria Math"/>
                        </a:rPr>
                        <m:t> − </m:t>
                      </m:r>
                      <m:f>
                        <m:fPr>
                          <m:ctrlPr>
                            <a:rPr lang="en-US" b="0" i="1" smtClean="0">
                              <a:solidFill>
                                <a:schemeClr val="tx2"/>
                              </a:solidFill>
                              <a:latin typeface="Cambria Math"/>
                            </a:rPr>
                          </m:ctrlPr>
                        </m:fPr>
                        <m:num>
                          <m:r>
                            <a:rPr lang="en-US" b="0" i="1" smtClean="0">
                              <a:solidFill>
                                <a:schemeClr val="tx2"/>
                              </a:solidFill>
                              <a:latin typeface="Cambria Math"/>
                            </a:rPr>
                            <m:t>10</m:t>
                          </m:r>
                          <m:r>
                            <a:rPr lang="en-US" b="0" i="1" smtClean="0">
                              <a:solidFill>
                                <a:schemeClr val="tx2"/>
                              </a:solidFill>
                              <a:latin typeface="Cambria Math"/>
                              <a:ea typeface="Cambria Math"/>
                            </a:rPr>
                            <m:t>𝜋</m:t>
                          </m:r>
                        </m:num>
                        <m:den>
                          <m:r>
                            <a:rPr lang="en-US" b="0" i="1" smtClean="0">
                              <a:solidFill>
                                <a:schemeClr val="tx2"/>
                              </a:solidFill>
                              <a:latin typeface="Cambria Math"/>
                            </a:rPr>
                            <m:t>5</m:t>
                          </m:r>
                        </m:den>
                      </m:f>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6096000" y="2022607"/>
                <a:ext cx="1411220" cy="612796"/>
              </a:xfrm>
              <a:prstGeom prst="rect">
                <a:avLst/>
              </a:prstGeom>
              <a:blipFill rotWithShape="1">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7620000" y="2023568"/>
                <a:ext cx="744243" cy="6108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a:rPr>
                        <m:t>=</m:t>
                      </m:r>
                      <m:f>
                        <m:fPr>
                          <m:ctrlPr>
                            <a:rPr lang="en-US" b="0" i="1" smtClean="0">
                              <a:solidFill>
                                <a:schemeClr val="tx2"/>
                              </a:solidFill>
                              <a:latin typeface="Cambria Math"/>
                            </a:rPr>
                          </m:ctrlPr>
                        </m:fPr>
                        <m:num>
                          <m:r>
                            <a:rPr lang="en-US" b="0" i="1" smtClean="0">
                              <a:solidFill>
                                <a:schemeClr val="tx2"/>
                              </a:solidFill>
                              <a:latin typeface="Cambria Math"/>
                            </a:rPr>
                            <m:t>7</m:t>
                          </m:r>
                          <m:r>
                            <a:rPr lang="en-US" b="0" i="1" smtClean="0">
                              <a:solidFill>
                                <a:schemeClr val="tx2"/>
                              </a:solidFill>
                              <a:latin typeface="Cambria Math"/>
                              <a:ea typeface="Cambria Math"/>
                            </a:rPr>
                            <m:t>𝜋</m:t>
                          </m:r>
                        </m:num>
                        <m:den>
                          <m:r>
                            <a:rPr lang="en-US" b="0" i="1" smtClean="0">
                              <a:solidFill>
                                <a:schemeClr val="tx2"/>
                              </a:solidFill>
                              <a:latin typeface="Cambria Math"/>
                            </a:rPr>
                            <m:t>5</m:t>
                          </m:r>
                        </m:den>
                      </m:f>
                    </m:oMath>
                  </m:oMathPara>
                </a14:m>
                <a:endParaRPr lang="en-US" dirty="0"/>
              </a:p>
            </p:txBody>
          </p:sp>
        </mc:Choice>
        <mc:Fallback xmlns="">
          <p:sp>
            <p:nvSpPr>
              <p:cNvPr id="13" name="TextBox 12"/>
              <p:cNvSpPr txBox="1">
                <a:spLocks noRot="1" noChangeAspect="1" noMove="1" noResize="1" noEditPoints="1" noAdjustHandles="1" noChangeArrowheads="1" noChangeShapeType="1" noTextEdit="1"/>
              </p:cNvSpPr>
              <p:nvPr/>
            </p:nvSpPr>
            <p:spPr>
              <a:xfrm>
                <a:off x="7620000" y="2023568"/>
                <a:ext cx="744243" cy="610873"/>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6208780" y="2638391"/>
                <a:ext cx="1282980" cy="612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chemeClr val="tx2"/>
                              </a:solidFill>
                              <a:latin typeface="Cambria Math"/>
                            </a:rPr>
                          </m:ctrlPr>
                        </m:fPr>
                        <m:num>
                          <m:r>
                            <a:rPr lang="en-US" b="0" i="1" smtClean="0">
                              <a:solidFill>
                                <a:schemeClr val="tx2"/>
                              </a:solidFill>
                              <a:latin typeface="Cambria Math"/>
                            </a:rPr>
                            <m:t>7</m:t>
                          </m:r>
                          <m:r>
                            <a:rPr lang="en-US" b="0" i="1" smtClean="0">
                              <a:solidFill>
                                <a:schemeClr val="tx2"/>
                              </a:solidFill>
                              <a:latin typeface="Cambria Math"/>
                              <a:ea typeface="Cambria Math"/>
                            </a:rPr>
                            <m:t>𝜋</m:t>
                          </m:r>
                        </m:num>
                        <m:den>
                          <m:r>
                            <a:rPr lang="en-US" b="0" i="1" smtClean="0">
                              <a:solidFill>
                                <a:schemeClr val="tx2"/>
                              </a:solidFill>
                              <a:latin typeface="Cambria Math"/>
                            </a:rPr>
                            <m:t>5</m:t>
                          </m:r>
                        </m:den>
                      </m:f>
                      <m:r>
                        <a:rPr lang="en-US" b="0" i="1" smtClean="0">
                          <a:solidFill>
                            <a:schemeClr val="tx2"/>
                          </a:solidFill>
                          <a:latin typeface="Cambria Math"/>
                        </a:rPr>
                        <m:t> − </m:t>
                      </m:r>
                      <m:f>
                        <m:fPr>
                          <m:ctrlPr>
                            <a:rPr lang="en-US" b="0" i="1" smtClean="0">
                              <a:solidFill>
                                <a:schemeClr val="tx2"/>
                              </a:solidFill>
                              <a:latin typeface="Cambria Math"/>
                            </a:rPr>
                          </m:ctrlPr>
                        </m:fPr>
                        <m:num>
                          <m:r>
                            <a:rPr lang="en-US" b="0" i="1" smtClean="0">
                              <a:solidFill>
                                <a:schemeClr val="tx2"/>
                              </a:solidFill>
                              <a:latin typeface="Cambria Math"/>
                            </a:rPr>
                            <m:t>10</m:t>
                          </m:r>
                          <m:r>
                            <a:rPr lang="en-US" b="0" i="1" smtClean="0">
                              <a:solidFill>
                                <a:schemeClr val="tx2"/>
                              </a:solidFill>
                              <a:latin typeface="Cambria Math"/>
                              <a:ea typeface="Cambria Math"/>
                            </a:rPr>
                            <m:t>𝜋</m:t>
                          </m:r>
                        </m:num>
                        <m:den>
                          <m:r>
                            <a:rPr lang="en-US" b="0" i="1" smtClean="0">
                              <a:solidFill>
                                <a:schemeClr val="tx2"/>
                              </a:solidFill>
                              <a:latin typeface="Cambria Math"/>
                            </a:rPr>
                            <m:t>5</m:t>
                          </m:r>
                        </m:den>
                      </m:f>
                    </m:oMath>
                  </m:oMathPara>
                </a14:m>
                <a:endParaRPr lang="en-US" dirty="0"/>
              </a:p>
            </p:txBody>
          </p:sp>
        </mc:Choice>
        <mc:Fallback xmlns="">
          <p:sp>
            <p:nvSpPr>
              <p:cNvPr id="14" name="TextBox 13"/>
              <p:cNvSpPr txBox="1">
                <a:spLocks noRot="1" noChangeAspect="1" noMove="1" noResize="1" noEditPoints="1" noAdjustHandles="1" noChangeArrowheads="1" noChangeShapeType="1" noTextEdit="1"/>
              </p:cNvSpPr>
              <p:nvPr/>
            </p:nvSpPr>
            <p:spPr>
              <a:xfrm>
                <a:off x="6208780" y="2638391"/>
                <a:ext cx="1282980" cy="612796"/>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7533437" y="2665464"/>
                <a:ext cx="917367" cy="6127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a:rPr>
                        <m:t>=</m:t>
                      </m:r>
                      <m:f>
                        <m:fPr>
                          <m:ctrlPr>
                            <a:rPr lang="en-US" b="0" i="1" smtClean="0">
                              <a:solidFill>
                                <a:schemeClr val="tx2"/>
                              </a:solidFill>
                              <a:latin typeface="Cambria Math"/>
                            </a:rPr>
                          </m:ctrlPr>
                        </m:fPr>
                        <m:num>
                          <m:r>
                            <a:rPr lang="en-US" b="0" i="1" smtClean="0">
                              <a:solidFill>
                                <a:schemeClr val="tx2"/>
                              </a:solidFill>
                              <a:latin typeface="Cambria Math"/>
                            </a:rPr>
                            <m:t>−3</m:t>
                          </m:r>
                          <m:r>
                            <a:rPr lang="en-US" b="0" i="1" smtClean="0">
                              <a:solidFill>
                                <a:schemeClr val="tx2"/>
                              </a:solidFill>
                              <a:latin typeface="Cambria Math"/>
                              <a:ea typeface="Cambria Math"/>
                            </a:rPr>
                            <m:t>𝜋</m:t>
                          </m:r>
                        </m:num>
                        <m:den>
                          <m:r>
                            <a:rPr lang="en-US" b="0" i="1" smtClean="0">
                              <a:solidFill>
                                <a:schemeClr val="tx2"/>
                              </a:solidFill>
                              <a:latin typeface="Cambria Math"/>
                            </a:rPr>
                            <m:t>5</m:t>
                          </m:r>
                        </m:den>
                      </m:f>
                    </m:oMath>
                  </m:oMathPara>
                </a14:m>
                <a:endParaRPr lang="en-US" dirty="0"/>
              </a:p>
            </p:txBody>
          </p:sp>
        </mc:Choice>
        <mc:Fallback xmlns="">
          <p:sp>
            <p:nvSpPr>
              <p:cNvPr id="15" name="TextBox 14"/>
              <p:cNvSpPr txBox="1">
                <a:spLocks noRot="1" noChangeAspect="1" noMove="1" noResize="1" noEditPoints="1" noAdjustHandles="1" noChangeArrowheads="1" noChangeShapeType="1" noTextEdit="1"/>
              </p:cNvSpPr>
              <p:nvPr/>
            </p:nvSpPr>
            <p:spPr>
              <a:xfrm>
                <a:off x="7533437" y="2665464"/>
                <a:ext cx="917367" cy="612796"/>
              </a:xfrm>
              <a:prstGeom prst="rect">
                <a:avLst/>
              </a:prstGeom>
              <a:blipFill rotWithShape="1">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035847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1000"/>
                                        <p:tgtEl>
                                          <p:spTgt spid="9"/>
                                        </p:tgtEl>
                                      </p:cBhvr>
                                    </p:animEffect>
                                    <p:anim calcmode="lin" valueType="num">
                                      <p:cBhvr>
                                        <p:cTn id="29" dur="1000" fill="hold"/>
                                        <p:tgtEl>
                                          <p:spTgt spid="9"/>
                                        </p:tgtEl>
                                        <p:attrNameLst>
                                          <p:attrName>ppt_x</p:attrName>
                                        </p:attrNameLst>
                                      </p:cBhvr>
                                      <p:tavLst>
                                        <p:tav tm="0">
                                          <p:val>
                                            <p:strVal val="#ppt_x"/>
                                          </p:val>
                                        </p:tav>
                                        <p:tav tm="100000">
                                          <p:val>
                                            <p:strVal val="#ppt_x"/>
                                          </p:val>
                                        </p:tav>
                                      </p:tavLst>
                                    </p:anim>
                                    <p:anim calcmode="lin" valueType="num">
                                      <p:cBhvr>
                                        <p:cTn id="3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1000"/>
                                        <p:tgtEl>
                                          <p:spTgt spid="10"/>
                                        </p:tgtEl>
                                      </p:cBhvr>
                                    </p:animEffect>
                                    <p:anim calcmode="lin" valueType="num">
                                      <p:cBhvr>
                                        <p:cTn id="36" dur="1000" fill="hold"/>
                                        <p:tgtEl>
                                          <p:spTgt spid="10"/>
                                        </p:tgtEl>
                                        <p:attrNameLst>
                                          <p:attrName>ppt_x</p:attrName>
                                        </p:attrNameLst>
                                      </p:cBhvr>
                                      <p:tavLst>
                                        <p:tav tm="0">
                                          <p:val>
                                            <p:strVal val="#ppt_x"/>
                                          </p:val>
                                        </p:tav>
                                        <p:tav tm="100000">
                                          <p:val>
                                            <p:strVal val="#ppt_x"/>
                                          </p:val>
                                        </p:tav>
                                      </p:tavLst>
                                    </p:anim>
                                    <p:anim calcmode="lin" valueType="num">
                                      <p:cBhvr>
                                        <p:cTn id="3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1000"/>
                                        <p:tgtEl>
                                          <p:spTgt spid="11"/>
                                        </p:tgtEl>
                                      </p:cBhvr>
                                    </p:animEffect>
                                    <p:anim calcmode="lin" valueType="num">
                                      <p:cBhvr>
                                        <p:cTn id="43" dur="1000" fill="hold"/>
                                        <p:tgtEl>
                                          <p:spTgt spid="11"/>
                                        </p:tgtEl>
                                        <p:attrNameLst>
                                          <p:attrName>ppt_x</p:attrName>
                                        </p:attrNameLst>
                                      </p:cBhvr>
                                      <p:tavLst>
                                        <p:tav tm="0">
                                          <p:val>
                                            <p:strVal val="#ppt_x"/>
                                          </p:val>
                                        </p:tav>
                                        <p:tav tm="100000">
                                          <p:val>
                                            <p:strVal val="#ppt_x"/>
                                          </p:val>
                                        </p:tav>
                                      </p:tavLst>
                                    </p:anim>
                                    <p:anim calcmode="lin" valueType="num">
                                      <p:cBhvr>
                                        <p:cTn id="4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3"/>
                                        </p:tgtEl>
                                        <p:attrNameLst>
                                          <p:attrName>style.visibility</p:attrName>
                                        </p:attrNameLst>
                                      </p:cBhvr>
                                      <p:to>
                                        <p:strVal val="visible"/>
                                      </p:to>
                                    </p:set>
                                    <p:animEffect transition="in" filter="fade">
                                      <p:cBhvr>
                                        <p:cTn id="56" dur="1000"/>
                                        <p:tgtEl>
                                          <p:spTgt spid="13"/>
                                        </p:tgtEl>
                                      </p:cBhvr>
                                    </p:animEffect>
                                    <p:anim calcmode="lin" valueType="num">
                                      <p:cBhvr>
                                        <p:cTn id="57" dur="1000" fill="hold"/>
                                        <p:tgtEl>
                                          <p:spTgt spid="13"/>
                                        </p:tgtEl>
                                        <p:attrNameLst>
                                          <p:attrName>ppt_x</p:attrName>
                                        </p:attrNameLst>
                                      </p:cBhvr>
                                      <p:tavLst>
                                        <p:tav tm="0">
                                          <p:val>
                                            <p:strVal val="#ppt_x"/>
                                          </p:val>
                                        </p:tav>
                                        <p:tav tm="100000">
                                          <p:val>
                                            <p:strVal val="#ppt_x"/>
                                          </p:val>
                                        </p:tav>
                                      </p:tavLst>
                                    </p:anim>
                                    <p:anim calcmode="lin" valueType="num">
                                      <p:cBhvr>
                                        <p:cTn id="5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1000"/>
                                        <p:tgtEl>
                                          <p:spTgt spid="14"/>
                                        </p:tgtEl>
                                      </p:cBhvr>
                                    </p:animEffect>
                                    <p:anim calcmode="lin" valueType="num">
                                      <p:cBhvr>
                                        <p:cTn id="64" dur="1000" fill="hold"/>
                                        <p:tgtEl>
                                          <p:spTgt spid="14"/>
                                        </p:tgtEl>
                                        <p:attrNameLst>
                                          <p:attrName>ppt_x</p:attrName>
                                        </p:attrNameLst>
                                      </p:cBhvr>
                                      <p:tavLst>
                                        <p:tav tm="0">
                                          <p:val>
                                            <p:strVal val="#ppt_x"/>
                                          </p:val>
                                        </p:tav>
                                        <p:tav tm="100000">
                                          <p:val>
                                            <p:strVal val="#ppt_x"/>
                                          </p:val>
                                        </p:tav>
                                      </p:tavLst>
                                    </p:anim>
                                    <p:anim calcmode="lin" valueType="num">
                                      <p:cBhvr>
                                        <p:cTn id="6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ext Box 2"/>
          <p:cNvSpPr txBox="1">
            <a:spLocks noChangeArrowheads="1"/>
          </p:cNvSpPr>
          <p:nvPr/>
        </p:nvSpPr>
        <p:spPr bwMode="auto">
          <a:xfrm>
            <a:off x="457200" y="4572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atin typeface="Castellar" pitchFamily="18" charset="0"/>
              </a:rPr>
              <a:t>Big Idea:                           </a:t>
            </a:r>
            <a:r>
              <a:rPr lang="en-US" b="1">
                <a:latin typeface="Castellar" pitchFamily="18" charset="0"/>
              </a:rPr>
              <a:t>Lesson 13-2 </a:t>
            </a:r>
            <a:r>
              <a:rPr lang="en-US" sz="1800" b="1">
                <a:latin typeface="Castellar" pitchFamily="18" charset="0"/>
              </a:rPr>
              <a:t> </a:t>
            </a:r>
            <a:endParaRPr lang="en-US">
              <a:latin typeface="Castellar" pitchFamily="18" charset="0"/>
            </a:endParaRPr>
          </a:p>
        </p:txBody>
      </p:sp>
      <p:sp>
        <p:nvSpPr>
          <p:cNvPr id="3" name="Rectangle 3"/>
          <p:cNvSpPr txBox="1">
            <a:spLocks noChangeArrowheads="1"/>
          </p:cNvSpPr>
          <p:nvPr/>
        </p:nvSpPr>
        <p:spPr>
          <a:xfrm>
            <a:off x="304800" y="1219200"/>
            <a:ext cx="8839200" cy="17526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3600" dirty="0" smtClean="0"/>
              <a:t>Learning Targets:</a:t>
            </a:r>
          </a:p>
          <a:p>
            <a:pPr>
              <a:lnSpc>
                <a:spcPct val="80000"/>
              </a:lnSpc>
            </a:pPr>
            <a:r>
              <a:rPr lang="en-US" sz="2400" dirty="0" smtClean="0"/>
              <a:t>Can you change radian measure to degree measure and vice versa?</a:t>
            </a:r>
          </a:p>
          <a:p>
            <a:pPr>
              <a:lnSpc>
                <a:spcPct val="80000"/>
              </a:lnSpc>
            </a:pPr>
            <a:r>
              <a:rPr lang="en-US" sz="2400" dirty="0" smtClean="0"/>
              <a:t> Can you identify co-terminal angles. </a:t>
            </a:r>
            <a:endParaRPr lang="en-US" sz="2400" dirty="0"/>
          </a:p>
        </p:txBody>
      </p:sp>
    </p:spTree>
    <p:extLst>
      <p:ext uri="{BB962C8B-B14F-4D97-AF65-F5344CB8AC3E}">
        <p14:creationId xmlns:p14="http://schemas.microsoft.com/office/powerpoint/2010/main" val="47119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Text Box 4"/>
          <p:cNvSpPr txBox="1">
            <a:spLocks noChangeArrowheads="1"/>
          </p:cNvSpPr>
          <p:nvPr/>
        </p:nvSpPr>
        <p:spPr bwMode="auto">
          <a:xfrm>
            <a:off x="609600" y="381000"/>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smtClean="0"/>
              <a:t>Warm-up:</a:t>
            </a:r>
            <a:endParaRPr lang="en-US" dirty="0"/>
          </a:p>
        </p:txBody>
      </p:sp>
      <p:pic>
        <p:nvPicPr>
          <p:cNvPr id="4198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650" y="1143000"/>
            <a:ext cx="889635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352800" y="353438"/>
            <a:ext cx="5105400" cy="369332"/>
          </a:xfrm>
          <a:prstGeom prst="rect">
            <a:avLst/>
          </a:prstGeom>
          <a:noFill/>
        </p:spPr>
        <p:txBody>
          <a:bodyPr wrap="square" rtlCol="0">
            <a:spAutoFit/>
          </a:bodyPr>
          <a:lstStyle/>
          <a:p>
            <a:r>
              <a:rPr lang="en-US" dirty="0" smtClean="0">
                <a:solidFill>
                  <a:srgbClr val="FF0000"/>
                </a:solidFill>
              </a:rPr>
              <a:t>On scrap paper… or… the back of your HW</a:t>
            </a:r>
            <a:endParaRPr lang="en-US" dirty="0">
              <a:solidFill>
                <a:srgbClr val="FF0000"/>
              </a:solidFill>
            </a:endParaRPr>
          </a:p>
        </p:txBody>
      </p:sp>
    </p:spTree>
    <p:extLst>
      <p:ext uri="{BB962C8B-B14F-4D97-AF65-F5344CB8AC3E}">
        <p14:creationId xmlns:p14="http://schemas.microsoft.com/office/powerpoint/2010/main" val="39086491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ext Box 2"/>
          <p:cNvSpPr txBox="1">
            <a:spLocks noChangeArrowheads="1"/>
          </p:cNvSpPr>
          <p:nvPr/>
        </p:nvSpPr>
        <p:spPr bwMode="auto">
          <a:xfrm>
            <a:off x="609600" y="381000"/>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smtClean="0"/>
              <a:t>Warm-up:</a:t>
            </a:r>
            <a:endParaRPr lang="en-US" dirty="0"/>
          </a:p>
        </p:txBody>
      </p:sp>
      <p:pic>
        <p:nvPicPr>
          <p:cNvPr id="137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990600"/>
            <a:ext cx="7924800" cy="4842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66472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9" name="Object 11"/>
          <p:cNvGraphicFramePr>
            <a:graphicFrameLocks noChangeAspect="1"/>
          </p:cNvGraphicFramePr>
          <p:nvPr/>
        </p:nvGraphicFramePr>
        <p:xfrm>
          <a:off x="457200" y="914400"/>
          <a:ext cx="2552700" cy="474663"/>
        </p:xfrm>
        <a:graphic>
          <a:graphicData uri="http://schemas.openxmlformats.org/presentationml/2006/ole">
            <mc:AlternateContent xmlns:mc="http://schemas.openxmlformats.org/markup-compatibility/2006">
              <mc:Choice xmlns:v="urn:schemas-microsoft-com:vml" Requires="v">
                <p:oleObj spid="_x0000_s46102" name="Equation" r:id="rId4" imgW="964781" imgH="177723" progId="Equation.3">
                  <p:embed/>
                </p:oleObj>
              </mc:Choice>
              <mc:Fallback>
                <p:oleObj name="Equation" r:id="rId4" imgW="964781" imgH="17772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914400"/>
                        <a:ext cx="2552700" cy="4746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66" name="Rectangle 18"/>
          <p:cNvSpPr>
            <a:spLocks noChangeArrowheads="1"/>
          </p:cNvSpPr>
          <p:nvPr/>
        </p:nvSpPr>
        <p:spPr bwMode="auto">
          <a:xfrm>
            <a:off x="4191000" y="228600"/>
            <a:ext cx="3406775"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cs typeface="Times New Roman" pitchFamily="18" charset="0"/>
              </a:rPr>
              <a:t>Special Right Triangles.</a:t>
            </a:r>
            <a:endParaRPr lang="en-US"/>
          </a:p>
          <a:p>
            <a:pPr eaLnBrk="0" hangingPunct="0"/>
            <a:endParaRPr lang="en-US" sz="1800"/>
          </a:p>
        </p:txBody>
      </p:sp>
      <p:sp>
        <p:nvSpPr>
          <p:cNvPr id="2068" name="Rectangle 20"/>
          <p:cNvSpPr>
            <a:spLocks noChangeArrowheads="1"/>
          </p:cNvSpPr>
          <p:nvPr/>
        </p:nvSpPr>
        <p:spPr bwMode="auto">
          <a:xfrm>
            <a:off x="1790700" y="15779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70" name="Rectangle 22"/>
          <p:cNvSpPr>
            <a:spLocks noChangeArrowheads="1"/>
          </p:cNvSpPr>
          <p:nvPr/>
        </p:nvSpPr>
        <p:spPr bwMode="auto">
          <a:xfrm>
            <a:off x="2971800" y="914400"/>
            <a:ext cx="1676400" cy="88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a:cs typeface="Times New Roman" pitchFamily="18" charset="0"/>
              </a:rPr>
              <a:t>Triangles:</a:t>
            </a:r>
            <a:r>
              <a:rPr lang="en-US" sz="1400">
                <a:cs typeface="Times New Roman" pitchFamily="18" charset="0"/>
              </a:rPr>
              <a:t>                                                                             </a:t>
            </a:r>
            <a:endParaRPr lang="en-US" sz="900"/>
          </a:p>
          <a:p>
            <a:pPr eaLnBrk="0" hangingPunct="0"/>
            <a:r>
              <a:rPr lang="en-US" sz="1400">
                <a:cs typeface="Times New Roman" pitchFamily="18" charset="0"/>
              </a:rPr>
              <a:t>                                                    </a:t>
            </a:r>
            <a:endParaRPr lang="en-US" sz="900"/>
          </a:p>
          <a:p>
            <a:pPr eaLnBrk="0" hangingPunct="0"/>
            <a:r>
              <a:rPr lang="en-US" sz="1400">
                <a:cs typeface="Times New Roman" pitchFamily="18" charset="0"/>
              </a:rPr>
              <a:t>                                                                                               </a:t>
            </a:r>
            <a:endParaRPr lang="en-US" sz="1800"/>
          </a:p>
        </p:txBody>
      </p:sp>
      <p:grpSp>
        <p:nvGrpSpPr>
          <p:cNvPr id="3" name="Group 2"/>
          <p:cNvGrpSpPr/>
          <p:nvPr/>
        </p:nvGrpSpPr>
        <p:grpSpPr>
          <a:xfrm>
            <a:off x="4114800" y="1676400"/>
            <a:ext cx="3581400" cy="2133600"/>
            <a:chOff x="4114800" y="1676400"/>
            <a:chExt cx="3581400" cy="2133600"/>
          </a:xfrm>
        </p:grpSpPr>
        <p:graphicFrame>
          <p:nvGraphicFramePr>
            <p:cNvPr id="2063" name="Object 15"/>
            <p:cNvGraphicFramePr>
              <a:graphicFrameLocks noChangeAspect="1"/>
            </p:cNvGraphicFramePr>
            <p:nvPr>
              <p:extLst>
                <p:ext uri="{D42A27DB-BD31-4B8C-83A1-F6EECF244321}">
                  <p14:modId xmlns:p14="http://schemas.microsoft.com/office/powerpoint/2010/main" val="1658714541"/>
                </p:ext>
              </p:extLst>
            </p:nvPr>
          </p:nvGraphicFramePr>
          <p:xfrm>
            <a:off x="6324600" y="2743200"/>
            <a:ext cx="257175" cy="180975"/>
          </p:xfrm>
          <a:graphic>
            <a:graphicData uri="http://schemas.openxmlformats.org/presentationml/2006/ole">
              <mc:AlternateContent xmlns:mc="http://schemas.openxmlformats.org/markup-compatibility/2006">
                <mc:Choice xmlns:v="urn:schemas-microsoft-com:vml" Requires="v">
                  <p:oleObj spid="_x0000_s46103" name="Equation" r:id="rId6" imgW="253670" imgH="177569" progId="Equation.3">
                    <p:embed/>
                  </p:oleObj>
                </mc:Choice>
                <mc:Fallback>
                  <p:oleObj name="Equation" r:id="rId6" imgW="253670" imgH="17756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24600" y="2743200"/>
                          <a:ext cx="257175" cy="180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060" name="Group 12"/>
            <p:cNvGrpSpPr>
              <a:grpSpLocks/>
            </p:cNvGrpSpPr>
            <p:nvPr/>
          </p:nvGrpSpPr>
          <p:grpSpPr bwMode="auto">
            <a:xfrm>
              <a:off x="4114800" y="1676400"/>
              <a:ext cx="3581400" cy="2133600"/>
              <a:chOff x="5762" y="2733"/>
              <a:chExt cx="3720" cy="1980"/>
            </a:xfrm>
          </p:grpSpPr>
          <p:sp>
            <p:nvSpPr>
              <p:cNvPr id="2065" name="Text Box 17"/>
              <p:cNvSpPr txBox="1">
                <a:spLocks noChangeArrowheads="1"/>
              </p:cNvSpPr>
              <p:nvPr/>
            </p:nvSpPr>
            <p:spPr bwMode="auto">
              <a:xfrm>
                <a:off x="5762" y="2733"/>
                <a:ext cx="3720" cy="1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cs typeface="Times New Roman" pitchFamily="18" charset="0"/>
                  </a:rPr>
                  <a:t>               </a:t>
                </a:r>
                <a:endParaRPr lang="en-US" dirty="0"/>
              </a:p>
              <a:p>
                <a:r>
                  <a:rPr lang="en-US" dirty="0" smtClean="0">
                    <a:cs typeface="Times New Roman" pitchFamily="18" charset="0"/>
                  </a:rPr>
                  <a:t>       </a:t>
                </a:r>
                <a:endParaRPr lang="en-US" dirty="0">
                  <a:cs typeface="Times New Roman" pitchFamily="18" charset="0"/>
                </a:endParaRPr>
              </a:p>
              <a:p>
                <a:pPr eaLnBrk="0" hangingPunct="0"/>
                <a:r>
                  <a:rPr lang="en-US" dirty="0">
                    <a:cs typeface="Times New Roman" pitchFamily="18" charset="0"/>
                  </a:rPr>
                  <a:t>                   </a:t>
                </a:r>
              </a:p>
              <a:p>
                <a:pPr eaLnBrk="0" hangingPunct="0"/>
                <a:r>
                  <a:rPr lang="en-US" dirty="0">
                    <a:cs typeface="Times New Roman" pitchFamily="18" charset="0"/>
                  </a:rPr>
                  <a:t>               </a:t>
                </a:r>
              </a:p>
            </p:txBody>
          </p:sp>
          <p:sp>
            <p:nvSpPr>
              <p:cNvPr id="2064" name="AutoShape 16"/>
              <p:cNvSpPr>
                <a:spLocks noChangeArrowheads="1"/>
              </p:cNvSpPr>
              <p:nvPr/>
            </p:nvSpPr>
            <p:spPr bwMode="auto">
              <a:xfrm>
                <a:off x="6240" y="2916"/>
                <a:ext cx="2880" cy="1080"/>
              </a:xfrm>
              <a:prstGeom prst="rtTriangle">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2062" name="Text Box 14"/>
              <p:cNvSpPr txBox="1">
                <a:spLocks noChangeArrowheads="1"/>
              </p:cNvSpPr>
              <p:nvPr/>
            </p:nvSpPr>
            <p:spPr bwMode="auto">
              <a:xfrm>
                <a:off x="7922" y="3633"/>
                <a:ext cx="689" cy="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2061" name="Rectangle 13"/>
              <p:cNvSpPr>
                <a:spLocks noChangeArrowheads="1"/>
              </p:cNvSpPr>
              <p:nvPr/>
            </p:nvSpPr>
            <p:spPr bwMode="auto">
              <a:xfrm>
                <a:off x="6240" y="3816"/>
                <a:ext cx="120" cy="18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2" name="TextBox 1"/>
            <p:cNvSpPr txBox="1"/>
            <p:nvPr/>
          </p:nvSpPr>
          <p:spPr>
            <a:xfrm>
              <a:off x="5743544" y="2086155"/>
              <a:ext cx="301686" cy="369332"/>
            </a:xfrm>
            <a:prstGeom prst="rect">
              <a:avLst/>
            </a:prstGeom>
            <a:noFill/>
          </p:spPr>
          <p:txBody>
            <a:bodyPr wrap="none" rtlCol="0">
              <a:spAutoFit/>
            </a:bodyPr>
            <a:lstStyle/>
            <a:p>
              <a:r>
                <a:rPr lang="en-US" dirty="0" smtClean="0"/>
                <a:t>1</a:t>
              </a:r>
              <a:endParaRPr lang="en-US" dirty="0"/>
            </a:p>
          </p:txBody>
        </p:sp>
        <p:sp>
          <p:nvSpPr>
            <p:cNvPr id="15" name="TextBox 14"/>
            <p:cNvSpPr txBox="1"/>
            <p:nvPr/>
          </p:nvSpPr>
          <p:spPr>
            <a:xfrm>
              <a:off x="4268495" y="2270821"/>
              <a:ext cx="306496" cy="369332"/>
            </a:xfrm>
            <a:prstGeom prst="rect">
              <a:avLst/>
            </a:prstGeom>
            <a:noFill/>
          </p:spPr>
          <p:txBody>
            <a:bodyPr wrap="square" rtlCol="0">
              <a:spAutoFit/>
            </a:bodyPr>
            <a:lstStyle/>
            <a:p>
              <a:r>
                <a:rPr lang="en-US" dirty="0"/>
                <a:t>y</a:t>
              </a:r>
            </a:p>
          </p:txBody>
        </p:sp>
        <p:sp>
          <p:nvSpPr>
            <p:cNvPr id="16" name="TextBox 15"/>
            <p:cNvSpPr txBox="1"/>
            <p:nvPr/>
          </p:nvSpPr>
          <p:spPr>
            <a:xfrm>
              <a:off x="5594258" y="3043956"/>
              <a:ext cx="284052" cy="369332"/>
            </a:xfrm>
            <a:prstGeom prst="rect">
              <a:avLst/>
            </a:prstGeom>
            <a:noFill/>
          </p:spPr>
          <p:txBody>
            <a:bodyPr wrap="none" rtlCol="0">
              <a:spAutoFit/>
            </a:bodyPr>
            <a:lstStyle/>
            <a:p>
              <a:r>
                <a:rPr lang="en-US" dirty="0"/>
                <a:t>x</a:t>
              </a:r>
            </a:p>
          </p:txBody>
        </p:sp>
      </p:grpSp>
      <mc:AlternateContent xmlns:mc="http://schemas.openxmlformats.org/markup-compatibility/2006" xmlns:a14="http://schemas.microsoft.com/office/drawing/2010/main">
        <mc:Choice Requires="a14">
          <p:sp>
            <p:nvSpPr>
              <p:cNvPr id="4" name="TextBox 3"/>
              <p:cNvSpPr txBox="1"/>
              <p:nvPr/>
            </p:nvSpPr>
            <p:spPr>
              <a:xfrm>
                <a:off x="1066800" y="2048138"/>
                <a:ext cx="2273251" cy="66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𝑆h𝑜𝑟𝑡</m:t>
                      </m:r>
                      <m:r>
                        <a:rPr lang="en-US" sz="2000" b="0" i="1" smtClean="0">
                          <a:solidFill>
                            <a:schemeClr val="tx2"/>
                          </a:solidFill>
                          <a:latin typeface="Cambria Math"/>
                        </a:rPr>
                        <m:t> </m:t>
                      </m:r>
                      <m:r>
                        <a:rPr lang="en-US" sz="2000" b="0" i="1" smtClean="0">
                          <a:solidFill>
                            <a:schemeClr val="tx2"/>
                          </a:solidFill>
                          <a:latin typeface="Cambria Math"/>
                        </a:rPr>
                        <m:t>𝑙𝑒𝑔</m:t>
                      </m:r>
                      <m:r>
                        <a:rPr lang="en-US" sz="2000" b="0" i="1" smtClean="0">
                          <a:solidFill>
                            <a:schemeClr val="tx2"/>
                          </a:solidFill>
                          <a:latin typeface="Cambria Math"/>
                        </a:rPr>
                        <m:t>:   </m:t>
                      </m:r>
                      <m:r>
                        <a:rPr lang="en-US" sz="2000" b="0" i="1" smtClean="0">
                          <a:solidFill>
                            <a:schemeClr val="tx2"/>
                          </a:solidFill>
                          <a:latin typeface="Cambria Math"/>
                        </a:rPr>
                        <m:t>𝑦</m:t>
                      </m:r>
                      <m:r>
                        <a:rPr lang="en-US" sz="2000" b="0" i="1" smtClean="0">
                          <a:solidFill>
                            <a:schemeClr val="tx2"/>
                          </a:solidFill>
                          <a:latin typeface="Cambria Math"/>
                        </a:rPr>
                        <m:t>= </m:t>
                      </m:r>
                      <m:f>
                        <m:fPr>
                          <m:ctrlPr>
                            <a:rPr lang="en-US" sz="2000" b="0" i="1" smtClean="0">
                              <a:solidFill>
                                <a:schemeClr val="tx2"/>
                              </a:solidFill>
                              <a:latin typeface="Cambria Math"/>
                            </a:rPr>
                          </m:ctrlPr>
                        </m:fPr>
                        <m:num>
                          <m:r>
                            <a:rPr lang="en-US" sz="2000" b="0" i="1" smtClean="0">
                              <a:solidFill>
                                <a:schemeClr val="tx2"/>
                              </a:solidFill>
                              <a:latin typeface="Cambria Math"/>
                            </a:rPr>
                            <m:t>1</m:t>
                          </m:r>
                        </m:num>
                        <m:den>
                          <m:r>
                            <a:rPr lang="en-US" sz="2000" b="0" i="1" smtClean="0">
                              <a:solidFill>
                                <a:schemeClr val="tx2"/>
                              </a:solidFill>
                              <a:latin typeface="Cambria Math"/>
                            </a:rPr>
                            <m:t>2</m:t>
                          </m:r>
                        </m:den>
                      </m:f>
                    </m:oMath>
                  </m:oMathPara>
                </a14:m>
                <a:endParaRPr lang="en-US" dirty="0"/>
              </a:p>
            </p:txBody>
          </p:sp>
        </mc:Choice>
        <mc:Fallback xmlns="">
          <p:sp>
            <p:nvSpPr>
              <p:cNvPr id="4" name="TextBox 3"/>
              <p:cNvSpPr txBox="1">
                <a:spLocks noRot="1" noChangeAspect="1" noMove="1" noResize="1" noEditPoints="1" noAdjustHandles="1" noChangeArrowheads="1" noChangeShapeType="1" noTextEdit="1"/>
              </p:cNvSpPr>
              <p:nvPr/>
            </p:nvSpPr>
            <p:spPr>
              <a:xfrm>
                <a:off x="1066800" y="2048138"/>
                <a:ext cx="2273251" cy="668516"/>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1066800" y="3031669"/>
                <a:ext cx="2467214" cy="7520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𝐿𝑜𝑛𝑔</m:t>
                      </m:r>
                      <m:r>
                        <a:rPr lang="en-US" sz="2000" b="0" i="1" smtClean="0">
                          <a:solidFill>
                            <a:schemeClr val="tx2"/>
                          </a:solidFill>
                          <a:latin typeface="Cambria Math"/>
                        </a:rPr>
                        <m:t> </m:t>
                      </m:r>
                      <m:r>
                        <a:rPr lang="en-US" sz="2000" b="0" i="1" smtClean="0">
                          <a:solidFill>
                            <a:schemeClr val="tx2"/>
                          </a:solidFill>
                          <a:latin typeface="Cambria Math"/>
                        </a:rPr>
                        <m:t>𝑙𝑒𝑔</m:t>
                      </m:r>
                      <m:r>
                        <a:rPr lang="en-US" sz="2000" b="0" i="1" smtClean="0">
                          <a:solidFill>
                            <a:schemeClr val="tx2"/>
                          </a:solidFill>
                          <a:latin typeface="Cambria Math"/>
                        </a:rPr>
                        <m:t>:   </m:t>
                      </m:r>
                      <m:r>
                        <a:rPr lang="en-US" sz="2000" b="0" i="1" smtClean="0">
                          <a:solidFill>
                            <a:schemeClr val="tx2"/>
                          </a:solidFill>
                          <a:latin typeface="Cambria Math"/>
                        </a:rPr>
                        <m:t>𝑥</m:t>
                      </m:r>
                      <m:r>
                        <a:rPr lang="en-US" sz="2000" b="0" i="1" smtClean="0">
                          <a:solidFill>
                            <a:schemeClr val="tx2"/>
                          </a:solidFill>
                          <a:latin typeface="Cambria Math"/>
                        </a:rPr>
                        <m:t>= </m:t>
                      </m:r>
                      <m:f>
                        <m:fPr>
                          <m:ctrlPr>
                            <a:rPr lang="en-US" sz="2000" b="0" i="1" smtClean="0">
                              <a:solidFill>
                                <a:schemeClr val="tx2"/>
                              </a:solidFill>
                              <a:latin typeface="Cambria Math"/>
                            </a:rPr>
                          </m:ctrlPr>
                        </m:fPr>
                        <m:num>
                          <m:rad>
                            <m:radPr>
                              <m:degHide m:val="on"/>
                              <m:ctrlPr>
                                <a:rPr lang="en-US" sz="2000" b="0" i="1" smtClean="0">
                                  <a:solidFill>
                                    <a:schemeClr val="tx2"/>
                                  </a:solidFill>
                                  <a:latin typeface="Cambria Math"/>
                                </a:rPr>
                              </m:ctrlPr>
                            </m:radPr>
                            <m:deg/>
                            <m:e>
                              <m:r>
                                <a:rPr lang="en-US" sz="2000" b="0" i="1" smtClean="0">
                                  <a:solidFill>
                                    <a:schemeClr val="tx2"/>
                                  </a:solidFill>
                                  <a:latin typeface="Cambria Math"/>
                                </a:rPr>
                                <m:t>3</m:t>
                              </m:r>
                            </m:e>
                          </m:rad>
                        </m:num>
                        <m:den>
                          <m:r>
                            <a:rPr lang="en-US" sz="2000" b="0" i="1" smtClean="0">
                              <a:solidFill>
                                <a:schemeClr val="tx2"/>
                              </a:solidFill>
                              <a:latin typeface="Cambria Math"/>
                            </a:rPr>
                            <m:t>2</m:t>
                          </m:r>
                        </m:den>
                      </m:f>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1066800" y="3031669"/>
                <a:ext cx="2467214" cy="752065"/>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84637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Text Box 4"/>
          <p:cNvSpPr txBox="1">
            <a:spLocks noChangeArrowheads="1"/>
          </p:cNvSpPr>
          <p:nvPr/>
        </p:nvSpPr>
        <p:spPr bwMode="auto">
          <a:xfrm>
            <a:off x="563880" y="228600"/>
            <a:ext cx="1981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smtClean="0"/>
              <a:t>Warm-up:</a:t>
            </a:r>
            <a:endParaRPr lang="en-US" dirty="0"/>
          </a:p>
        </p:txBody>
      </p:sp>
      <p:sp>
        <p:nvSpPr>
          <p:cNvPr id="114693" name="Rectangle 5"/>
          <p:cNvSpPr>
            <a:spLocks noChangeArrowheads="1"/>
          </p:cNvSpPr>
          <p:nvPr/>
        </p:nvSpPr>
        <p:spPr bwMode="auto">
          <a:xfrm>
            <a:off x="381000" y="597932"/>
            <a:ext cx="7848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dirty="0"/>
              <a:t>1)  Find the exact value of x and y on the coordinate  </a:t>
            </a:r>
          </a:p>
          <a:p>
            <a:r>
              <a:rPr lang="en-US" dirty="0"/>
              <a:t>     plane for a 60</a:t>
            </a:r>
            <a:r>
              <a:rPr lang="en-US" baseline="30000" dirty="0"/>
              <a:t>0 </a:t>
            </a:r>
            <a:r>
              <a:rPr lang="en-US" dirty="0"/>
              <a:t> in Quadrant III.</a:t>
            </a:r>
          </a:p>
        </p:txBody>
      </p:sp>
      <p:sp>
        <p:nvSpPr>
          <p:cNvPr id="114694" name="Rectangle 6"/>
          <p:cNvSpPr>
            <a:spLocks noChangeArrowheads="1"/>
          </p:cNvSpPr>
          <p:nvPr/>
        </p:nvSpPr>
        <p:spPr bwMode="auto">
          <a:xfrm>
            <a:off x="381000" y="3551237"/>
            <a:ext cx="78486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dirty="0"/>
              <a:t>2) Find the exact value of x and y on the coordinate  </a:t>
            </a:r>
          </a:p>
          <a:p>
            <a:r>
              <a:rPr lang="en-US" dirty="0"/>
              <a:t>    plane for a 45</a:t>
            </a:r>
            <a:r>
              <a:rPr lang="en-US" baseline="30000" dirty="0"/>
              <a:t>0 </a:t>
            </a:r>
            <a:r>
              <a:rPr lang="en-US" dirty="0"/>
              <a:t> in Quadrant IV.</a:t>
            </a:r>
          </a:p>
        </p:txBody>
      </p:sp>
      <p:grpSp>
        <p:nvGrpSpPr>
          <p:cNvPr id="2" name="Group 1"/>
          <p:cNvGrpSpPr/>
          <p:nvPr/>
        </p:nvGrpSpPr>
        <p:grpSpPr>
          <a:xfrm>
            <a:off x="5066086" y="221697"/>
            <a:ext cx="3809329" cy="2995606"/>
            <a:chOff x="2896271" y="1195394"/>
            <a:chExt cx="5942013" cy="4683922"/>
          </a:xfrm>
        </p:grpSpPr>
        <p:grpSp>
          <p:nvGrpSpPr>
            <p:cNvPr id="6" name="Group 6"/>
            <p:cNvGrpSpPr>
              <a:grpSpLocks/>
            </p:cNvGrpSpPr>
            <p:nvPr/>
          </p:nvGrpSpPr>
          <p:grpSpPr bwMode="auto">
            <a:xfrm>
              <a:off x="2896271" y="1195394"/>
              <a:ext cx="5942013" cy="4451350"/>
              <a:chOff x="630" y="756"/>
              <a:chExt cx="5460" cy="4500"/>
            </a:xfrm>
          </p:grpSpPr>
          <p:sp>
            <p:nvSpPr>
              <p:cNvPr id="13" name="Line 7"/>
              <p:cNvSpPr>
                <a:spLocks noChangeShapeType="1"/>
              </p:cNvSpPr>
              <p:nvPr/>
            </p:nvSpPr>
            <p:spPr bwMode="auto">
              <a:xfrm>
                <a:off x="3480" y="1116"/>
                <a:ext cx="0" cy="414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 name="Line 8"/>
              <p:cNvSpPr>
                <a:spLocks noChangeShapeType="1"/>
              </p:cNvSpPr>
              <p:nvPr/>
            </p:nvSpPr>
            <p:spPr bwMode="auto">
              <a:xfrm>
                <a:off x="930" y="3231"/>
                <a:ext cx="516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 name="Text Box 9"/>
              <p:cNvSpPr txBox="1">
                <a:spLocks noChangeArrowheads="1"/>
              </p:cNvSpPr>
              <p:nvPr/>
            </p:nvSpPr>
            <p:spPr bwMode="auto">
              <a:xfrm>
                <a:off x="3270" y="756"/>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a:latin typeface="Times New Roman" pitchFamily="18" charset="0"/>
                  </a:rPr>
                  <a:t>y</a:t>
                </a:r>
                <a:endParaRPr lang="en-US" sz="1800"/>
              </a:p>
            </p:txBody>
          </p:sp>
          <p:sp>
            <p:nvSpPr>
              <p:cNvPr id="16" name="Text Box 10"/>
              <p:cNvSpPr txBox="1">
                <a:spLocks noChangeArrowheads="1"/>
              </p:cNvSpPr>
              <p:nvPr/>
            </p:nvSpPr>
            <p:spPr bwMode="auto">
              <a:xfrm>
                <a:off x="630" y="2976"/>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a:latin typeface="Times New Roman" pitchFamily="18" charset="0"/>
                  </a:rPr>
                  <a:t>x</a:t>
                </a:r>
                <a:endParaRPr lang="en-US" sz="1800"/>
              </a:p>
            </p:txBody>
          </p:sp>
        </p:grpSp>
        <p:sp>
          <p:nvSpPr>
            <p:cNvPr id="7" name="Text Box 11"/>
            <p:cNvSpPr txBox="1">
              <a:spLocks noChangeArrowheads="1"/>
            </p:cNvSpPr>
            <p:nvPr/>
          </p:nvSpPr>
          <p:spPr bwMode="auto">
            <a:xfrm>
              <a:off x="5316410" y="3109475"/>
              <a:ext cx="652968" cy="5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x</a:t>
              </a:r>
              <a:endParaRPr lang="en-US" dirty="0"/>
            </a:p>
          </p:txBody>
        </p:sp>
        <p:sp>
          <p:nvSpPr>
            <p:cNvPr id="8" name="AutoShape 12"/>
            <p:cNvSpPr>
              <a:spLocks noChangeArrowheads="1"/>
            </p:cNvSpPr>
            <p:nvPr/>
          </p:nvSpPr>
          <p:spPr bwMode="auto">
            <a:xfrm flipV="1">
              <a:off x="5079606" y="3641658"/>
              <a:ext cx="914156" cy="1770520"/>
            </a:xfrm>
            <a:prstGeom prst="rtTriangle">
              <a:avLst/>
            </a:prstGeom>
            <a:solidFill>
              <a:srgbClr val="FFFFFF"/>
            </a:solidFill>
            <a:ln w="9525">
              <a:solidFill>
                <a:srgbClr val="000000"/>
              </a:solidFill>
              <a:miter lim="800000"/>
              <a:headEnd/>
              <a:tailEnd/>
            </a:ln>
          </p:spPr>
          <p:txBody>
            <a:bodyPr/>
            <a:lstStyle/>
            <a:p>
              <a:endParaRPr lang="en-US"/>
            </a:p>
          </p:txBody>
        </p:sp>
        <p:sp>
          <p:nvSpPr>
            <p:cNvPr id="9" name="Text Box 13"/>
            <p:cNvSpPr txBox="1">
              <a:spLocks noChangeArrowheads="1"/>
            </p:cNvSpPr>
            <p:nvPr/>
          </p:nvSpPr>
          <p:spPr bwMode="auto">
            <a:xfrm>
              <a:off x="4753122" y="4306102"/>
              <a:ext cx="326484" cy="478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y</a:t>
              </a:r>
              <a:endParaRPr lang="en-US" dirty="0"/>
            </a:p>
          </p:txBody>
        </p:sp>
        <p:sp>
          <p:nvSpPr>
            <p:cNvPr id="10" name="Text Box 14"/>
            <p:cNvSpPr txBox="1">
              <a:spLocks noChangeArrowheads="1"/>
            </p:cNvSpPr>
            <p:nvPr/>
          </p:nvSpPr>
          <p:spPr bwMode="auto">
            <a:xfrm>
              <a:off x="5489614" y="4386392"/>
              <a:ext cx="652968" cy="534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 1</a:t>
              </a:r>
              <a:endParaRPr lang="en-US" dirty="0"/>
            </a:p>
          </p:txBody>
        </p:sp>
        <p:sp>
          <p:nvSpPr>
            <p:cNvPr id="11" name="Text Box 15"/>
            <p:cNvSpPr txBox="1">
              <a:spLocks noChangeArrowheads="1"/>
            </p:cNvSpPr>
            <p:nvPr/>
          </p:nvSpPr>
          <p:spPr bwMode="auto">
            <a:xfrm>
              <a:off x="5363404" y="3274669"/>
              <a:ext cx="183919" cy="366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1800"/>
            </a:p>
          </p:txBody>
        </p:sp>
        <p:sp>
          <p:nvSpPr>
            <p:cNvPr id="12" name="Text Box 16"/>
            <p:cNvSpPr txBox="1">
              <a:spLocks noChangeArrowheads="1"/>
            </p:cNvSpPr>
            <p:nvPr/>
          </p:nvSpPr>
          <p:spPr bwMode="auto">
            <a:xfrm>
              <a:off x="3926949" y="5414172"/>
              <a:ext cx="1842383" cy="465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  </a:t>
              </a:r>
              <a:r>
                <a:rPr lang="en-US" dirty="0" smtClean="0">
                  <a:latin typeface="Times New Roman" pitchFamily="18" charset="0"/>
                </a:rPr>
                <a:t>    ,       )</a:t>
              </a:r>
              <a:endParaRPr lang="en-US" dirty="0">
                <a:latin typeface="Times New Roman" pitchFamily="18" charset="0"/>
              </a:endParaRPr>
            </a:p>
          </p:txBody>
        </p:sp>
      </p:grpSp>
      <p:grpSp>
        <p:nvGrpSpPr>
          <p:cNvPr id="18" name="Group 5"/>
          <p:cNvGrpSpPr>
            <a:grpSpLocks/>
          </p:cNvGrpSpPr>
          <p:nvPr/>
        </p:nvGrpSpPr>
        <p:grpSpPr bwMode="auto">
          <a:xfrm>
            <a:off x="5336201" y="3293911"/>
            <a:ext cx="3252176" cy="3073351"/>
            <a:chOff x="6120" y="1371"/>
            <a:chExt cx="5543" cy="4500"/>
          </a:xfrm>
        </p:grpSpPr>
        <p:grpSp>
          <p:nvGrpSpPr>
            <p:cNvPr id="19" name="Group 6"/>
            <p:cNvGrpSpPr>
              <a:grpSpLocks/>
            </p:cNvGrpSpPr>
            <p:nvPr/>
          </p:nvGrpSpPr>
          <p:grpSpPr bwMode="auto">
            <a:xfrm>
              <a:off x="6120" y="1371"/>
              <a:ext cx="5460" cy="4500"/>
              <a:chOff x="630" y="756"/>
              <a:chExt cx="5460" cy="4500"/>
            </a:xfrm>
          </p:grpSpPr>
          <p:sp>
            <p:nvSpPr>
              <p:cNvPr id="26" name="Line 7"/>
              <p:cNvSpPr>
                <a:spLocks noChangeShapeType="1"/>
              </p:cNvSpPr>
              <p:nvPr/>
            </p:nvSpPr>
            <p:spPr bwMode="auto">
              <a:xfrm>
                <a:off x="3480" y="1116"/>
                <a:ext cx="0" cy="414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7" name="Line 8"/>
              <p:cNvSpPr>
                <a:spLocks noChangeShapeType="1"/>
              </p:cNvSpPr>
              <p:nvPr/>
            </p:nvSpPr>
            <p:spPr bwMode="auto">
              <a:xfrm>
                <a:off x="930" y="3231"/>
                <a:ext cx="516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8" name="Text Box 9"/>
              <p:cNvSpPr txBox="1">
                <a:spLocks noChangeArrowheads="1"/>
              </p:cNvSpPr>
              <p:nvPr/>
            </p:nvSpPr>
            <p:spPr bwMode="auto">
              <a:xfrm>
                <a:off x="3270" y="756"/>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a:latin typeface="Times New Roman" pitchFamily="18" charset="0"/>
                  </a:rPr>
                  <a:t>y</a:t>
                </a:r>
                <a:endParaRPr lang="en-US" sz="1800"/>
              </a:p>
            </p:txBody>
          </p:sp>
          <p:sp>
            <p:nvSpPr>
              <p:cNvPr id="29" name="Text Box 10"/>
              <p:cNvSpPr txBox="1">
                <a:spLocks noChangeArrowheads="1"/>
              </p:cNvSpPr>
              <p:nvPr/>
            </p:nvSpPr>
            <p:spPr bwMode="auto">
              <a:xfrm>
                <a:off x="630" y="2976"/>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a:latin typeface="Times New Roman" pitchFamily="18" charset="0"/>
                  </a:rPr>
                  <a:t>x</a:t>
                </a:r>
                <a:endParaRPr lang="en-US" sz="1800"/>
              </a:p>
            </p:txBody>
          </p:sp>
        </p:grpSp>
        <p:sp>
          <p:nvSpPr>
            <p:cNvPr id="20" name="AutoShape 11"/>
            <p:cNvSpPr>
              <a:spLocks noChangeArrowheads="1"/>
            </p:cNvSpPr>
            <p:nvPr/>
          </p:nvSpPr>
          <p:spPr bwMode="auto">
            <a:xfrm flipH="1" flipV="1">
              <a:off x="8987" y="3849"/>
              <a:ext cx="1558" cy="1437"/>
            </a:xfrm>
            <a:prstGeom prst="rtTriangle">
              <a:avLst/>
            </a:prstGeom>
            <a:solidFill>
              <a:srgbClr val="FFFFFF"/>
            </a:solidFill>
            <a:ln w="9525">
              <a:solidFill>
                <a:srgbClr val="000000"/>
              </a:solidFill>
              <a:miter lim="800000"/>
              <a:headEnd/>
              <a:tailEnd/>
            </a:ln>
          </p:spPr>
          <p:txBody>
            <a:bodyPr/>
            <a:lstStyle/>
            <a:p>
              <a:endParaRPr lang="en-US"/>
            </a:p>
          </p:txBody>
        </p:sp>
        <p:sp>
          <p:nvSpPr>
            <p:cNvPr id="21" name="Text Box 12"/>
            <p:cNvSpPr txBox="1">
              <a:spLocks noChangeArrowheads="1"/>
            </p:cNvSpPr>
            <p:nvPr/>
          </p:nvSpPr>
          <p:spPr bwMode="auto">
            <a:xfrm>
              <a:off x="9602" y="3376"/>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x</a:t>
              </a:r>
              <a:endParaRPr lang="en-US" dirty="0"/>
            </a:p>
          </p:txBody>
        </p:sp>
        <p:sp>
          <p:nvSpPr>
            <p:cNvPr id="22" name="Text Box 13"/>
            <p:cNvSpPr txBox="1">
              <a:spLocks noChangeArrowheads="1"/>
            </p:cNvSpPr>
            <p:nvPr/>
          </p:nvSpPr>
          <p:spPr bwMode="auto">
            <a:xfrm>
              <a:off x="10487" y="4179"/>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Times New Roman" pitchFamily="18" charset="0"/>
                </a:rPr>
                <a:t>y</a:t>
              </a:r>
              <a:endParaRPr lang="en-US" dirty="0"/>
            </a:p>
          </p:txBody>
        </p:sp>
        <p:sp>
          <p:nvSpPr>
            <p:cNvPr id="23" name="Text Box 14"/>
            <p:cNvSpPr txBox="1">
              <a:spLocks noChangeArrowheads="1"/>
            </p:cNvSpPr>
            <p:nvPr/>
          </p:nvSpPr>
          <p:spPr bwMode="auto">
            <a:xfrm>
              <a:off x="9362" y="4359"/>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pitchFamily="18" charset="0"/>
                </a:rPr>
                <a:t>1</a:t>
              </a:r>
              <a:endParaRPr lang="en-US"/>
            </a:p>
          </p:txBody>
        </p:sp>
        <p:sp>
          <p:nvSpPr>
            <p:cNvPr id="24" name="Text Box 15"/>
            <p:cNvSpPr txBox="1">
              <a:spLocks noChangeArrowheads="1"/>
            </p:cNvSpPr>
            <p:nvPr/>
          </p:nvSpPr>
          <p:spPr bwMode="auto">
            <a:xfrm>
              <a:off x="9064" y="3747"/>
              <a:ext cx="179"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1800"/>
            </a:p>
          </p:txBody>
        </p:sp>
        <p:sp>
          <p:nvSpPr>
            <p:cNvPr id="25" name="Text Box 16"/>
            <p:cNvSpPr txBox="1">
              <a:spLocks noChangeArrowheads="1"/>
            </p:cNvSpPr>
            <p:nvPr/>
          </p:nvSpPr>
          <p:spPr bwMode="auto">
            <a:xfrm>
              <a:off x="9743" y="5166"/>
              <a:ext cx="1920" cy="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400" dirty="0">
                  <a:latin typeface="Times New Roman" pitchFamily="18" charset="0"/>
                </a:rPr>
                <a:t> </a:t>
              </a:r>
              <a:endParaRPr lang="en-US" dirty="0">
                <a:latin typeface="Times New Roman" pitchFamily="18" charset="0"/>
              </a:endParaRPr>
            </a:p>
            <a:p>
              <a:r>
                <a:rPr lang="en-US" dirty="0">
                  <a:latin typeface="Times New Roman" pitchFamily="18" charset="0"/>
                </a:rPr>
                <a:t>(    </a:t>
              </a:r>
              <a:r>
                <a:rPr lang="en-US" dirty="0" smtClean="0">
                  <a:latin typeface="Times New Roman" pitchFamily="18" charset="0"/>
                </a:rPr>
                <a:t> ,    </a:t>
              </a:r>
              <a:r>
                <a:rPr lang="en-US" dirty="0">
                  <a:latin typeface="Times New Roman" pitchFamily="18" charset="0"/>
                </a:rPr>
                <a:t>)</a:t>
              </a:r>
              <a:endParaRPr lang="en-US" dirty="0"/>
            </a:p>
          </p:txBody>
        </p:sp>
      </p:grpSp>
      <mc:AlternateContent xmlns:mc="http://schemas.openxmlformats.org/markup-compatibility/2006" xmlns:a14="http://schemas.microsoft.com/office/drawing/2010/main">
        <mc:Choice Requires="a14">
          <p:sp>
            <p:nvSpPr>
              <p:cNvPr id="30" name="TextBox 29"/>
              <p:cNvSpPr txBox="1"/>
              <p:nvPr/>
            </p:nvSpPr>
            <p:spPr>
              <a:xfrm>
                <a:off x="1447800" y="5039232"/>
                <a:ext cx="2386231" cy="8209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𝑃𝑜𝑖𝑛𝑡</m:t>
                      </m:r>
                      <m:r>
                        <a:rPr lang="en-US" sz="2000" b="0" i="1" smtClean="0">
                          <a:solidFill>
                            <a:schemeClr val="tx2"/>
                          </a:solidFill>
                          <a:latin typeface="Cambria Math"/>
                        </a:rPr>
                        <m:t>:  </m:t>
                      </m:r>
                      <m:d>
                        <m:dPr>
                          <m:ctrlPr>
                            <a:rPr lang="en-US" sz="2000" b="0" i="1" smtClean="0">
                              <a:solidFill>
                                <a:schemeClr val="tx2"/>
                              </a:solidFill>
                              <a:latin typeface="Cambria Math"/>
                            </a:rPr>
                          </m:ctrlPr>
                        </m:dPr>
                        <m:e>
                          <m:f>
                            <m:fPr>
                              <m:ctrlPr>
                                <a:rPr lang="en-US" sz="2000" b="0" i="1" smtClean="0">
                                  <a:solidFill>
                                    <a:schemeClr val="tx2"/>
                                  </a:solidFill>
                                  <a:latin typeface="Cambria Math"/>
                                </a:rPr>
                              </m:ctrlPr>
                            </m:fPr>
                            <m:num>
                              <m:rad>
                                <m:radPr>
                                  <m:degHide m:val="on"/>
                                  <m:ctrlPr>
                                    <a:rPr lang="en-US" sz="2000" b="0" i="1" smtClean="0">
                                      <a:solidFill>
                                        <a:schemeClr val="tx2"/>
                                      </a:solidFill>
                                      <a:latin typeface="Cambria Math"/>
                                    </a:rPr>
                                  </m:ctrlPr>
                                </m:radPr>
                                <m:deg/>
                                <m:e>
                                  <m:r>
                                    <a:rPr lang="en-US" sz="2000" b="0" i="1" smtClean="0">
                                      <a:solidFill>
                                        <a:schemeClr val="tx2"/>
                                      </a:solidFill>
                                      <a:latin typeface="Cambria Math"/>
                                    </a:rPr>
                                    <m:t>2</m:t>
                                  </m:r>
                                </m:e>
                              </m:rad>
                            </m:num>
                            <m:den>
                              <m:r>
                                <a:rPr lang="en-US" sz="2000" b="0" i="1" smtClean="0">
                                  <a:solidFill>
                                    <a:schemeClr val="tx2"/>
                                  </a:solidFill>
                                  <a:latin typeface="Cambria Math"/>
                                </a:rPr>
                                <m:t>2</m:t>
                              </m:r>
                            </m:den>
                          </m:f>
                          <m:r>
                            <a:rPr lang="en-US" sz="2000" b="0" i="1" smtClean="0">
                              <a:solidFill>
                                <a:schemeClr val="tx2"/>
                              </a:solidFill>
                              <a:latin typeface="Cambria Math"/>
                            </a:rPr>
                            <m:t>,−</m:t>
                          </m:r>
                          <m:f>
                            <m:fPr>
                              <m:ctrlPr>
                                <a:rPr lang="en-US" sz="2000" b="0" i="1" smtClean="0">
                                  <a:solidFill>
                                    <a:schemeClr val="tx2"/>
                                  </a:solidFill>
                                  <a:latin typeface="Cambria Math"/>
                                </a:rPr>
                              </m:ctrlPr>
                            </m:fPr>
                            <m:num>
                              <m:rad>
                                <m:radPr>
                                  <m:degHide m:val="on"/>
                                  <m:ctrlPr>
                                    <a:rPr lang="en-US" sz="2000" b="0" i="1" smtClean="0">
                                      <a:solidFill>
                                        <a:schemeClr val="tx2"/>
                                      </a:solidFill>
                                      <a:latin typeface="Cambria Math"/>
                                    </a:rPr>
                                  </m:ctrlPr>
                                </m:radPr>
                                <m:deg/>
                                <m:e>
                                  <m:r>
                                    <a:rPr lang="en-US" sz="2000" b="0" i="1" smtClean="0">
                                      <a:solidFill>
                                        <a:schemeClr val="tx2"/>
                                      </a:solidFill>
                                      <a:latin typeface="Cambria Math"/>
                                    </a:rPr>
                                    <m:t>2</m:t>
                                  </m:r>
                                </m:e>
                              </m:rad>
                            </m:num>
                            <m:den>
                              <m:r>
                                <a:rPr lang="en-US" sz="2000" b="0" i="1" smtClean="0">
                                  <a:solidFill>
                                    <a:schemeClr val="tx2"/>
                                  </a:solidFill>
                                  <a:latin typeface="Cambria Math"/>
                                </a:rPr>
                                <m:t>2</m:t>
                              </m:r>
                            </m:den>
                          </m:f>
                        </m:e>
                      </m:d>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1447800" y="5039232"/>
                <a:ext cx="2386231" cy="820930"/>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1295399" y="2842809"/>
                <a:ext cx="2452916" cy="8199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𝑃𝑜𝑖𝑛𝑡</m:t>
                      </m:r>
                      <m:r>
                        <a:rPr lang="en-US" sz="2000" b="0" i="1" smtClean="0">
                          <a:solidFill>
                            <a:schemeClr val="tx2"/>
                          </a:solidFill>
                          <a:latin typeface="Cambria Math"/>
                        </a:rPr>
                        <m:t>:  </m:t>
                      </m:r>
                      <m:d>
                        <m:dPr>
                          <m:ctrlPr>
                            <a:rPr lang="en-US" sz="2000" b="0" i="1" smtClean="0">
                              <a:solidFill>
                                <a:schemeClr val="tx2"/>
                              </a:solidFill>
                              <a:latin typeface="Cambria Math"/>
                            </a:rPr>
                          </m:ctrlPr>
                        </m:dPr>
                        <m:e>
                          <m:r>
                            <a:rPr lang="en-US" sz="2000" b="0" i="1" smtClean="0">
                              <a:solidFill>
                                <a:schemeClr val="tx2"/>
                              </a:solidFill>
                              <a:latin typeface="Cambria Math"/>
                            </a:rPr>
                            <m:t>−</m:t>
                          </m:r>
                          <m:f>
                            <m:fPr>
                              <m:ctrlPr>
                                <a:rPr lang="en-US" sz="2000" b="0" i="1" smtClean="0">
                                  <a:solidFill>
                                    <a:schemeClr val="tx2"/>
                                  </a:solidFill>
                                  <a:latin typeface="Cambria Math"/>
                                </a:rPr>
                              </m:ctrlPr>
                            </m:fPr>
                            <m:num>
                              <m:r>
                                <a:rPr lang="en-US" sz="2000" b="0" i="1" smtClean="0">
                                  <a:solidFill>
                                    <a:schemeClr val="tx2"/>
                                  </a:solidFill>
                                  <a:latin typeface="Cambria Math"/>
                                </a:rPr>
                                <m:t>1</m:t>
                              </m:r>
                            </m:num>
                            <m:den>
                              <m:r>
                                <a:rPr lang="en-US" sz="2000" b="0" i="1" smtClean="0">
                                  <a:solidFill>
                                    <a:schemeClr val="tx2"/>
                                  </a:solidFill>
                                  <a:latin typeface="Cambria Math"/>
                                </a:rPr>
                                <m:t>2</m:t>
                              </m:r>
                            </m:den>
                          </m:f>
                          <m:r>
                            <a:rPr lang="en-US" sz="2000" b="0" i="1" smtClean="0">
                              <a:solidFill>
                                <a:schemeClr val="tx2"/>
                              </a:solidFill>
                              <a:latin typeface="Cambria Math"/>
                            </a:rPr>
                            <m:t>,−</m:t>
                          </m:r>
                          <m:f>
                            <m:fPr>
                              <m:ctrlPr>
                                <a:rPr lang="en-US" sz="2000" b="0" i="1" smtClean="0">
                                  <a:solidFill>
                                    <a:schemeClr val="tx2"/>
                                  </a:solidFill>
                                  <a:latin typeface="Cambria Math"/>
                                </a:rPr>
                              </m:ctrlPr>
                            </m:fPr>
                            <m:num>
                              <m:rad>
                                <m:radPr>
                                  <m:degHide m:val="on"/>
                                  <m:ctrlPr>
                                    <a:rPr lang="en-US" sz="2000" b="0" i="1" smtClean="0">
                                      <a:solidFill>
                                        <a:schemeClr val="tx2"/>
                                      </a:solidFill>
                                      <a:latin typeface="Cambria Math"/>
                                    </a:rPr>
                                  </m:ctrlPr>
                                </m:radPr>
                                <m:deg/>
                                <m:e>
                                  <m:r>
                                    <a:rPr lang="en-US" sz="2000" b="0" i="1" smtClean="0">
                                      <a:solidFill>
                                        <a:schemeClr val="tx2"/>
                                      </a:solidFill>
                                      <a:latin typeface="Cambria Math"/>
                                    </a:rPr>
                                    <m:t>3</m:t>
                                  </m:r>
                                </m:e>
                              </m:rad>
                            </m:num>
                            <m:den>
                              <m:r>
                                <a:rPr lang="en-US" sz="2000" b="0" i="1" smtClean="0">
                                  <a:solidFill>
                                    <a:schemeClr val="tx2"/>
                                  </a:solidFill>
                                  <a:latin typeface="Cambria Math"/>
                                </a:rPr>
                                <m:t>2</m:t>
                              </m:r>
                            </m:den>
                          </m:f>
                        </m:e>
                      </m:d>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1295399" y="2842809"/>
                <a:ext cx="2452916" cy="819904"/>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269976" y="1291892"/>
                <a:ext cx="2268634" cy="66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𝑆h𝑜𝑟𝑡</m:t>
                      </m:r>
                      <m:r>
                        <a:rPr lang="en-US" sz="2000" b="0" i="1" smtClean="0">
                          <a:solidFill>
                            <a:schemeClr val="tx2"/>
                          </a:solidFill>
                          <a:latin typeface="Cambria Math"/>
                        </a:rPr>
                        <m:t> </m:t>
                      </m:r>
                      <m:r>
                        <a:rPr lang="en-US" sz="2000" b="0" i="1" smtClean="0">
                          <a:solidFill>
                            <a:schemeClr val="tx2"/>
                          </a:solidFill>
                          <a:latin typeface="Cambria Math"/>
                        </a:rPr>
                        <m:t>𝑙𝑒𝑔</m:t>
                      </m:r>
                      <m:r>
                        <a:rPr lang="en-US" sz="2000" b="0" i="1" smtClean="0">
                          <a:solidFill>
                            <a:schemeClr val="tx2"/>
                          </a:solidFill>
                          <a:latin typeface="Cambria Math"/>
                        </a:rPr>
                        <m:t>:   </m:t>
                      </m:r>
                      <m:r>
                        <a:rPr lang="en-US" sz="2000" b="0" i="1" smtClean="0">
                          <a:solidFill>
                            <a:schemeClr val="tx2"/>
                          </a:solidFill>
                          <a:latin typeface="Cambria Math"/>
                        </a:rPr>
                        <m:t>𝑥</m:t>
                      </m:r>
                      <m:r>
                        <a:rPr lang="en-US" sz="2000" b="0" i="1" smtClean="0">
                          <a:solidFill>
                            <a:schemeClr val="tx2"/>
                          </a:solidFill>
                          <a:latin typeface="Cambria Math"/>
                        </a:rPr>
                        <m:t>= </m:t>
                      </m:r>
                      <m:f>
                        <m:fPr>
                          <m:ctrlPr>
                            <a:rPr lang="en-US" sz="2000" b="0" i="1" smtClean="0">
                              <a:solidFill>
                                <a:schemeClr val="tx2"/>
                              </a:solidFill>
                              <a:latin typeface="Cambria Math"/>
                            </a:rPr>
                          </m:ctrlPr>
                        </m:fPr>
                        <m:num>
                          <m:r>
                            <a:rPr lang="en-US" sz="2000" b="0" i="1" smtClean="0">
                              <a:solidFill>
                                <a:schemeClr val="tx2"/>
                              </a:solidFill>
                              <a:latin typeface="Cambria Math"/>
                            </a:rPr>
                            <m:t>1</m:t>
                          </m:r>
                        </m:num>
                        <m:den>
                          <m:r>
                            <a:rPr lang="en-US" sz="2000" b="0" i="1" smtClean="0">
                              <a:solidFill>
                                <a:schemeClr val="tx2"/>
                              </a:solidFill>
                              <a:latin typeface="Cambria Math"/>
                            </a:rPr>
                            <m:t>2</m:t>
                          </m:r>
                        </m:den>
                      </m:f>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1269976" y="1291892"/>
                <a:ext cx="2268634" cy="668516"/>
              </a:xfrm>
              <a:prstGeom prst="rect">
                <a:avLst/>
              </a:prstGeom>
              <a:blipFill rotWithShape="1">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214864" y="1958295"/>
                <a:ext cx="2378856" cy="7377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𝐿𝑜𝑛𝑔</m:t>
                      </m:r>
                      <m:r>
                        <a:rPr lang="en-US" sz="2000" b="0" i="1" smtClean="0">
                          <a:solidFill>
                            <a:schemeClr val="tx2"/>
                          </a:solidFill>
                          <a:latin typeface="Cambria Math"/>
                        </a:rPr>
                        <m:t> </m:t>
                      </m:r>
                      <m:r>
                        <a:rPr lang="en-US" sz="2000" b="0" i="1" smtClean="0">
                          <a:solidFill>
                            <a:schemeClr val="tx2"/>
                          </a:solidFill>
                          <a:latin typeface="Cambria Math"/>
                        </a:rPr>
                        <m:t>𝑙𝑒𝑔</m:t>
                      </m:r>
                      <m:r>
                        <a:rPr lang="en-US" sz="2000" b="0" i="1" smtClean="0">
                          <a:solidFill>
                            <a:schemeClr val="tx2"/>
                          </a:solidFill>
                          <a:latin typeface="Cambria Math"/>
                        </a:rPr>
                        <m:t>:   </m:t>
                      </m:r>
                      <m:r>
                        <a:rPr lang="en-US" sz="2000" b="0" i="1" smtClean="0">
                          <a:solidFill>
                            <a:schemeClr val="tx2"/>
                          </a:solidFill>
                          <a:latin typeface="Cambria Math"/>
                        </a:rPr>
                        <m:t>𝑦</m:t>
                      </m:r>
                      <m:r>
                        <a:rPr lang="en-US" sz="2000" b="0" i="1" smtClean="0">
                          <a:solidFill>
                            <a:schemeClr val="tx2"/>
                          </a:solidFill>
                          <a:latin typeface="Cambria Math"/>
                        </a:rPr>
                        <m:t>= </m:t>
                      </m:r>
                      <m:f>
                        <m:fPr>
                          <m:ctrlPr>
                            <a:rPr lang="en-US" sz="2000" b="0" i="1" smtClean="0">
                              <a:solidFill>
                                <a:schemeClr val="tx2"/>
                              </a:solidFill>
                              <a:latin typeface="Cambria Math"/>
                            </a:rPr>
                          </m:ctrlPr>
                        </m:fPr>
                        <m:num>
                          <m:rad>
                            <m:radPr>
                              <m:degHide m:val="on"/>
                              <m:ctrlPr>
                                <a:rPr lang="en-US" sz="2000" b="0" i="1" smtClean="0">
                                  <a:solidFill>
                                    <a:schemeClr val="tx2"/>
                                  </a:solidFill>
                                  <a:latin typeface="Cambria Math"/>
                                </a:rPr>
                              </m:ctrlPr>
                            </m:radPr>
                            <m:deg/>
                            <m:e>
                              <m:r>
                                <a:rPr lang="en-US" sz="2000" b="0" i="1" smtClean="0">
                                  <a:solidFill>
                                    <a:schemeClr val="tx2"/>
                                  </a:solidFill>
                                  <a:latin typeface="Cambria Math"/>
                                </a:rPr>
                                <m:t>3</m:t>
                              </m:r>
                            </m:e>
                          </m:rad>
                        </m:num>
                        <m:den>
                          <m:r>
                            <a:rPr lang="en-US" sz="2000" b="0" i="1" smtClean="0">
                              <a:solidFill>
                                <a:schemeClr val="tx2"/>
                              </a:solidFill>
                              <a:latin typeface="Cambria Math"/>
                            </a:rPr>
                            <m:t>2</m:t>
                          </m:r>
                        </m:den>
                      </m:f>
                    </m:oMath>
                  </m:oMathPara>
                </a14:m>
                <a:endParaRPr lang="en-US" dirty="0"/>
              </a:p>
            </p:txBody>
          </p:sp>
        </mc:Choice>
        <mc:Fallback xmlns="">
          <p:sp>
            <p:nvSpPr>
              <p:cNvPr id="33" name="TextBox 32"/>
              <p:cNvSpPr txBox="1">
                <a:spLocks noRot="1" noChangeAspect="1" noMove="1" noResize="1" noEditPoints="1" noAdjustHandles="1" noChangeArrowheads="1" noChangeShapeType="1" noTextEdit="1"/>
              </p:cNvSpPr>
              <p:nvPr/>
            </p:nvSpPr>
            <p:spPr>
              <a:xfrm>
                <a:off x="1214864" y="1958295"/>
                <a:ext cx="2378856" cy="737766"/>
              </a:xfrm>
              <a:prstGeom prst="rect">
                <a:avLst/>
              </a:prstGeom>
              <a:blipFill rotWithShape="1">
                <a:blip r:embed="rId6"/>
                <a:stretch>
                  <a:fillRect/>
                </a:stretch>
              </a:blipFill>
            </p:spPr>
            <p:txBody>
              <a:bodyPr/>
              <a:lstStyle/>
              <a:p>
                <a:r>
                  <a:rPr lang="en-US">
                    <a:noFill/>
                  </a:rPr>
                  <a:t> </a:t>
                </a:r>
              </a:p>
            </p:txBody>
          </p:sp>
        </mc:Fallback>
      </mc:AlternateContent>
      <p:sp>
        <p:nvSpPr>
          <p:cNvPr id="34" name="TextBox 33"/>
          <p:cNvSpPr txBox="1"/>
          <p:nvPr/>
        </p:nvSpPr>
        <p:spPr>
          <a:xfrm>
            <a:off x="3916329" y="1047631"/>
            <a:ext cx="2812308" cy="400110"/>
          </a:xfrm>
          <a:prstGeom prst="rect">
            <a:avLst/>
          </a:prstGeom>
          <a:noFill/>
        </p:spPr>
        <p:txBody>
          <a:bodyPr wrap="none" rtlCol="0">
            <a:spAutoFit/>
          </a:bodyPr>
          <a:lstStyle/>
          <a:p>
            <a:r>
              <a:rPr lang="en-US" sz="2000" dirty="0" smtClean="0">
                <a:solidFill>
                  <a:schemeClr val="tx2"/>
                </a:solidFill>
              </a:rPr>
              <a:t>Think about the location!</a:t>
            </a:r>
            <a:endParaRPr lang="en-US" sz="2000" dirty="0">
              <a:solidFill>
                <a:schemeClr val="tx2"/>
              </a:solidFill>
            </a:endParaRPr>
          </a:p>
        </p:txBody>
      </p:sp>
      <p:sp>
        <p:nvSpPr>
          <p:cNvPr id="35" name="TextBox 34"/>
          <p:cNvSpPr txBox="1"/>
          <p:nvPr/>
        </p:nvSpPr>
        <p:spPr>
          <a:xfrm>
            <a:off x="3805290" y="4114800"/>
            <a:ext cx="2812308" cy="400110"/>
          </a:xfrm>
          <a:prstGeom prst="rect">
            <a:avLst/>
          </a:prstGeom>
          <a:noFill/>
        </p:spPr>
        <p:txBody>
          <a:bodyPr wrap="none" rtlCol="0">
            <a:spAutoFit/>
          </a:bodyPr>
          <a:lstStyle/>
          <a:p>
            <a:r>
              <a:rPr lang="en-US" sz="2000" dirty="0" smtClean="0">
                <a:solidFill>
                  <a:schemeClr val="tx2"/>
                </a:solidFill>
              </a:rPr>
              <a:t>Think about the location!</a:t>
            </a:r>
            <a:endParaRPr lang="en-US" sz="2000" dirty="0">
              <a:solidFill>
                <a:schemeClr val="tx2"/>
              </a:solidFill>
            </a:endParaRPr>
          </a:p>
        </p:txBody>
      </p:sp>
      <mc:AlternateContent xmlns:mc="http://schemas.openxmlformats.org/markup-compatibility/2006" xmlns:a14="http://schemas.microsoft.com/office/drawing/2010/main">
        <mc:Choice Requires="a14">
          <p:sp>
            <p:nvSpPr>
              <p:cNvPr id="36" name="TextBox 35"/>
              <p:cNvSpPr txBox="1"/>
              <p:nvPr/>
            </p:nvSpPr>
            <p:spPr>
              <a:xfrm>
                <a:off x="1907900" y="4291575"/>
                <a:ext cx="1684114" cy="7387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𝑦</m:t>
                      </m:r>
                      <m:r>
                        <a:rPr lang="en-US" sz="2000" b="0" i="1" smtClean="0">
                          <a:solidFill>
                            <a:schemeClr val="tx2"/>
                          </a:solidFill>
                          <a:latin typeface="Cambria Math"/>
                        </a:rPr>
                        <m:t>=  </m:t>
                      </m:r>
                      <m:r>
                        <a:rPr lang="en-US" sz="2000" b="0" i="1" smtClean="0">
                          <a:solidFill>
                            <a:schemeClr val="tx2"/>
                          </a:solidFill>
                          <a:latin typeface="Cambria Math"/>
                        </a:rPr>
                        <m:t>𝑥</m:t>
                      </m:r>
                      <m:r>
                        <a:rPr lang="en-US" sz="2000" b="0" i="1" smtClean="0">
                          <a:solidFill>
                            <a:schemeClr val="tx2"/>
                          </a:solidFill>
                          <a:latin typeface="Cambria Math"/>
                        </a:rPr>
                        <m:t>= </m:t>
                      </m:r>
                      <m:f>
                        <m:fPr>
                          <m:ctrlPr>
                            <a:rPr lang="en-US" sz="2000" b="0" i="1" smtClean="0">
                              <a:solidFill>
                                <a:schemeClr val="tx2"/>
                              </a:solidFill>
                              <a:latin typeface="Cambria Math"/>
                            </a:rPr>
                          </m:ctrlPr>
                        </m:fPr>
                        <m:num>
                          <m:rad>
                            <m:radPr>
                              <m:degHide m:val="on"/>
                              <m:ctrlPr>
                                <a:rPr lang="en-US" sz="2000" b="0" i="1" smtClean="0">
                                  <a:solidFill>
                                    <a:schemeClr val="tx2"/>
                                  </a:solidFill>
                                  <a:latin typeface="Cambria Math"/>
                                </a:rPr>
                              </m:ctrlPr>
                            </m:radPr>
                            <m:deg/>
                            <m:e>
                              <m:r>
                                <a:rPr lang="en-US" sz="2000" b="0" i="1" smtClean="0">
                                  <a:solidFill>
                                    <a:schemeClr val="tx2"/>
                                  </a:solidFill>
                                  <a:latin typeface="Cambria Math"/>
                                </a:rPr>
                                <m:t>2</m:t>
                              </m:r>
                            </m:e>
                          </m:rad>
                        </m:num>
                        <m:den>
                          <m:r>
                            <a:rPr lang="en-US" sz="2000" b="0" i="1" smtClean="0">
                              <a:solidFill>
                                <a:schemeClr val="tx2"/>
                              </a:solidFill>
                              <a:latin typeface="Cambria Math"/>
                            </a:rPr>
                            <m:t>2</m:t>
                          </m:r>
                        </m:den>
                      </m:f>
                    </m:oMath>
                  </m:oMathPara>
                </a14:m>
                <a:endParaRPr lang="en-US" dirty="0"/>
              </a:p>
            </p:txBody>
          </p:sp>
        </mc:Choice>
        <mc:Fallback xmlns="">
          <p:sp>
            <p:nvSpPr>
              <p:cNvPr id="36" name="TextBox 35"/>
              <p:cNvSpPr txBox="1">
                <a:spLocks noRot="1" noChangeAspect="1" noMove="1" noResize="1" noEditPoints="1" noAdjustHandles="1" noChangeArrowheads="1" noChangeShapeType="1" noTextEdit="1"/>
              </p:cNvSpPr>
              <p:nvPr/>
            </p:nvSpPr>
            <p:spPr>
              <a:xfrm>
                <a:off x="1907900" y="4291575"/>
                <a:ext cx="1684114" cy="738792"/>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01565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fade">
                                      <p:cBhvr>
                                        <p:cTn id="21" dur="1000"/>
                                        <p:tgtEl>
                                          <p:spTgt spid="33"/>
                                        </p:tgtEl>
                                      </p:cBhvr>
                                    </p:animEffect>
                                    <p:anim calcmode="lin" valueType="num">
                                      <p:cBhvr>
                                        <p:cTn id="22" dur="1000" fill="hold"/>
                                        <p:tgtEl>
                                          <p:spTgt spid="33"/>
                                        </p:tgtEl>
                                        <p:attrNameLst>
                                          <p:attrName>ppt_x</p:attrName>
                                        </p:attrNameLst>
                                      </p:cBhvr>
                                      <p:tavLst>
                                        <p:tav tm="0">
                                          <p:val>
                                            <p:strVal val="#ppt_x"/>
                                          </p:val>
                                        </p:tav>
                                        <p:tav tm="100000">
                                          <p:val>
                                            <p:strVal val="#ppt_x"/>
                                          </p:val>
                                        </p:tav>
                                      </p:tavLst>
                                    </p:anim>
                                    <p:anim calcmode="lin" valueType="num">
                                      <p:cBhvr>
                                        <p:cTn id="2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fade">
                                      <p:cBhvr>
                                        <p:cTn id="42" dur="1000"/>
                                        <p:tgtEl>
                                          <p:spTgt spid="18"/>
                                        </p:tgtEl>
                                      </p:cBhvr>
                                    </p:animEffect>
                                    <p:anim calcmode="lin" valueType="num">
                                      <p:cBhvr>
                                        <p:cTn id="43" dur="1000" fill="hold"/>
                                        <p:tgtEl>
                                          <p:spTgt spid="18"/>
                                        </p:tgtEl>
                                        <p:attrNameLst>
                                          <p:attrName>ppt_x</p:attrName>
                                        </p:attrNameLst>
                                      </p:cBhvr>
                                      <p:tavLst>
                                        <p:tav tm="0">
                                          <p:val>
                                            <p:strVal val="#ppt_x"/>
                                          </p:val>
                                        </p:tav>
                                        <p:tav tm="100000">
                                          <p:val>
                                            <p:strVal val="#ppt_x"/>
                                          </p:val>
                                        </p:tav>
                                      </p:tavLst>
                                    </p:anim>
                                    <p:anim calcmode="lin" valueType="num">
                                      <p:cBhvr>
                                        <p:cTn id="4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1000"/>
                                        <p:tgtEl>
                                          <p:spTgt spid="35"/>
                                        </p:tgtEl>
                                      </p:cBhvr>
                                    </p:animEffect>
                                    <p:anim calcmode="lin" valueType="num">
                                      <p:cBhvr>
                                        <p:cTn id="50" dur="1000" fill="hold"/>
                                        <p:tgtEl>
                                          <p:spTgt spid="35"/>
                                        </p:tgtEl>
                                        <p:attrNameLst>
                                          <p:attrName>ppt_x</p:attrName>
                                        </p:attrNameLst>
                                      </p:cBhvr>
                                      <p:tavLst>
                                        <p:tav tm="0">
                                          <p:val>
                                            <p:strVal val="#ppt_x"/>
                                          </p:val>
                                        </p:tav>
                                        <p:tav tm="100000">
                                          <p:val>
                                            <p:strVal val="#ppt_x"/>
                                          </p:val>
                                        </p:tav>
                                      </p:tavLst>
                                    </p:anim>
                                    <p:anim calcmode="lin" valueType="num">
                                      <p:cBhvr>
                                        <p:cTn id="5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6"/>
                                        </p:tgtEl>
                                        <p:attrNameLst>
                                          <p:attrName>style.visibility</p:attrName>
                                        </p:attrNameLst>
                                      </p:cBhvr>
                                      <p:to>
                                        <p:strVal val="visible"/>
                                      </p:to>
                                    </p:set>
                                    <p:animEffect transition="in" filter="fade">
                                      <p:cBhvr>
                                        <p:cTn id="56" dur="1000"/>
                                        <p:tgtEl>
                                          <p:spTgt spid="36"/>
                                        </p:tgtEl>
                                      </p:cBhvr>
                                    </p:animEffect>
                                    <p:anim calcmode="lin" valueType="num">
                                      <p:cBhvr>
                                        <p:cTn id="57" dur="1000" fill="hold"/>
                                        <p:tgtEl>
                                          <p:spTgt spid="36"/>
                                        </p:tgtEl>
                                        <p:attrNameLst>
                                          <p:attrName>ppt_x</p:attrName>
                                        </p:attrNameLst>
                                      </p:cBhvr>
                                      <p:tavLst>
                                        <p:tav tm="0">
                                          <p:val>
                                            <p:strVal val="#ppt_x"/>
                                          </p:val>
                                        </p:tav>
                                        <p:tav tm="100000">
                                          <p:val>
                                            <p:strVal val="#ppt_x"/>
                                          </p:val>
                                        </p:tav>
                                      </p:tavLst>
                                    </p:anim>
                                    <p:anim calcmode="lin" valueType="num">
                                      <p:cBhvr>
                                        <p:cTn id="5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0"/>
                                        </p:tgtEl>
                                        <p:attrNameLst>
                                          <p:attrName>style.visibility</p:attrName>
                                        </p:attrNameLst>
                                      </p:cBhvr>
                                      <p:to>
                                        <p:strVal val="visible"/>
                                      </p:to>
                                    </p:set>
                                    <p:animEffect transition="in" filter="fade">
                                      <p:cBhvr>
                                        <p:cTn id="63" dur="1000"/>
                                        <p:tgtEl>
                                          <p:spTgt spid="30"/>
                                        </p:tgtEl>
                                      </p:cBhvr>
                                    </p:animEffect>
                                    <p:anim calcmode="lin" valueType="num">
                                      <p:cBhvr>
                                        <p:cTn id="64" dur="1000" fill="hold"/>
                                        <p:tgtEl>
                                          <p:spTgt spid="30"/>
                                        </p:tgtEl>
                                        <p:attrNameLst>
                                          <p:attrName>ppt_x</p:attrName>
                                        </p:attrNameLst>
                                      </p:cBhvr>
                                      <p:tavLst>
                                        <p:tav tm="0">
                                          <p:val>
                                            <p:strVal val="#ppt_x"/>
                                          </p:val>
                                        </p:tav>
                                        <p:tav tm="100000">
                                          <p:val>
                                            <p:strVal val="#ppt_x"/>
                                          </p:val>
                                        </p:tav>
                                      </p:tavLst>
                                    </p:anim>
                                    <p:anim calcmode="lin" valueType="num">
                                      <p:cBhvr>
                                        <p:cTn id="65"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33" grpId="0"/>
      <p:bldP spid="34" grpId="0"/>
      <p:bldP spid="35" grpId="0"/>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11446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ctrTitle"/>
          </p:nvPr>
        </p:nvSpPr>
        <p:spPr>
          <a:xfrm>
            <a:off x="762000" y="1371600"/>
            <a:ext cx="7772400" cy="1470025"/>
          </a:xfrm>
        </p:spPr>
        <p:txBody>
          <a:bodyPr>
            <a:normAutofit fontScale="90000"/>
          </a:bodyPr>
          <a:lstStyle/>
          <a:p>
            <a:r>
              <a:rPr lang="en-US" sz="4000" b="1">
                <a:latin typeface="Castellar" pitchFamily="18" charset="0"/>
              </a:rPr>
              <a:t>Trigonometric Functions of General Angles</a:t>
            </a:r>
            <a:r>
              <a:rPr lang="en-US" sz="4000">
                <a:latin typeface="Neurochrome" pitchFamily="2" charset="0"/>
              </a:rPr>
              <a:t/>
            </a:r>
            <a:br>
              <a:rPr lang="en-US" sz="4000">
                <a:latin typeface="Neurochrome" pitchFamily="2" charset="0"/>
              </a:rPr>
            </a:br>
            <a:r>
              <a:rPr lang="en-US" sz="2400">
                <a:latin typeface="Copperplate Gothic Bold" pitchFamily="34" charset="0"/>
              </a:rPr>
              <a:t>lesson 13-3</a:t>
            </a:r>
          </a:p>
        </p:txBody>
      </p:sp>
      <p:sp>
        <p:nvSpPr>
          <p:cNvPr id="112643" name="Rectangle 3"/>
          <p:cNvSpPr>
            <a:spLocks noGrp="1" noChangeArrowheads="1"/>
          </p:cNvSpPr>
          <p:nvPr>
            <p:ph type="subTitle" idx="1"/>
          </p:nvPr>
        </p:nvSpPr>
        <p:spPr>
          <a:xfrm>
            <a:off x="457200" y="3276600"/>
            <a:ext cx="8458200" cy="2286000"/>
          </a:xfrm>
        </p:spPr>
        <p:txBody>
          <a:bodyPr/>
          <a:lstStyle/>
          <a:p>
            <a:pPr algn="l">
              <a:lnSpc>
                <a:spcPct val="90000"/>
              </a:lnSpc>
            </a:pPr>
            <a:r>
              <a:rPr lang="en-US" sz="3000" dirty="0" smtClean="0">
                <a:solidFill>
                  <a:schemeClr val="tx1"/>
                </a:solidFill>
              </a:rPr>
              <a:t>Learning Targets:</a:t>
            </a:r>
          </a:p>
          <a:p>
            <a:pPr algn="l">
              <a:lnSpc>
                <a:spcPct val="90000"/>
              </a:lnSpc>
            </a:pPr>
            <a:r>
              <a:rPr lang="en-US" sz="3000" dirty="0" smtClean="0">
                <a:solidFill>
                  <a:schemeClr val="tx1"/>
                </a:solidFill>
              </a:rPr>
              <a:t>     </a:t>
            </a:r>
            <a:r>
              <a:rPr lang="en-US" sz="2400" dirty="0" smtClean="0">
                <a:solidFill>
                  <a:schemeClr val="tx1"/>
                </a:solidFill>
              </a:rPr>
              <a:t>I can find </a:t>
            </a:r>
            <a:r>
              <a:rPr lang="en-US" sz="2400" dirty="0">
                <a:solidFill>
                  <a:schemeClr val="tx1"/>
                </a:solidFill>
              </a:rPr>
              <a:t>values of trigonometric functions for general </a:t>
            </a:r>
            <a:r>
              <a:rPr lang="en-US" sz="2400" dirty="0" smtClean="0">
                <a:solidFill>
                  <a:schemeClr val="tx1"/>
                </a:solidFill>
              </a:rPr>
              <a:t>angles.</a:t>
            </a:r>
          </a:p>
          <a:p>
            <a:pPr algn="l">
              <a:lnSpc>
                <a:spcPct val="90000"/>
              </a:lnSpc>
            </a:pPr>
            <a:r>
              <a:rPr lang="en-US" sz="2400" dirty="0">
                <a:solidFill>
                  <a:schemeClr val="tx1"/>
                </a:solidFill>
              </a:rPr>
              <a:t> </a:t>
            </a:r>
            <a:r>
              <a:rPr lang="en-US" sz="2400" dirty="0" smtClean="0">
                <a:solidFill>
                  <a:schemeClr val="tx1"/>
                </a:solidFill>
              </a:rPr>
              <a:t>     I can use </a:t>
            </a:r>
            <a:r>
              <a:rPr lang="en-US" sz="2400" dirty="0">
                <a:solidFill>
                  <a:schemeClr val="tx1"/>
                </a:solidFill>
              </a:rPr>
              <a:t>reference angles to find values of trigonometric </a:t>
            </a:r>
            <a:r>
              <a:rPr lang="en-US" sz="2400" dirty="0" smtClean="0">
                <a:solidFill>
                  <a:schemeClr val="tx1"/>
                </a:solidFill>
              </a:rPr>
              <a:t> </a:t>
            </a:r>
          </a:p>
          <a:p>
            <a:pPr algn="l">
              <a:lnSpc>
                <a:spcPct val="90000"/>
              </a:lnSpc>
            </a:pPr>
            <a:r>
              <a:rPr lang="en-US" sz="2400" dirty="0">
                <a:solidFill>
                  <a:schemeClr val="tx1"/>
                </a:solidFill>
              </a:rPr>
              <a:t> </a:t>
            </a:r>
            <a:r>
              <a:rPr lang="en-US" sz="2400" dirty="0" smtClean="0">
                <a:solidFill>
                  <a:schemeClr val="tx1"/>
                </a:solidFill>
              </a:rPr>
              <a:t>              functions</a:t>
            </a:r>
            <a:r>
              <a:rPr lang="en-US" sz="2400" dirty="0">
                <a:solidFill>
                  <a:schemeClr val="tx1"/>
                </a:solidFill>
              </a:rPr>
              <a:t>. </a:t>
            </a:r>
          </a:p>
        </p:txBody>
      </p:sp>
    </p:spTree>
    <p:extLst>
      <p:ext uri="{BB962C8B-B14F-4D97-AF65-F5344CB8AC3E}">
        <p14:creationId xmlns:p14="http://schemas.microsoft.com/office/powerpoint/2010/main" val="190117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2643">
                                            <p:txEl>
                                              <p:pRg st="1" end="1"/>
                                            </p:txEl>
                                          </p:spTgt>
                                        </p:tgtEl>
                                        <p:attrNameLst>
                                          <p:attrName>style.visibility</p:attrName>
                                        </p:attrNameLst>
                                      </p:cBhvr>
                                      <p:to>
                                        <p:strVal val="visible"/>
                                      </p:to>
                                    </p:set>
                                    <p:animEffect transition="in" filter="fade">
                                      <p:cBhvr>
                                        <p:cTn id="7" dur="1000"/>
                                        <p:tgtEl>
                                          <p:spTgt spid="112643">
                                            <p:txEl>
                                              <p:pRg st="1" end="1"/>
                                            </p:txEl>
                                          </p:spTgt>
                                        </p:tgtEl>
                                      </p:cBhvr>
                                    </p:animEffect>
                                    <p:anim calcmode="lin" valueType="num">
                                      <p:cBhvr>
                                        <p:cTn id="8" dur="1000" fill="hold"/>
                                        <p:tgtEl>
                                          <p:spTgt spid="11264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126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2643">
                                            <p:txEl>
                                              <p:pRg st="2" end="2"/>
                                            </p:txEl>
                                          </p:spTgt>
                                        </p:tgtEl>
                                        <p:attrNameLst>
                                          <p:attrName>style.visibility</p:attrName>
                                        </p:attrNameLst>
                                      </p:cBhvr>
                                      <p:to>
                                        <p:strVal val="visible"/>
                                      </p:to>
                                    </p:set>
                                    <p:animEffect transition="in" filter="fade">
                                      <p:cBhvr>
                                        <p:cTn id="14" dur="1000"/>
                                        <p:tgtEl>
                                          <p:spTgt spid="112643">
                                            <p:txEl>
                                              <p:pRg st="2" end="2"/>
                                            </p:txEl>
                                          </p:spTgt>
                                        </p:tgtEl>
                                      </p:cBhvr>
                                    </p:animEffect>
                                    <p:anim calcmode="lin" valueType="num">
                                      <p:cBhvr>
                                        <p:cTn id="15" dur="1000" fill="hold"/>
                                        <p:tgtEl>
                                          <p:spTgt spid="11264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1264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2643">
                                            <p:txEl>
                                              <p:pRg st="3" end="3"/>
                                            </p:txEl>
                                          </p:spTgt>
                                        </p:tgtEl>
                                        <p:attrNameLst>
                                          <p:attrName>style.visibility</p:attrName>
                                        </p:attrNameLst>
                                      </p:cBhvr>
                                      <p:to>
                                        <p:strVal val="visible"/>
                                      </p:to>
                                    </p:set>
                                    <p:animEffect transition="in" filter="fade">
                                      <p:cBhvr>
                                        <p:cTn id="19" dur="1000"/>
                                        <p:tgtEl>
                                          <p:spTgt spid="112643">
                                            <p:txEl>
                                              <p:pRg st="3" end="3"/>
                                            </p:txEl>
                                          </p:spTgt>
                                        </p:tgtEl>
                                      </p:cBhvr>
                                    </p:animEffect>
                                    <p:anim calcmode="lin" valueType="num">
                                      <p:cBhvr>
                                        <p:cTn id="20" dur="1000" fill="hold"/>
                                        <p:tgtEl>
                                          <p:spTgt spid="11264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11264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
            <a:ext cx="8610600"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981200"/>
            <a:ext cx="2771775"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8600" y="2046890"/>
            <a:ext cx="43815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015"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4038600"/>
            <a:ext cx="4410075" cy="447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09539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Rectangle 4"/>
          <p:cNvSpPr>
            <a:spLocks noChangeArrowheads="1"/>
          </p:cNvSpPr>
          <p:nvPr/>
        </p:nvSpPr>
        <p:spPr bwMode="auto">
          <a:xfrm>
            <a:off x="381000" y="152400"/>
            <a:ext cx="32988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b="1"/>
              <a:t>Trigonometric Values</a:t>
            </a:r>
          </a:p>
        </p:txBody>
      </p:sp>
      <p:pic>
        <p:nvPicPr>
          <p:cNvPr id="204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681038"/>
            <a:ext cx="8458200" cy="90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981200"/>
            <a:ext cx="28194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1981200"/>
            <a:ext cx="1219200" cy="357188"/>
          </a:xfrm>
          <a:prstGeom prst="rect">
            <a:avLst/>
          </a:prstGeom>
          <a:noFill/>
          <a:extLst>
            <a:ext uri="{909E8E84-426E-40DD-AFC4-6F175D3DCCD1}">
              <a14:hiddenFill xmlns:a14="http://schemas.microsoft.com/office/drawing/2010/main">
                <a:solidFill>
                  <a:srgbClr val="FFFFFF"/>
                </a:solidFill>
              </a14:hiddenFill>
            </a:ext>
          </a:extLst>
        </p:spPr>
      </p:pic>
      <p:pic>
        <p:nvPicPr>
          <p:cNvPr id="20488"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3200400"/>
            <a:ext cx="1295400" cy="411163"/>
          </a:xfrm>
          <a:prstGeom prst="rect">
            <a:avLst/>
          </a:prstGeom>
          <a:noFill/>
          <a:extLst>
            <a:ext uri="{909E8E84-426E-40DD-AFC4-6F175D3DCCD1}">
              <a14:hiddenFill xmlns:a14="http://schemas.microsoft.com/office/drawing/2010/main">
                <a:solidFill>
                  <a:srgbClr val="FFFFFF"/>
                </a:solidFill>
              </a14:hiddenFill>
            </a:ext>
          </a:extLst>
        </p:spPr>
      </p:pic>
      <p:pic>
        <p:nvPicPr>
          <p:cNvPr id="2048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2338" y="4648200"/>
            <a:ext cx="1219200" cy="366713"/>
          </a:xfrm>
          <a:prstGeom prst="rect">
            <a:avLst/>
          </a:prstGeom>
          <a:noFill/>
          <a:extLst>
            <a:ext uri="{909E8E84-426E-40DD-AFC4-6F175D3DCCD1}">
              <a14:hiddenFill xmlns:a14="http://schemas.microsoft.com/office/drawing/2010/main">
                <a:solidFill>
                  <a:srgbClr val="FFFFFF"/>
                </a:solidFill>
              </a14:hiddenFill>
            </a:ext>
          </a:extLst>
        </p:spPr>
      </p:pic>
      <p:sp>
        <p:nvSpPr>
          <p:cNvPr id="20490" name="Rectangle 10"/>
          <p:cNvSpPr>
            <a:spLocks noChangeArrowheads="1"/>
          </p:cNvSpPr>
          <p:nvPr/>
        </p:nvSpPr>
        <p:spPr bwMode="auto">
          <a:xfrm>
            <a:off x="0" y="30670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20491" name="Rectangle 11"/>
          <p:cNvSpPr>
            <a:spLocks noChangeArrowheads="1"/>
          </p:cNvSpPr>
          <p:nvPr/>
        </p:nvSpPr>
        <p:spPr bwMode="auto">
          <a:xfrm>
            <a:off x="0" y="32956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800"/>
          </a:p>
        </p:txBody>
      </p:sp>
      <p:pic>
        <p:nvPicPr>
          <p:cNvPr id="20495" name="Picture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84011" y="1965323"/>
            <a:ext cx="1295400" cy="338138"/>
          </a:xfrm>
          <a:prstGeom prst="rect">
            <a:avLst/>
          </a:prstGeom>
          <a:noFill/>
          <a:extLst>
            <a:ext uri="{909E8E84-426E-40DD-AFC4-6F175D3DCCD1}">
              <a14:hiddenFill xmlns:a14="http://schemas.microsoft.com/office/drawing/2010/main">
                <a:solidFill>
                  <a:srgbClr val="FFFFFF"/>
                </a:solidFill>
              </a14:hiddenFill>
            </a:ext>
          </a:extLst>
        </p:spPr>
      </p:pic>
      <p:pic>
        <p:nvPicPr>
          <p:cNvPr id="20494"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11443" y="3289300"/>
            <a:ext cx="1371600" cy="339725"/>
          </a:xfrm>
          <a:prstGeom prst="rect">
            <a:avLst/>
          </a:prstGeom>
          <a:noFill/>
          <a:extLst>
            <a:ext uri="{909E8E84-426E-40DD-AFC4-6F175D3DCCD1}">
              <a14:hiddenFill xmlns:a14="http://schemas.microsoft.com/office/drawing/2010/main">
                <a:solidFill>
                  <a:srgbClr val="FFFFFF"/>
                </a:solidFill>
              </a14:hiddenFill>
            </a:ext>
          </a:extLst>
        </p:spPr>
      </p:pic>
      <p:pic>
        <p:nvPicPr>
          <p:cNvPr id="20493" name="Picture 1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11443" y="4658518"/>
            <a:ext cx="1219200" cy="346075"/>
          </a:xfrm>
          <a:prstGeom prst="rect">
            <a:avLst/>
          </a:prstGeom>
          <a:noFill/>
          <a:extLst>
            <a:ext uri="{909E8E84-426E-40DD-AFC4-6F175D3DCCD1}">
              <a14:hiddenFill xmlns:a14="http://schemas.microsoft.com/office/drawing/2010/main">
                <a:solidFill>
                  <a:srgbClr val="FFFFFF"/>
                </a:solidFill>
              </a14:hiddenFill>
            </a:ext>
          </a:extLst>
        </p:spPr>
      </p:pic>
      <p:sp>
        <p:nvSpPr>
          <p:cNvPr id="20497" name="Rectangle 17"/>
          <p:cNvSpPr>
            <a:spLocks noChangeArrowheads="1"/>
          </p:cNvSpPr>
          <p:nvPr/>
        </p:nvSpPr>
        <p:spPr bwMode="auto">
          <a:xfrm>
            <a:off x="0" y="33242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800"/>
          </a:p>
        </p:txBody>
      </p:sp>
      <p:sp>
        <p:nvSpPr>
          <p:cNvPr id="14" name="TextBox 13"/>
          <p:cNvSpPr txBox="1"/>
          <p:nvPr/>
        </p:nvSpPr>
        <p:spPr>
          <a:xfrm>
            <a:off x="1371600" y="2653605"/>
            <a:ext cx="274434" cy="400110"/>
          </a:xfrm>
          <a:prstGeom prst="rect">
            <a:avLst/>
          </a:prstGeom>
          <a:noFill/>
        </p:spPr>
        <p:txBody>
          <a:bodyPr wrap="none" rtlCol="0">
            <a:spAutoFit/>
          </a:bodyPr>
          <a:lstStyle/>
          <a:p>
            <a:r>
              <a:rPr lang="en-US" sz="2000" dirty="0" smtClean="0">
                <a:solidFill>
                  <a:srgbClr val="FF0000"/>
                </a:solidFill>
              </a:rPr>
              <a:t>r</a:t>
            </a:r>
            <a:endParaRPr lang="en-US" sz="2000" dirty="0">
              <a:solidFill>
                <a:srgbClr val="FF0000"/>
              </a:solidFill>
            </a:endParaRPr>
          </a:p>
        </p:txBody>
      </p:sp>
      <p:sp>
        <p:nvSpPr>
          <p:cNvPr id="15" name="TextBox 14"/>
          <p:cNvSpPr txBox="1"/>
          <p:nvPr/>
        </p:nvSpPr>
        <p:spPr>
          <a:xfrm>
            <a:off x="2819400" y="3182878"/>
            <a:ext cx="300082" cy="400110"/>
          </a:xfrm>
          <a:prstGeom prst="rect">
            <a:avLst/>
          </a:prstGeom>
          <a:noFill/>
        </p:spPr>
        <p:txBody>
          <a:bodyPr wrap="none" rtlCol="0">
            <a:spAutoFit/>
          </a:bodyPr>
          <a:lstStyle/>
          <a:p>
            <a:r>
              <a:rPr lang="en-US" sz="2000" dirty="0" smtClean="0">
                <a:solidFill>
                  <a:srgbClr val="FF0000"/>
                </a:solidFill>
              </a:rPr>
              <a:t>y</a:t>
            </a:r>
            <a:endParaRPr lang="en-US" sz="2000" dirty="0">
              <a:solidFill>
                <a:srgbClr val="FF0000"/>
              </a:solidFill>
            </a:endParaRPr>
          </a:p>
        </p:txBody>
      </p:sp>
      <p:sp>
        <p:nvSpPr>
          <p:cNvPr id="16" name="TextBox 15"/>
          <p:cNvSpPr txBox="1"/>
          <p:nvPr/>
        </p:nvSpPr>
        <p:spPr>
          <a:xfrm>
            <a:off x="2024316" y="3733800"/>
            <a:ext cx="295274" cy="400110"/>
          </a:xfrm>
          <a:prstGeom prst="rect">
            <a:avLst/>
          </a:prstGeom>
          <a:noFill/>
        </p:spPr>
        <p:txBody>
          <a:bodyPr wrap="none" rtlCol="0">
            <a:spAutoFit/>
          </a:bodyPr>
          <a:lstStyle/>
          <a:p>
            <a:r>
              <a:rPr lang="en-US" sz="2000" dirty="0" smtClean="0">
                <a:solidFill>
                  <a:srgbClr val="FF0000"/>
                </a:solidFill>
              </a:rPr>
              <a:t>x</a:t>
            </a:r>
            <a:endParaRPr lang="en-US" sz="2000" dirty="0">
              <a:solidFill>
                <a:srgbClr val="FF0000"/>
              </a:solidFill>
            </a:endParaRPr>
          </a:p>
        </p:txBody>
      </p:sp>
      <mc:AlternateContent xmlns:mc="http://schemas.openxmlformats.org/markup-compatibility/2006" xmlns:a14="http://schemas.microsoft.com/office/drawing/2010/main">
        <mc:Choice Requires="a14">
          <p:sp>
            <p:nvSpPr>
              <p:cNvPr id="17" name="TextBox 16"/>
              <p:cNvSpPr txBox="1"/>
              <p:nvPr/>
            </p:nvSpPr>
            <p:spPr>
              <a:xfrm>
                <a:off x="4572000" y="1740407"/>
                <a:ext cx="1416221" cy="7879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tx2"/>
                              </a:solidFill>
                              <a:latin typeface="Cambria Math"/>
                            </a:rPr>
                          </m:ctrlPr>
                        </m:fPr>
                        <m:num>
                          <m:r>
                            <a:rPr lang="en-US" sz="2400" b="0" i="1" smtClean="0">
                              <a:solidFill>
                                <a:schemeClr val="tx2"/>
                              </a:solidFill>
                              <a:latin typeface="Cambria Math"/>
                            </a:rPr>
                            <m:t>𝑜𝑝𝑝</m:t>
                          </m:r>
                        </m:num>
                        <m:den>
                          <m:r>
                            <a:rPr lang="en-US" sz="2400" b="0" i="1" smtClean="0">
                              <a:solidFill>
                                <a:schemeClr val="tx2"/>
                              </a:solidFill>
                              <a:latin typeface="Cambria Math"/>
                            </a:rPr>
                            <m:t>h𝑦𝑝</m:t>
                          </m:r>
                        </m:den>
                      </m:f>
                      <m:r>
                        <a:rPr lang="en-US" sz="2400" b="0" i="1" smtClean="0">
                          <a:solidFill>
                            <a:schemeClr val="tx2"/>
                          </a:solidFill>
                          <a:latin typeface="Cambria Math"/>
                        </a:rPr>
                        <m:t>= </m:t>
                      </m:r>
                      <m:f>
                        <m:fPr>
                          <m:ctrlPr>
                            <a:rPr lang="en-US" sz="2400" b="0" i="1" smtClean="0">
                              <a:solidFill>
                                <a:schemeClr val="tx2"/>
                              </a:solidFill>
                              <a:latin typeface="Cambria Math"/>
                            </a:rPr>
                          </m:ctrlPr>
                        </m:fPr>
                        <m:num>
                          <m:r>
                            <a:rPr lang="en-US" sz="2400" b="0" i="1" smtClean="0">
                              <a:solidFill>
                                <a:schemeClr val="tx2"/>
                              </a:solidFill>
                              <a:latin typeface="Cambria Math"/>
                            </a:rPr>
                            <m:t>𝑦</m:t>
                          </m:r>
                        </m:num>
                        <m:den>
                          <m:r>
                            <a:rPr lang="en-US" sz="2400" b="0" i="1" smtClean="0">
                              <a:solidFill>
                                <a:schemeClr val="tx2"/>
                              </a:solidFill>
                              <a:latin typeface="Cambria Math"/>
                            </a:rPr>
                            <m:t>𝑟</m:t>
                          </m:r>
                        </m:den>
                      </m:f>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4572000" y="1740407"/>
                <a:ext cx="1416221" cy="787973"/>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675035" y="2976483"/>
                <a:ext cx="1412246" cy="8567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tx2"/>
                              </a:solidFill>
                              <a:latin typeface="Cambria Math"/>
                            </a:rPr>
                          </m:ctrlPr>
                        </m:fPr>
                        <m:num>
                          <m:r>
                            <a:rPr lang="en-US" sz="2400" b="0" i="1" smtClean="0">
                              <a:solidFill>
                                <a:schemeClr val="tx2"/>
                              </a:solidFill>
                              <a:latin typeface="Cambria Math"/>
                            </a:rPr>
                            <m:t>𝑎𝑑𝑗</m:t>
                          </m:r>
                        </m:num>
                        <m:den>
                          <m:r>
                            <a:rPr lang="en-US" sz="2400" b="0" i="1" smtClean="0">
                              <a:solidFill>
                                <a:schemeClr val="tx2"/>
                              </a:solidFill>
                              <a:latin typeface="Cambria Math"/>
                            </a:rPr>
                            <m:t>h𝑦𝑝</m:t>
                          </m:r>
                        </m:den>
                      </m:f>
                      <m:r>
                        <a:rPr lang="en-US" sz="2400" b="0" i="1" smtClean="0">
                          <a:solidFill>
                            <a:schemeClr val="tx2"/>
                          </a:solidFill>
                          <a:latin typeface="Cambria Math"/>
                        </a:rPr>
                        <m:t>= </m:t>
                      </m:r>
                      <m:f>
                        <m:fPr>
                          <m:ctrlPr>
                            <a:rPr lang="en-US" sz="2400" b="0" i="1" smtClean="0">
                              <a:solidFill>
                                <a:schemeClr val="tx2"/>
                              </a:solidFill>
                              <a:latin typeface="Cambria Math"/>
                            </a:rPr>
                          </m:ctrlPr>
                        </m:fPr>
                        <m:num>
                          <m:r>
                            <a:rPr lang="en-US" sz="2400" b="0" i="1" smtClean="0">
                              <a:solidFill>
                                <a:schemeClr val="tx2"/>
                              </a:solidFill>
                              <a:latin typeface="Cambria Math"/>
                            </a:rPr>
                            <m:t>𝑥</m:t>
                          </m:r>
                        </m:num>
                        <m:den>
                          <m:r>
                            <a:rPr lang="en-US" sz="2400" b="0" i="1" smtClean="0">
                              <a:solidFill>
                                <a:schemeClr val="tx2"/>
                              </a:solidFill>
                              <a:latin typeface="Cambria Math"/>
                            </a:rPr>
                            <m:t>𝑟</m:t>
                          </m:r>
                        </m:den>
                      </m:f>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4675035" y="2976483"/>
                <a:ext cx="1412246" cy="856709"/>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648200" y="4459755"/>
                <a:ext cx="1408206" cy="78964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tx2"/>
                              </a:solidFill>
                              <a:latin typeface="Cambria Math"/>
                            </a:rPr>
                          </m:ctrlPr>
                        </m:fPr>
                        <m:num>
                          <m:r>
                            <a:rPr lang="en-US" sz="2400" b="0" i="1" smtClean="0">
                              <a:solidFill>
                                <a:schemeClr val="tx2"/>
                              </a:solidFill>
                              <a:latin typeface="Cambria Math"/>
                            </a:rPr>
                            <m:t>𝑜𝑝𝑝</m:t>
                          </m:r>
                        </m:num>
                        <m:den>
                          <m:r>
                            <a:rPr lang="en-US" sz="2400" b="0" i="1" smtClean="0">
                              <a:solidFill>
                                <a:schemeClr val="tx2"/>
                              </a:solidFill>
                              <a:latin typeface="Cambria Math"/>
                            </a:rPr>
                            <m:t>𝑎𝑑𝑗</m:t>
                          </m:r>
                        </m:den>
                      </m:f>
                      <m:r>
                        <a:rPr lang="en-US" sz="2400" b="0" i="1" smtClean="0">
                          <a:solidFill>
                            <a:schemeClr val="tx2"/>
                          </a:solidFill>
                          <a:latin typeface="Cambria Math"/>
                        </a:rPr>
                        <m:t>= </m:t>
                      </m:r>
                      <m:f>
                        <m:fPr>
                          <m:ctrlPr>
                            <a:rPr lang="en-US" sz="2400" b="0" i="1" smtClean="0">
                              <a:solidFill>
                                <a:schemeClr val="tx2"/>
                              </a:solidFill>
                              <a:latin typeface="Cambria Math"/>
                            </a:rPr>
                          </m:ctrlPr>
                        </m:fPr>
                        <m:num>
                          <m:r>
                            <a:rPr lang="en-US" sz="2400" b="0" i="1" smtClean="0">
                              <a:solidFill>
                                <a:schemeClr val="tx2"/>
                              </a:solidFill>
                              <a:latin typeface="Cambria Math"/>
                            </a:rPr>
                            <m:t>𝑦</m:t>
                          </m:r>
                        </m:num>
                        <m:den>
                          <m:r>
                            <a:rPr lang="en-US" sz="2400" b="0" i="1" smtClean="0">
                              <a:solidFill>
                                <a:schemeClr val="tx2"/>
                              </a:solidFill>
                              <a:latin typeface="Cambria Math"/>
                            </a:rPr>
                            <m:t>𝑥</m:t>
                          </m:r>
                        </m:den>
                      </m:f>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4648200" y="4459755"/>
                <a:ext cx="1408206" cy="789640"/>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7499179" y="1731439"/>
                <a:ext cx="1416221" cy="8567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tx2"/>
                              </a:solidFill>
                              <a:latin typeface="Cambria Math"/>
                            </a:rPr>
                          </m:ctrlPr>
                        </m:fPr>
                        <m:num>
                          <m:r>
                            <a:rPr lang="en-US" sz="2400" b="0" i="1" smtClean="0">
                              <a:solidFill>
                                <a:schemeClr val="tx2"/>
                              </a:solidFill>
                              <a:latin typeface="Cambria Math"/>
                            </a:rPr>
                            <m:t>h𝑦𝑝</m:t>
                          </m:r>
                        </m:num>
                        <m:den>
                          <m:r>
                            <a:rPr lang="en-US" sz="2400" b="0" i="1" smtClean="0">
                              <a:solidFill>
                                <a:schemeClr val="tx2"/>
                              </a:solidFill>
                              <a:latin typeface="Cambria Math"/>
                            </a:rPr>
                            <m:t>𝑜𝑝𝑝</m:t>
                          </m:r>
                        </m:den>
                      </m:f>
                      <m:r>
                        <a:rPr lang="en-US" sz="2400" b="0" i="1" smtClean="0">
                          <a:solidFill>
                            <a:schemeClr val="tx2"/>
                          </a:solidFill>
                          <a:latin typeface="Cambria Math"/>
                        </a:rPr>
                        <m:t>= </m:t>
                      </m:r>
                      <m:f>
                        <m:fPr>
                          <m:ctrlPr>
                            <a:rPr lang="en-US" sz="2400" b="0" i="1" smtClean="0">
                              <a:solidFill>
                                <a:schemeClr val="tx2"/>
                              </a:solidFill>
                              <a:latin typeface="Cambria Math"/>
                            </a:rPr>
                          </m:ctrlPr>
                        </m:fPr>
                        <m:num>
                          <m:r>
                            <a:rPr lang="en-US" sz="2400" b="0" i="1" smtClean="0">
                              <a:solidFill>
                                <a:schemeClr val="tx2"/>
                              </a:solidFill>
                              <a:latin typeface="Cambria Math"/>
                            </a:rPr>
                            <m:t>𝑟</m:t>
                          </m:r>
                        </m:num>
                        <m:den>
                          <m:r>
                            <a:rPr lang="en-US" sz="2400" b="0" i="1" smtClean="0">
                              <a:solidFill>
                                <a:schemeClr val="tx2"/>
                              </a:solidFill>
                              <a:latin typeface="Cambria Math"/>
                            </a:rPr>
                            <m:t>𝑦</m:t>
                          </m:r>
                        </m:den>
                      </m:f>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7499179" y="1731439"/>
                <a:ext cx="1416221" cy="856709"/>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7589139" y="3025251"/>
                <a:ext cx="1412246" cy="8583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tx2"/>
                              </a:solidFill>
                              <a:latin typeface="Cambria Math"/>
                            </a:rPr>
                          </m:ctrlPr>
                        </m:fPr>
                        <m:num>
                          <m:r>
                            <a:rPr lang="en-US" sz="2400" b="0" i="1" smtClean="0">
                              <a:solidFill>
                                <a:schemeClr val="tx2"/>
                              </a:solidFill>
                              <a:latin typeface="Cambria Math"/>
                            </a:rPr>
                            <m:t>h𝑦𝑝</m:t>
                          </m:r>
                        </m:num>
                        <m:den>
                          <m:r>
                            <a:rPr lang="en-US" sz="2400" b="0" i="1" smtClean="0">
                              <a:solidFill>
                                <a:schemeClr val="tx2"/>
                              </a:solidFill>
                              <a:latin typeface="Cambria Math"/>
                            </a:rPr>
                            <m:t>𝑎𝑑𝑗</m:t>
                          </m:r>
                        </m:den>
                      </m:f>
                      <m:r>
                        <a:rPr lang="en-US" sz="2400" b="0" i="1" smtClean="0">
                          <a:solidFill>
                            <a:schemeClr val="tx2"/>
                          </a:solidFill>
                          <a:latin typeface="Cambria Math"/>
                        </a:rPr>
                        <m:t>= </m:t>
                      </m:r>
                      <m:f>
                        <m:fPr>
                          <m:ctrlPr>
                            <a:rPr lang="en-US" sz="2400" b="0" i="1" smtClean="0">
                              <a:solidFill>
                                <a:schemeClr val="tx2"/>
                              </a:solidFill>
                              <a:latin typeface="Cambria Math"/>
                            </a:rPr>
                          </m:ctrlPr>
                        </m:fPr>
                        <m:num>
                          <m:r>
                            <a:rPr lang="en-US" sz="2400" b="0" i="1" smtClean="0">
                              <a:solidFill>
                                <a:schemeClr val="tx2"/>
                              </a:solidFill>
                              <a:latin typeface="Cambria Math"/>
                            </a:rPr>
                            <m:t>𝑟</m:t>
                          </m:r>
                        </m:num>
                        <m:den>
                          <m:r>
                            <a:rPr lang="en-US" sz="2400" b="0" i="1" smtClean="0">
                              <a:solidFill>
                                <a:schemeClr val="tx2"/>
                              </a:solidFill>
                              <a:latin typeface="Cambria Math"/>
                            </a:rPr>
                            <m:t>𝑥</m:t>
                          </m:r>
                        </m:den>
                      </m:f>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7589139" y="3025251"/>
                <a:ext cx="1412246" cy="858377"/>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430643" y="4426220"/>
                <a:ext cx="1408206" cy="85670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2400" i="1" smtClean="0">
                              <a:solidFill>
                                <a:schemeClr val="tx2"/>
                              </a:solidFill>
                              <a:latin typeface="Cambria Math"/>
                            </a:rPr>
                          </m:ctrlPr>
                        </m:fPr>
                        <m:num>
                          <m:r>
                            <a:rPr lang="en-US" sz="2400" b="0" i="1" smtClean="0">
                              <a:solidFill>
                                <a:schemeClr val="tx2"/>
                              </a:solidFill>
                              <a:latin typeface="Cambria Math"/>
                            </a:rPr>
                            <m:t>𝑎𝑑𝑗</m:t>
                          </m:r>
                        </m:num>
                        <m:den>
                          <m:r>
                            <a:rPr lang="en-US" sz="2400" b="0" i="1" smtClean="0">
                              <a:solidFill>
                                <a:schemeClr val="tx2"/>
                              </a:solidFill>
                              <a:latin typeface="Cambria Math"/>
                            </a:rPr>
                            <m:t>𝑜𝑝𝑝</m:t>
                          </m:r>
                        </m:den>
                      </m:f>
                      <m:r>
                        <a:rPr lang="en-US" sz="2400" b="0" i="1" smtClean="0">
                          <a:solidFill>
                            <a:schemeClr val="tx2"/>
                          </a:solidFill>
                          <a:latin typeface="Cambria Math"/>
                        </a:rPr>
                        <m:t>= </m:t>
                      </m:r>
                      <m:f>
                        <m:fPr>
                          <m:ctrlPr>
                            <a:rPr lang="en-US" sz="2400" b="0" i="1" smtClean="0">
                              <a:solidFill>
                                <a:schemeClr val="tx2"/>
                              </a:solidFill>
                              <a:latin typeface="Cambria Math"/>
                            </a:rPr>
                          </m:ctrlPr>
                        </m:fPr>
                        <m:num>
                          <m:r>
                            <a:rPr lang="en-US" sz="2400" b="0" i="1" smtClean="0">
                              <a:solidFill>
                                <a:schemeClr val="tx2"/>
                              </a:solidFill>
                              <a:latin typeface="Cambria Math"/>
                            </a:rPr>
                            <m:t>𝑥</m:t>
                          </m:r>
                        </m:num>
                        <m:den>
                          <m:r>
                            <a:rPr lang="en-US" sz="2400" b="0" i="1" smtClean="0">
                              <a:solidFill>
                                <a:schemeClr val="tx2"/>
                              </a:solidFill>
                              <a:latin typeface="Cambria Math"/>
                            </a:rPr>
                            <m:t>𝑦</m:t>
                          </m:r>
                        </m:den>
                      </m:f>
                    </m:oMath>
                  </m:oMathPara>
                </a14:m>
                <a:endParaRPr lang="en-US" dirty="0"/>
              </a:p>
            </p:txBody>
          </p:sp>
        </mc:Choice>
        <mc:Fallback xmlns="">
          <p:sp>
            <p:nvSpPr>
              <p:cNvPr id="22" name="TextBox 21"/>
              <p:cNvSpPr txBox="1">
                <a:spLocks noRot="1" noChangeAspect="1" noMove="1" noResize="1" noEditPoints="1" noAdjustHandles="1" noChangeArrowheads="1" noChangeShapeType="1" noTextEdit="1"/>
              </p:cNvSpPr>
              <p:nvPr/>
            </p:nvSpPr>
            <p:spPr>
              <a:xfrm>
                <a:off x="7430643" y="4426220"/>
                <a:ext cx="1408206" cy="856709"/>
              </a:xfrm>
              <a:prstGeom prst="rect">
                <a:avLst/>
              </a:prstGeom>
              <a:blipFill rotWithShape="1">
                <a:blip r:embed="rId16"/>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842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1000"/>
                                        <p:tgtEl>
                                          <p:spTgt spid="19"/>
                                        </p:tgtEl>
                                      </p:cBhvr>
                                    </p:animEffect>
                                    <p:anim calcmode="lin" valueType="num">
                                      <p:cBhvr>
                                        <p:cTn id="43" dur="1000" fill="hold"/>
                                        <p:tgtEl>
                                          <p:spTgt spid="19"/>
                                        </p:tgtEl>
                                        <p:attrNameLst>
                                          <p:attrName>ppt_x</p:attrName>
                                        </p:attrNameLst>
                                      </p:cBhvr>
                                      <p:tavLst>
                                        <p:tav tm="0">
                                          <p:val>
                                            <p:strVal val="#ppt_x"/>
                                          </p:val>
                                        </p:tav>
                                        <p:tav tm="100000">
                                          <p:val>
                                            <p:strVal val="#ppt_x"/>
                                          </p:val>
                                        </p:tav>
                                      </p:tavLst>
                                    </p:anim>
                                    <p:anim calcmode="lin" valueType="num">
                                      <p:cBhvr>
                                        <p:cTn id="4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1000"/>
                                        <p:tgtEl>
                                          <p:spTgt spid="20"/>
                                        </p:tgtEl>
                                      </p:cBhvr>
                                    </p:animEffect>
                                    <p:anim calcmode="lin" valueType="num">
                                      <p:cBhvr>
                                        <p:cTn id="50" dur="1000" fill="hold"/>
                                        <p:tgtEl>
                                          <p:spTgt spid="20"/>
                                        </p:tgtEl>
                                        <p:attrNameLst>
                                          <p:attrName>ppt_x</p:attrName>
                                        </p:attrNameLst>
                                      </p:cBhvr>
                                      <p:tavLst>
                                        <p:tav tm="0">
                                          <p:val>
                                            <p:strVal val="#ppt_x"/>
                                          </p:val>
                                        </p:tav>
                                        <p:tav tm="100000">
                                          <p:val>
                                            <p:strVal val="#ppt_x"/>
                                          </p:val>
                                        </p:tav>
                                      </p:tavLst>
                                    </p:anim>
                                    <p:anim calcmode="lin" valueType="num">
                                      <p:cBhvr>
                                        <p:cTn id="5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1000"/>
                                        <p:tgtEl>
                                          <p:spTgt spid="21"/>
                                        </p:tgtEl>
                                      </p:cBhvr>
                                    </p:animEffect>
                                    <p:anim calcmode="lin" valueType="num">
                                      <p:cBhvr>
                                        <p:cTn id="57" dur="1000" fill="hold"/>
                                        <p:tgtEl>
                                          <p:spTgt spid="21"/>
                                        </p:tgtEl>
                                        <p:attrNameLst>
                                          <p:attrName>ppt_x</p:attrName>
                                        </p:attrNameLst>
                                      </p:cBhvr>
                                      <p:tavLst>
                                        <p:tav tm="0">
                                          <p:val>
                                            <p:strVal val="#ppt_x"/>
                                          </p:val>
                                        </p:tav>
                                        <p:tav tm="100000">
                                          <p:val>
                                            <p:strVal val="#ppt_x"/>
                                          </p:val>
                                        </p:tav>
                                      </p:tavLst>
                                    </p:anim>
                                    <p:anim calcmode="lin" valueType="num">
                                      <p:cBhvr>
                                        <p:cTn id="5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fade">
                                      <p:cBhvr>
                                        <p:cTn id="63" dur="1000"/>
                                        <p:tgtEl>
                                          <p:spTgt spid="22"/>
                                        </p:tgtEl>
                                      </p:cBhvr>
                                    </p:animEffect>
                                    <p:anim calcmode="lin" valueType="num">
                                      <p:cBhvr>
                                        <p:cTn id="64" dur="1000" fill="hold"/>
                                        <p:tgtEl>
                                          <p:spTgt spid="22"/>
                                        </p:tgtEl>
                                        <p:attrNameLst>
                                          <p:attrName>ppt_x</p:attrName>
                                        </p:attrNameLst>
                                      </p:cBhvr>
                                      <p:tavLst>
                                        <p:tav tm="0">
                                          <p:val>
                                            <p:strVal val="#ppt_x"/>
                                          </p:val>
                                        </p:tav>
                                        <p:tav tm="100000">
                                          <p:val>
                                            <p:strVal val="#ppt_x"/>
                                          </p:val>
                                        </p:tav>
                                      </p:tavLst>
                                    </p:anim>
                                    <p:anim calcmode="lin" valueType="num">
                                      <p:cBhvr>
                                        <p:cTn id="6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P spid="21" grpId="0"/>
      <p:bldP spid="2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152400" y="14288"/>
            <a:ext cx="7616825"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200" b="1" dirty="0">
                <a:cs typeface="Times New Roman" pitchFamily="18" charset="0"/>
              </a:rPr>
              <a:t>Your Turn 1:  </a:t>
            </a:r>
            <a:r>
              <a:rPr lang="en-US" sz="2200" dirty="0">
                <a:cs typeface="Times New Roman" pitchFamily="18" charset="0"/>
              </a:rPr>
              <a:t>Find the exact values of the six trigonometric </a:t>
            </a:r>
          </a:p>
          <a:p>
            <a:r>
              <a:rPr lang="en-US" sz="2200" dirty="0">
                <a:cs typeface="Times New Roman" pitchFamily="18" charset="0"/>
              </a:rPr>
              <a:t>functions of</a:t>
            </a:r>
            <a:r>
              <a:rPr lang="en-US" dirty="0">
                <a:cs typeface="Times New Roman" pitchFamily="18" charset="0"/>
              </a:rPr>
              <a:t> </a:t>
            </a:r>
            <a:endParaRPr lang="en-US" sz="1800" dirty="0"/>
          </a:p>
        </p:txBody>
      </p:sp>
      <p:graphicFrame>
        <p:nvGraphicFramePr>
          <p:cNvPr id="141315" name="Object 3"/>
          <p:cNvGraphicFramePr>
            <a:graphicFrameLocks noChangeAspect="1"/>
          </p:cNvGraphicFramePr>
          <p:nvPr>
            <p:extLst>
              <p:ext uri="{D42A27DB-BD31-4B8C-83A1-F6EECF244321}">
                <p14:modId xmlns:p14="http://schemas.microsoft.com/office/powerpoint/2010/main" val="778052553"/>
              </p:ext>
            </p:extLst>
          </p:nvPr>
        </p:nvGraphicFramePr>
        <p:xfrm>
          <a:off x="1689702" y="385763"/>
          <a:ext cx="261938" cy="381000"/>
        </p:xfrm>
        <a:graphic>
          <a:graphicData uri="http://schemas.openxmlformats.org/presentationml/2006/ole">
            <mc:AlternateContent xmlns:mc="http://schemas.openxmlformats.org/markup-compatibility/2006">
              <mc:Choice xmlns:v="urn:schemas-microsoft-com:vml" Requires="v">
                <p:oleObj spid="_x0000_s25650" name="Equation" r:id="rId4" imgW="126725" imgH="177415" progId="Equation.3">
                  <p:embed/>
                </p:oleObj>
              </mc:Choice>
              <mc:Fallback>
                <p:oleObj name="Equation" r:id="rId4" imgW="126725" imgH="17741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89702" y="385763"/>
                        <a:ext cx="261938"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16" name="Rectangle 4"/>
          <p:cNvSpPr>
            <a:spLocks noChangeArrowheads="1"/>
          </p:cNvSpPr>
          <p:nvPr/>
        </p:nvSpPr>
        <p:spPr bwMode="auto">
          <a:xfrm>
            <a:off x="1909763" y="347663"/>
            <a:ext cx="689133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2200">
                <a:cs typeface="Times New Roman" pitchFamily="18" charset="0"/>
              </a:rPr>
              <a:t> if the terminal side of     </a:t>
            </a:r>
            <a:r>
              <a:rPr lang="en-US" sz="2200"/>
              <a:t>contains the following points.</a:t>
            </a:r>
            <a:r>
              <a:rPr lang="en-US">
                <a:cs typeface="Times New Roman" pitchFamily="18" charset="0"/>
              </a:rPr>
              <a:t> </a:t>
            </a:r>
          </a:p>
        </p:txBody>
      </p:sp>
      <p:graphicFrame>
        <p:nvGraphicFramePr>
          <p:cNvPr id="141317" name="Object 5"/>
          <p:cNvGraphicFramePr>
            <a:graphicFrameLocks noChangeAspect="1"/>
          </p:cNvGraphicFramePr>
          <p:nvPr>
            <p:extLst>
              <p:ext uri="{D42A27DB-BD31-4B8C-83A1-F6EECF244321}">
                <p14:modId xmlns:p14="http://schemas.microsoft.com/office/powerpoint/2010/main" val="2079700112"/>
              </p:ext>
            </p:extLst>
          </p:nvPr>
        </p:nvGraphicFramePr>
        <p:xfrm>
          <a:off x="4533681" y="410369"/>
          <a:ext cx="261938" cy="381000"/>
        </p:xfrm>
        <a:graphic>
          <a:graphicData uri="http://schemas.openxmlformats.org/presentationml/2006/ole">
            <mc:AlternateContent xmlns:mc="http://schemas.openxmlformats.org/markup-compatibility/2006">
              <mc:Choice xmlns:v="urn:schemas-microsoft-com:vml" Requires="v">
                <p:oleObj spid="_x0000_s25651" name="Equation" r:id="rId6" imgW="126725" imgH="177415" progId="Equation.3">
                  <p:embed/>
                </p:oleObj>
              </mc:Choice>
              <mc:Fallback>
                <p:oleObj name="Equation" r:id="rId6" imgW="126725" imgH="177415"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3681" y="410369"/>
                        <a:ext cx="261938"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1319" name="Rectangle 7"/>
          <p:cNvSpPr>
            <a:spLocks noChangeArrowheads="1"/>
          </p:cNvSpPr>
          <p:nvPr/>
        </p:nvSpPr>
        <p:spPr bwMode="auto">
          <a:xfrm>
            <a:off x="304800" y="1524000"/>
            <a:ext cx="438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a.</a:t>
            </a:r>
          </a:p>
        </p:txBody>
      </p:sp>
      <p:pic>
        <p:nvPicPr>
          <p:cNvPr id="14132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4400" y="1524000"/>
            <a:ext cx="981075" cy="409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Group 9"/>
          <p:cNvGrpSpPr/>
          <p:nvPr/>
        </p:nvGrpSpPr>
        <p:grpSpPr>
          <a:xfrm>
            <a:off x="2169728" y="874638"/>
            <a:ext cx="2238270" cy="1827241"/>
            <a:chOff x="533400" y="1982759"/>
            <a:chExt cx="4009927" cy="2897334"/>
          </a:xfrm>
        </p:grpSpPr>
        <p:grpSp>
          <p:nvGrpSpPr>
            <p:cNvPr id="11" name="Group 5"/>
            <p:cNvGrpSpPr>
              <a:grpSpLocks/>
            </p:cNvGrpSpPr>
            <p:nvPr/>
          </p:nvGrpSpPr>
          <p:grpSpPr bwMode="auto">
            <a:xfrm>
              <a:off x="533400" y="1982759"/>
              <a:ext cx="3733800" cy="2897334"/>
              <a:chOff x="527" y="1404"/>
              <a:chExt cx="5460" cy="4500"/>
            </a:xfrm>
          </p:grpSpPr>
          <p:grpSp>
            <p:nvGrpSpPr>
              <p:cNvPr id="14" name="Group 6"/>
              <p:cNvGrpSpPr>
                <a:grpSpLocks/>
              </p:cNvGrpSpPr>
              <p:nvPr/>
            </p:nvGrpSpPr>
            <p:grpSpPr bwMode="auto">
              <a:xfrm>
                <a:off x="527" y="1404"/>
                <a:ext cx="5460" cy="4500"/>
                <a:chOff x="630" y="756"/>
                <a:chExt cx="5460" cy="4500"/>
              </a:xfrm>
            </p:grpSpPr>
            <p:sp>
              <p:nvSpPr>
                <p:cNvPr id="19" name="Line 7"/>
                <p:cNvSpPr>
                  <a:spLocks noChangeShapeType="1"/>
                </p:cNvSpPr>
                <p:nvPr/>
              </p:nvSpPr>
              <p:spPr bwMode="auto">
                <a:xfrm>
                  <a:off x="3480" y="1116"/>
                  <a:ext cx="0" cy="414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 name="Line 8"/>
                <p:cNvSpPr>
                  <a:spLocks noChangeShapeType="1"/>
                </p:cNvSpPr>
                <p:nvPr/>
              </p:nvSpPr>
              <p:spPr bwMode="auto">
                <a:xfrm>
                  <a:off x="930" y="3231"/>
                  <a:ext cx="516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1" name="Text Box 9"/>
                <p:cNvSpPr txBox="1">
                  <a:spLocks noChangeArrowheads="1"/>
                </p:cNvSpPr>
                <p:nvPr/>
              </p:nvSpPr>
              <p:spPr bwMode="auto">
                <a:xfrm>
                  <a:off x="3270" y="756"/>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a:latin typeface="Times New Roman" pitchFamily="18" charset="0"/>
                    </a:rPr>
                    <a:t>y</a:t>
                  </a:r>
                  <a:endParaRPr lang="en-US" sz="1800"/>
                </a:p>
              </p:txBody>
            </p:sp>
            <p:sp>
              <p:nvSpPr>
                <p:cNvPr id="22" name="Text Box 10"/>
                <p:cNvSpPr txBox="1">
                  <a:spLocks noChangeArrowheads="1"/>
                </p:cNvSpPr>
                <p:nvPr/>
              </p:nvSpPr>
              <p:spPr bwMode="auto">
                <a:xfrm>
                  <a:off x="630" y="2976"/>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a:latin typeface="Times New Roman" pitchFamily="18" charset="0"/>
                    </a:rPr>
                    <a:t>x</a:t>
                  </a:r>
                  <a:endParaRPr lang="en-US" sz="1800"/>
                </a:p>
              </p:txBody>
            </p:sp>
          </p:grpSp>
          <p:sp>
            <p:nvSpPr>
              <p:cNvPr id="15" name="Text Box 11"/>
              <p:cNvSpPr txBox="1">
                <a:spLocks noChangeArrowheads="1"/>
              </p:cNvSpPr>
              <p:nvPr/>
            </p:nvSpPr>
            <p:spPr bwMode="auto">
              <a:xfrm>
                <a:off x="4071" y="3762"/>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x</a:t>
                </a:r>
                <a:endParaRPr lang="en-US" dirty="0"/>
              </a:p>
            </p:txBody>
          </p:sp>
          <p:sp>
            <p:nvSpPr>
              <p:cNvPr id="16" name="AutoShape 12"/>
              <p:cNvSpPr>
                <a:spLocks noChangeArrowheads="1"/>
              </p:cNvSpPr>
              <p:nvPr/>
            </p:nvSpPr>
            <p:spPr bwMode="auto">
              <a:xfrm rot="5400000" flipH="1" flipV="1">
                <a:off x="3954" y="2405"/>
                <a:ext cx="878" cy="2032"/>
              </a:xfrm>
              <a:prstGeom prst="rtTriangle">
                <a:avLst/>
              </a:prstGeom>
              <a:solidFill>
                <a:srgbClr val="FFFFFF"/>
              </a:solidFill>
              <a:ln w="9525">
                <a:solidFill>
                  <a:srgbClr val="000000"/>
                </a:solidFill>
                <a:miter lim="800000"/>
                <a:headEnd/>
                <a:tailEnd/>
              </a:ln>
            </p:spPr>
            <p:txBody>
              <a:bodyPr/>
              <a:lstStyle/>
              <a:p>
                <a:endParaRPr lang="en-US"/>
              </a:p>
            </p:txBody>
          </p:sp>
          <p:sp>
            <p:nvSpPr>
              <p:cNvPr id="17" name="Text Box 13"/>
              <p:cNvSpPr txBox="1">
                <a:spLocks noChangeArrowheads="1"/>
              </p:cNvSpPr>
              <p:nvPr/>
            </p:nvSpPr>
            <p:spPr bwMode="auto">
              <a:xfrm>
                <a:off x="5387" y="2905"/>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pitchFamily="18" charset="0"/>
                  </a:rPr>
                  <a:t>y</a:t>
                </a:r>
                <a:endParaRPr lang="en-US"/>
              </a:p>
            </p:txBody>
          </p:sp>
        </p:grpSp>
        <mc:AlternateContent xmlns:mc="http://schemas.openxmlformats.org/markup-compatibility/2006" xmlns:a14="http://schemas.microsoft.com/office/drawing/2010/main">
          <mc:Choice Requires="a14">
            <p:sp>
              <p:nvSpPr>
                <p:cNvPr id="12" name="TextBox 11"/>
                <p:cNvSpPr txBox="1"/>
                <p:nvPr/>
              </p:nvSpPr>
              <p:spPr>
                <a:xfrm>
                  <a:off x="2962274" y="3848643"/>
                  <a:ext cx="481279" cy="4337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8</m:t>
                        </m:r>
                      </m:oMath>
                    </m:oMathPara>
                  </a14:m>
                  <a:endParaRPr lang="en-US" sz="1400"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962274" y="3848643"/>
                  <a:ext cx="481279" cy="433756"/>
                </a:xfrm>
                <a:prstGeom prst="rect">
                  <a:avLst/>
                </a:prstGeom>
                <a:blipFill rotWithShape="1">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4062046" y="3042255"/>
                  <a:ext cx="481281" cy="43375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4</m:t>
                        </m:r>
                      </m:oMath>
                    </m:oMathPara>
                  </a14:m>
                  <a:endParaRPr lang="en-US" sz="1400" dirty="0"/>
                </a:p>
              </p:txBody>
            </p:sp>
          </mc:Choice>
          <mc:Fallback xmlns="">
            <p:sp>
              <p:nvSpPr>
                <p:cNvPr id="13" name="TextBox 12"/>
                <p:cNvSpPr txBox="1">
                  <a:spLocks noRot="1" noChangeAspect="1" noMove="1" noResize="1" noEditPoints="1" noAdjustHandles="1" noChangeArrowheads="1" noChangeShapeType="1" noTextEdit="1"/>
                </p:cNvSpPr>
                <p:nvPr/>
              </p:nvSpPr>
              <p:spPr>
                <a:xfrm>
                  <a:off x="4062046" y="3042255"/>
                  <a:ext cx="481281" cy="433756"/>
                </a:xfrm>
                <a:prstGeom prst="rect">
                  <a:avLst/>
                </a:prstGeom>
                <a:blipFill rotWithShape="1">
                  <a:blip r:embed="rId10"/>
                  <a:stretch>
                    <a:fillRect/>
                  </a:stretch>
                </a:blipFill>
              </p:spPr>
              <p:txBody>
                <a:bodyPr/>
                <a:lstStyle/>
                <a:p>
                  <a:r>
                    <a:rPr lang="en-US">
                      <a:noFill/>
                    </a:rPr>
                    <a:t> </a:t>
                  </a:r>
                </a:p>
              </p:txBody>
            </p:sp>
          </mc:Fallback>
        </mc:AlternateContent>
      </p:grpSp>
      <p:sp>
        <p:nvSpPr>
          <p:cNvPr id="23" name="TextBox 22"/>
          <p:cNvSpPr txBox="1"/>
          <p:nvPr/>
        </p:nvSpPr>
        <p:spPr>
          <a:xfrm>
            <a:off x="4572844" y="836151"/>
            <a:ext cx="782587" cy="369332"/>
          </a:xfrm>
          <a:prstGeom prst="rect">
            <a:avLst/>
          </a:prstGeom>
          <a:noFill/>
        </p:spPr>
        <p:txBody>
          <a:bodyPr wrap="none" rtlCol="0">
            <a:spAutoFit/>
          </a:bodyPr>
          <a:lstStyle/>
          <a:p>
            <a:r>
              <a:rPr lang="en-US" dirty="0" smtClean="0">
                <a:solidFill>
                  <a:srgbClr val="FF0000"/>
                </a:solidFill>
              </a:rPr>
              <a:t>Find r:</a:t>
            </a:r>
            <a:endParaRPr lang="en-US" dirty="0">
              <a:solidFill>
                <a:srgbClr val="FF0000"/>
              </a:solidFill>
            </a:endParaRPr>
          </a:p>
        </p:txBody>
      </p:sp>
      <p:sp>
        <p:nvSpPr>
          <p:cNvPr id="24" name="TextBox 23"/>
          <p:cNvSpPr txBox="1"/>
          <p:nvPr/>
        </p:nvSpPr>
        <p:spPr>
          <a:xfrm>
            <a:off x="5562600" y="799606"/>
            <a:ext cx="1593706" cy="369332"/>
          </a:xfrm>
          <a:prstGeom prst="rect">
            <a:avLst/>
          </a:prstGeom>
          <a:noFill/>
        </p:spPr>
        <p:txBody>
          <a:bodyPr wrap="none" rtlCol="0">
            <a:spAutoFit/>
          </a:bodyPr>
          <a:lstStyle/>
          <a:p>
            <a:r>
              <a:rPr lang="en-US" dirty="0">
                <a:solidFill>
                  <a:srgbClr val="FF0000"/>
                </a:solidFill>
              </a:rPr>
              <a:t>U</a:t>
            </a:r>
            <a:r>
              <a:rPr lang="en-US" dirty="0" smtClean="0">
                <a:solidFill>
                  <a:srgbClr val="FF0000"/>
                </a:solidFill>
              </a:rPr>
              <a:t>se a² + b² = c²</a:t>
            </a:r>
            <a:endParaRPr lang="en-US" dirty="0">
              <a:solidFill>
                <a:srgbClr val="FF0000"/>
              </a:solidFill>
            </a:endParaRPr>
          </a:p>
        </p:txBody>
      </p:sp>
      <mc:AlternateContent xmlns:mc="http://schemas.openxmlformats.org/markup-compatibility/2006" xmlns:a14="http://schemas.microsoft.com/office/drawing/2010/main">
        <mc:Choice Requires="a14">
          <p:sp>
            <p:nvSpPr>
              <p:cNvPr id="25" name="TextBox 24"/>
              <p:cNvSpPr txBox="1"/>
              <p:nvPr/>
            </p:nvSpPr>
            <p:spPr>
              <a:xfrm>
                <a:off x="4976329" y="1171997"/>
                <a:ext cx="1947905"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i="1" smtClean="0">
                              <a:solidFill>
                                <a:srgbClr val="FF0000"/>
                              </a:solidFill>
                              <a:latin typeface="Cambria Math"/>
                            </a:rPr>
                          </m:ctrlPr>
                        </m:sSupPr>
                        <m:e>
                          <m:d>
                            <m:dPr>
                              <m:ctrlPr>
                                <a:rPr lang="en-US" i="1" smtClean="0">
                                  <a:solidFill>
                                    <a:srgbClr val="FF0000"/>
                                  </a:solidFill>
                                  <a:latin typeface="Cambria Math"/>
                                </a:rPr>
                              </m:ctrlPr>
                            </m:dPr>
                            <m:e>
                              <m:r>
                                <a:rPr lang="en-US" b="0" i="1" smtClean="0">
                                  <a:solidFill>
                                    <a:srgbClr val="FF0000"/>
                                  </a:solidFill>
                                  <a:latin typeface="Cambria Math"/>
                                </a:rPr>
                                <m:t>8</m:t>
                              </m:r>
                            </m:e>
                          </m:d>
                        </m:e>
                        <m:sup>
                          <m:r>
                            <a:rPr lang="en-US" b="0" i="1" smtClean="0">
                              <a:solidFill>
                                <a:srgbClr val="FF0000"/>
                              </a:solidFill>
                              <a:latin typeface="Cambria Math"/>
                            </a:rPr>
                            <m:t>2</m:t>
                          </m:r>
                        </m:sup>
                      </m:sSup>
                      <m:r>
                        <a:rPr lang="en-US" b="0" i="1" smtClean="0">
                          <a:solidFill>
                            <a:srgbClr val="FF0000"/>
                          </a:solidFill>
                          <a:latin typeface="Cambria Math"/>
                        </a:rPr>
                        <m:t>+</m:t>
                      </m:r>
                      <m:sSup>
                        <m:sSupPr>
                          <m:ctrlPr>
                            <a:rPr lang="en-US" b="0" i="1" smtClean="0">
                              <a:solidFill>
                                <a:srgbClr val="FF0000"/>
                              </a:solidFill>
                              <a:latin typeface="Cambria Math"/>
                            </a:rPr>
                          </m:ctrlPr>
                        </m:sSupPr>
                        <m:e>
                          <m:d>
                            <m:dPr>
                              <m:ctrlPr>
                                <a:rPr lang="en-US" b="0" i="1" smtClean="0">
                                  <a:solidFill>
                                    <a:srgbClr val="FF0000"/>
                                  </a:solidFill>
                                  <a:latin typeface="Cambria Math"/>
                                </a:rPr>
                              </m:ctrlPr>
                            </m:dPr>
                            <m:e>
                              <m:r>
                                <a:rPr lang="en-US" b="0" i="1" smtClean="0">
                                  <a:solidFill>
                                    <a:srgbClr val="FF0000"/>
                                  </a:solidFill>
                                  <a:latin typeface="Cambria Math"/>
                                </a:rPr>
                                <m:t>4</m:t>
                              </m:r>
                            </m:e>
                          </m:d>
                        </m:e>
                        <m:sup>
                          <m:r>
                            <a:rPr lang="en-US" b="0" i="1" smtClean="0">
                              <a:solidFill>
                                <a:srgbClr val="FF0000"/>
                              </a:solidFill>
                              <a:latin typeface="Cambria Math"/>
                            </a:rPr>
                            <m:t>2</m:t>
                          </m:r>
                        </m:sup>
                      </m:sSup>
                      <m:r>
                        <a:rPr lang="en-US" b="0" i="1" smtClean="0">
                          <a:solidFill>
                            <a:srgbClr val="FF0000"/>
                          </a:solidFill>
                          <a:latin typeface="Cambria Math"/>
                        </a:rPr>
                        <m:t>= </m:t>
                      </m:r>
                      <m:sSup>
                        <m:sSupPr>
                          <m:ctrlPr>
                            <a:rPr lang="en-US" b="0" i="1" smtClean="0">
                              <a:solidFill>
                                <a:srgbClr val="FF0000"/>
                              </a:solidFill>
                              <a:latin typeface="Cambria Math"/>
                            </a:rPr>
                          </m:ctrlPr>
                        </m:sSupPr>
                        <m:e>
                          <m:r>
                            <a:rPr lang="en-US" b="0" i="1" smtClean="0">
                              <a:solidFill>
                                <a:srgbClr val="FF0000"/>
                              </a:solidFill>
                              <a:latin typeface="Cambria Math"/>
                            </a:rPr>
                            <m:t>𝑟</m:t>
                          </m:r>
                        </m:e>
                        <m:sup>
                          <m:r>
                            <a:rPr lang="en-US" b="0" i="1" smtClean="0">
                              <a:solidFill>
                                <a:srgbClr val="FF0000"/>
                              </a:solidFill>
                              <a:latin typeface="Cambria Math"/>
                            </a:rPr>
                            <m:t>2</m:t>
                          </m:r>
                        </m:sup>
                      </m:sSup>
                    </m:oMath>
                  </m:oMathPara>
                </a14:m>
                <a:endParaRPr lang="en-US" dirty="0"/>
              </a:p>
            </p:txBody>
          </p:sp>
        </mc:Choice>
        <mc:Fallback xmlns="">
          <p:sp>
            <p:nvSpPr>
              <p:cNvPr id="25" name="TextBox 24"/>
              <p:cNvSpPr txBox="1">
                <a:spLocks noRot="1" noChangeAspect="1" noMove="1" noResize="1" noEditPoints="1" noAdjustHandles="1" noChangeArrowheads="1" noChangeShapeType="1" noTextEdit="1"/>
              </p:cNvSpPr>
              <p:nvPr/>
            </p:nvSpPr>
            <p:spPr>
              <a:xfrm>
                <a:off x="4976329" y="1171997"/>
                <a:ext cx="1947905" cy="369332"/>
              </a:xfrm>
              <a:prstGeom prst="rect">
                <a:avLst/>
              </a:prstGeom>
              <a:blipFill rotWithShape="1">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413114" y="1540114"/>
                <a:ext cx="1074333"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a:rPr>
                        <m:t>80= </m:t>
                      </m:r>
                      <m:sSup>
                        <m:sSupPr>
                          <m:ctrlPr>
                            <a:rPr lang="en-US" b="0" i="1" smtClean="0">
                              <a:solidFill>
                                <a:srgbClr val="FF0000"/>
                              </a:solidFill>
                              <a:latin typeface="Cambria Math"/>
                            </a:rPr>
                          </m:ctrlPr>
                        </m:sSupPr>
                        <m:e>
                          <m:r>
                            <a:rPr lang="en-US" b="0" i="1" smtClean="0">
                              <a:solidFill>
                                <a:srgbClr val="FF0000"/>
                              </a:solidFill>
                              <a:latin typeface="Cambria Math"/>
                            </a:rPr>
                            <m:t>𝑟</m:t>
                          </m:r>
                        </m:e>
                        <m:sup>
                          <m:r>
                            <a:rPr lang="en-US" b="0" i="1" smtClean="0">
                              <a:solidFill>
                                <a:srgbClr val="FF0000"/>
                              </a:solidFill>
                              <a:latin typeface="Cambria Math"/>
                            </a:rPr>
                            <m:t>2</m:t>
                          </m:r>
                        </m:sup>
                      </m:sSup>
                    </m:oMath>
                  </m:oMathPara>
                </a14:m>
                <a:endParaRPr lang="en-US" dirty="0"/>
              </a:p>
            </p:txBody>
          </p:sp>
        </mc:Choice>
        <mc:Fallback xmlns="">
          <p:sp>
            <p:nvSpPr>
              <p:cNvPr id="26" name="TextBox 25"/>
              <p:cNvSpPr txBox="1">
                <a:spLocks noRot="1" noChangeAspect="1" noMove="1" noResize="1" noEditPoints="1" noAdjustHandles="1" noChangeArrowheads="1" noChangeShapeType="1" noTextEdit="1"/>
              </p:cNvSpPr>
              <p:nvPr/>
            </p:nvSpPr>
            <p:spPr>
              <a:xfrm>
                <a:off x="5413114" y="1540114"/>
                <a:ext cx="1074333" cy="369332"/>
              </a:xfrm>
              <a:prstGeom prst="rect">
                <a:avLst/>
              </a:prstGeom>
              <a:blipFill rotWithShape="1">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4622915" y="1933575"/>
                <a:ext cx="2847703" cy="4075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a:rPr>
                        <m:t>𝑟</m:t>
                      </m:r>
                      <m:r>
                        <a:rPr lang="en-US" b="0" i="1" smtClean="0">
                          <a:solidFill>
                            <a:srgbClr val="FF0000"/>
                          </a:solidFill>
                          <a:latin typeface="Cambria Math"/>
                        </a:rPr>
                        <m:t>=</m:t>
                      </m:r>
                      <m:rad>
                        <m:radPr>
                          <m:degHide m:val="on"/>
                          <m:ctrlPr>
                            <a:rPr lang="en-US" b="0" i="1" smtClean="0">
                              <a:solidFill>
                                <a:srgbClr val="FF0000"/>
                              </a:solidFill>
                              <a:latin typeface="Cambria Math"/>
                            </a:rPr>
                          </m:ctrlPr>
                        </m:radPr>
                        <m:deg/>
                        <m:e>
                          <m:r>
                            <a:rPr lang="en-US" b="0" i="1" smtClean="0">
                              <a:solidFill>
                                <a:srgbClr val="FF0000"/>
                              </a:solidFill>
                              <a:latin typeface="Cambria Math"/>
                            </a:rPr>
                            <m:t>80</m:t>
                          </m:r>
                        </m:e>
                      </m:rad>
                      <m:r>
                        <a:rPr lang="en-US" b="0" i="1" smtClean="0">
                          <a:solidFill>
                            <a:srgbClr val="FF0000"/>
                          </a:solidFill>
                          <a:latin typeface="Cambria Math"/>
                        </a:rPr>
                        <m:t>= </m:t>
                      </m:r>
                      <m:rad>
                        <m:radPr>
                          <m:degHide m:val="on"/>
                          <m:ctrlPr>
                            <a:rPr lang="en-US" b="0" i="1" smtClean="0">
                              <a:solidFill>
                                <a:srgbClr val="FF0000"/>
                              </a:solidFill>
                              <a:latin typeface="Cambria Math"/>
                            </a:rPr>
                          </m:ctrlPr>
                        </m:radPr>
                        <m:deg/>
                        <m:e>
                          <m:r>
                            <a:rPr lang="en-US" b="0" i="1" smtClean="0">
                              <a:solidFill>
                                <a:srgbClr val="FF0000"/>
                              </a:solidFill>
                              <a:latin typeface="Cambria Math"/>
                            </a:rPr>
                            <m:t>2</m:t>
                          </m:r>
                          <m:r>
                            <a:rPr lang="en-US" b="0" i="1" smtClean="0">
                              <a:solidFill>
                                <a:srgbClr val="FF0000"/>
                              </a:solidFill>
                              <a:latin typeface="Cambria Math"/>
                              <a:ea typeface="Cambria Math"/>
                            </a:rPr>
                            <m:t>∙2∙2∙2∙5</m:t>
                          </m:r>
                        </m:e>
                      </m:rad>
                    </m:oMath>
                  </m:oMathPara>
                </a14:m>
                <a:endParaRPr lang="en-US" dirty="0"/>
              </a:p>
            </p:txBody>
          </p:sp>
        </mc:Choice>
        <mc:Fallback xmlns="">
          <p:sp>
            <p:nvSpPr>
              <p:cNvPr id="27" name="TextBox 26"/>
              <p:cNvSpPr txBox="1">
                <a:spLocks noRot="1" noChangeAspect="1" noMove="1" noResize="1" noEditPoints="1" noAdjustHandles="1" noChangeArrowheads="1" noChangeShapeType="1" noTextEdit="1"/>
              </p:cNvSpPr>
              <p:nvPr/>
            </p:nvSpPr>
            <p:spPr>
              <a:xfrm>
                <a:off x="4622915" y="1933575"/>
                <a:ext cx="2847703" cy="407547"/>
              </a:xfrm>
              <a:prstGeom prst="rect">
                <a:avLst/>
              </a:prstGeom>
              <a:blipFill rotWithShape="1">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355431" y="2304116"/>
                <a:ext cx="1061060" cy="4075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a:rPr>
                        <m:t>𝑟</m:t>
                      </m:r>
                      <m:r>
                        <a:rPr lang="en-US" b="0" i="1" smtClean="0">
                          <a:solidFill>
                            <a:srgbClr val="FF0000"/>
                          </a:solidFill>
                          <a:latin typeface="Cambria Math"/>
                        </a:rPr>
                        <m:t>=4</m:t>
                      </m:r>
                      <m:rad>
                        <m:radPr>
                          <m:degHide m:val="on"/>
                          <m:ctrlPr>
                            <a:rPr lang="en-US" b="0" i="1" smtClean="0">
                              <a:solidFill>
                                <a:srgbClr val="FF0000"/>
                              </a:solidFill>
                              <a:latin typeface="Cambria Math"/>
                            </a:rPr>
                          </m:ctrlPr>
                        </m:radPr>
                        <m:deg/>
                        <m:e>
                          <m:r>
                            <a:rPr lang="en-US" b="0" i="1" smtClean="0">
                              <a:solidFill>
                                <a:srgbClr val="FF0000"/>
                              </a:solidFill>
                              <a:latin typeface="Cambria Math"/>
                              <a:ea typeface="Cambria Math"/>
                            </a:rPr>
                            <m:t>5</m:t>
                          </m:r>
                        </m:e>
                      </m:rad>
                    </m:oMath>
                  </m:oMathPara>
                </a14:m>
                <a:endParaRPr lang="en-US" dirty="0"/>
              </a:p>
            </p:txBody>
          </p:sp>
        </mc:Choice>
        <mc:Fallback xmlns="">
          <p:sp>
            <p:nvSpPr>
              <p:cNvPr id="28" name="TextBox 27"/>
              <p:cNvSpPr txBox="1">
                <a:spLocks noRot="1" noChangeAspect="1" noMove="1" noResize="1" noEditPoints="1" noAdjustHandles="1" noChangeArrowheads="1" noChangeShapeType="1" noTextEdit="1"/>
              </p:cNvSpPr>
              <p:nvPr/>
            </p:nvSpPr>
            <p:spPr>
              <a:xfrm>
                <a:off x="5355431" y="2304116"/>
                <a:ext cx="1061060" cy="407547"/>
              </a:xfrm>
              <a:prstGeom prst="rect">
                <a:avLst/>
              </a:prstGeom>
              <a:blipFill rotWithShape="1">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3389087" y="1315360"/>
                <a:ext cx="541430" cy="33752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4</m:t>
                      </m:r>
                      <m:rad>
                        <m:radPr>
                          <m:degHide m:val="on"/>
                          <m:ctrlPr>
                            <a:rPr lang="en-US" sz="1400" b="0" i="1" smtClean="0">
                              <a:solidFill>
                                <a:srgbClr val="FF0000"/>
                              </a:solidFill>
                              <a:latin typeface="Cambria Math"/>
                            </a:rPr>
                          </m:ctrlPr>
                        </m:radPr>
                        <m:deg/>
                        <m:e>
                          <m:r>
                            <a:rPr lang="en-US" sz="1400" b="0" i="1" smtClean="0">
                              <a:solidFill>
                                <a:srgbClr val="FF0000"/>
                              </a:solidFill>
                              <a:latin typeface="Cambria Math"/>
                              <a:ea typeface="Cambria Math"/>
                            </a:rPr>
                            <m:t>5</m:t>
                          </m:r>
                        </m:e>
                      </m:rad>
                    </m:oMath>
                  </m:oMathPara>
                </a14:m>
                <a:endParaRPr lang="en-US" sz="1400" dirty="0"/>
              </a:p>
            </p:txBody>
          </p:sp>
        </mc:Choice>
        <mc:Fallback xmlns="">
          <p:sp>
            <p:nvSpPr>
              <p:cNvPr id="29" name="TextBox 28"/>
              <p:cNvSpPr txBox="1">
                <a:spLocks noRot="1" noChangeAspect="1" noMove="1" noResize="1" noEditPoints="1" noAdjustHandles="1" noChangeArrowheads="1" noChangeShapeType="1" noTextEdit="1"/>
              </p:cNvSpPr>
              <p:nvPr/>
            </p:nvSpPr>
            <p:spPr>
              <a:xfrm>
                <a:off x="3389087" y="1315360"/>
                <a:ext cx="541430" cy="337528"/>
              </a:xfrm>
              <a:prstGeom prst="rect">
                <a:avLst/>
              </a:prstGeom>
              <a:blipFill rotWithShape="1">
                <a:blip r:embed="rId1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769225" y="1593758"/>
                <a:ext cx="797591"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a:rPr>
                        <m:t>𝑥</m:t>
                      </m:r>
                      <m:r>
                        <a:rPr lang="en-US" b="0" i="1" smtClean="0">
                          <a:solidFill>
                            <a:srgbClr val="FF0000"/>
                          </a:solidFill>
                          <a:latin typeface="Cambria Math"/>
                        </a:rPr>
                        <m:t>=8</m:t>
                      </m:r>
                    </m:oMath>
                  </m:oMathPara>
                </a14:m>
                <a:endParaRPr lang="en-US" dirty="0"/>
              </a:p>
            </p:txBody>
          </p:sp>
        </mc:Choice>
        <mc:Fallback xmlns="">
          <p:sp>
            <p:nvSpPr>
              <p:cNvPr id="30" name="TextBox 29"/>
              <p:cNvSpPr txBox="1">
                <a:spLocks noRot="1" noChangeAspect="1" noMove="1" noResize="1" noEditPoints="1" noAdjustHandles="1" noChangeArrowheads="1" noChangeShapeType="1" noTextEdit="1"/>
              </p:cNvSpPr>
              <p:nvPr/>
            </p:nvSpPr>
            <p:spPr>
              <a:xfrm>
                <a:off x="7769225" y="1593758"/>
                <a:ext cx="797591" cy="369332"/>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7759731" y="1926455"/>
                <a:ext cx="800989"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a:rPr>
                        <m:t>𝑦</m:t>
                      </m:r>
                      <m:r>
                        <a:rPr lang="en-US" b="0" i="1" smtClean="0">
                          <a:solidFill>
                            <a:srgbClr val="FF0000"/>
                          </a:solidFill>
                          <a:latin typeface="Cambria Math"/>
                        </a:rPr>
                        <m:t>=4</m:t>
                      </m:r>
                    </m:oMath>
                  </m:oMathPara>
                </a14:m>
                <a:endParaRPr lang="en-US" dirty="0"/>
              </a:p>
            </p:txBody>
          </p:sp>
        </mc:Choice>
        <mc:Fallback xmlns="">
          <p:sp>
            <p:nvSpPr>
              <p:cNvPr id="31" name="TextBox 30"/>
              <p:cNvSpPr txBox="1">
                <a:spLocks noRot="1" noChangeAspect="1" noMove="1" noResize="1" noEditPoints="1" noAdjustHandles="1" noChangeArrowheads="1" noChangeShapeType="1" noTextEdit="1"/>
              </p:cNvSpPr>
              <p:nvPr/>
            </p:nvSpPr>
            <p:spPr>
              <a:xfrm>
                <a:off x="7759731" y="1926455"/>
                <a:ext cx="800989" cy="369332"/>
              </a:xfrm>
              <a:prstGeom prst="rect">
                <a:avLst/>
              </a:prstGeom>
              <a:blipFill rotWithShape="1">
                <a:blip r:embed="rId17"/>
                <a:stretch>
                  <a:fillRect b="-491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7637490" y="2280778"/>
                <a:ext cx="1061060" cy="4075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a:rPr>
                        <m:t>𝑟</m:t>
                      </m:r>
                      <m:r>
                        <a:rPr lang="en-US" b="0" i="1" smtClean="0">
                          <a:solidFill>
                            <a:srgbClr val="FF0000"/>
                          </a:solidFill>
                          <a:latin typeface="Cambria Math"/>
                        </a:rPr>
                        <m:t>=4</m:t>
                      </m:r>
                      <m:rad>
                        <m:radPr>
                          <m:degHide m:val="on"/>
                          <m:ctrlPr>
                            <a:rPr lang="en-US" b="0" i="1" smtClean="0">
                              <a:solidFill>
                                <a:srgbClr val="FF0000"/>
                              </a:solidFill>
                              <a:latin typeface="Cambria Math"/>
                            </a:rPr>
                          </m:ctrlPr>
                        </m:radPr>
                        <m:deg/>
                        <m:e>
                          <m:r>
                            <a:rPr lang="en-US" b="0" i="1" smtClean="0">
                              <a:solidFill>
                                <a:srgbClr val="FF0000"/>
                              </a:solidFill>
                              <a:latin typeface="Cambria Math"/>
                              <a:ea typeface="Cambria Math"/>
                            </a:rPr>
                            <m:t>5</m:t>
                          </m:r>
                        </m:e>
                      </m:rad>
                    </m:oMath>
                  </m:oMathPara>
                </a14:m>
                <a:endParaRPr lang="en-US" dirty="0"/>
              </a:p>
            </p:txBody>
          </p:sp>
        </mc:Choice>
        <mc:Fallback xmlns="">
          <p:sp>
            <p:nvSpPr>
              <p:cNvPr id="32" name="TextBox 31"/>
              <p:cNvSpPr txBox="1">
                <a:spLocks noRot="1" noChangeAspect="1" noMove="1" noResize="1" noEditPoints="1" noAdjustHandles="1" noChangeArrowheads="1" noChangeShapeType="1" noTextEdit="1"/>
              </p:cNvSpPr>
              <p:nvPr/>
            </p:nvSpPr>
            <p:spPr>
              <a:xfrm>
                <a:off x="7637490" y="2280778"/>
                <a:ext cx="1061060" cy="407547"/>
              </a:xfrm>
              <a:prstGeom prst="rect">
                <a:avLst/>
              </a:prstGeom>
              <a:blipFill rotWithShape="1">
                <a:blip r:embed="rId18"/>
                <a:stretch>
                  <a:fillRect/>
                </a:stretch>
              </a:blipFill>
            </p:spPr>
            <p:txBody>
              <a:bodyPr/>
              <a:lstStyle/>
              <a:p>
                <a:r>
                  <a:rPr lang="en-US">
                    <a:noFill/>
                  </a:rPr>
                  <a:t> </a:t>
                </a:r>
              </a:p>
            </p:txBody>
          </p:sp>
        </mc:Fallback>
      </mc:AlternateContent>
      <p:sp>
        <p:nvSpPr>
          <p:cNvPr id="33" name="TextBox 32"/>
          <p:cNvSpPr txBox="1"/>
          <p:nvPr/>
        </p:nvSpPr>
        <p:spPr>
          <a:xfrm>
            <a:off x="7442523" y="1130694"/>
            <a:ext cx="1358577" cy="369332"/>
          </a:xfrm>
          <a:prstGeom prst="rect">
            <a:avLst/>
          </a:prstGeom>
          <a:noFill/>
        </p:spPr>
        <p:txBody>
          <a:bodyPr wrap="none" rtlCol="0">
            <a:spAutoFit/>
          </a:bodyPr>
          <a:lstStyle/>
          <a:p>
            <a:r>
              <a:rPr lang="en-US" dirty="0" smtClean="0">
                <a:solidFill>
                  <a:srgbClr val="FF0000"/>
                </a:solidFill>
              </a:rPr>
              <a:t>So, we have:</a:t>
            </a:r>
            <a:endParaRPr lang="en-US" dirty="0">
              <a:solidFill>
                <a:srgbClr val="FF0000"/>
              </a:solidFill>
            </a:endParaRPr>
          </a:p>
        </p:txBody>
      </p:sp>
      <p:pic>
        <p:nvPicPr>
          <p:cNvPr id="34" name="Picture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34227" y="2701879"/>
            <a:ext cx="3675376" cy="399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24400" y="2730087"/>
            <a:ext cx="3657600" cy="371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36" name="TextBox 35"/>
              <p:cNvSpPr txBox="1"/>
              <p:nvPr/>
            </p:nvSpPr>
            <p:spPr>
              <a:xfrm>
                <a:off x="304800" y="3276600"/>
                <a:ext cx="1467966" cy="6635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solidFill>
                            <a:schemeClr val="tx2"/>
                          </a:solidFill>
                          <a:latin typeface="Cambria Math"/>
                        </a:rPr>
                        <m:t>sin</m:t>
                      </m:r>
                      <m:r>
                        <a:rPr lang="en-US" b="0" i="0" smtClean="0">
                          <a:solidFill>
                            <a:schemeClr val="tx2"/>
                          </a:solidFill>
                          <a:latin typeface="Cambria Math"/>
                        </a:rPr>
                        <m:t> </m:t>
                      </m:r>
                      <m:r>
                        <m:rPr>
                          <m:sty m:val="p"/>
                        </m:rPr>
                        <a:rPr lang="el-GR" b="0" i="1" smtClean="0">
                          <a:solidFill>
                            <a:schemeClr val="tx2"/>
                          </a:solidFill>
                          <a:latin typeface="Cambria Math"/>
                          <a:ea typeface="Cambria Math"/>
                        </a:rPr>
                        <m:t>θ</m:t>
                      </m:r>
                      <m:r>
                        <a:rPr lang="en-US" b="0" i="1" smtClean="0">
                          <a:solidFill>
                            <a:schemeClr val="tx2"/>
                          </a:solidFill>
                          <a:latin typeface="Cambria Math"/>
                          <a:ea typeface="Cambria Math"/>
                        </a:rPr>
                        <m:t>= </m:t>
                      </m:r>
                      <m:f>
                        <m:fPr>
                          <m:ctrlPr>
                            <a:rPr lang="en-US" b="0" i="1" smtClean="0">
                              <a:solidFill>
                                <a:schemeClr val="tx2"/>
                              </a:solidFill>
                              <a:latin typeface="Cambria Math"/>
                              <a:ea typeface="Cambria Math"/>
                            </a:rPr>
                          </m:ctrlPr>
                        </m:fPr>
                        <m:num>
                          <m:r>
                            <a:rPr lang="en-US" b="0" i="1" smtClean="0">
                              <a:solidFill>
                                <a:schemeClr val="tx2"/>
                              </a:solidFill>
                              <a:latin typeface="Cambria Math"/>
                              <a:ea typeface="Cambria Math"/>
                            </a:rPr>
                            <m:t>4</m:t>
                          </m:r>
                        </m:num>
                        <m:den>
                          <m:r>
                            <a:rPr lang="en-US" b="0" i="1" smtClean="0">
                              <a:solidFill>
                                <a:schemeClr val="tx2"/>
                              </a:solidFill>
                              <a:latin typeface="Cambria Math"/>
                              <a:ea typeface="Cambria Math"/>
                            </a:rPr>
                            <m:t>4</m:t>
                          </m:r>
                          <m:rad>
                            <m:radPr>
                              <m:degHide m:val="on"/>
                              <m:ctrlPr>
                                <a:rPr lang="en-US" b="0" i="1" smtClean="0">
                                  <a:solidFill>
                                    <a:schemeClr val="tx2"/>
                                  </a:solidFill>
                                  <a:latin typeface="Cambria Math"/>
                                  <a:ea typeface="Cambria Math"/>
                                </a:rPr>
                              </m:ctrlPr>
                            </m:radPr>
                            <m:deg/>
                            <m:e>
                              <m:r>
                                <a:rPr lang="en-US" b="0" i="1" smtClean="0">
                                  <a:solidFill>
                                    <a:schemeClr val="tx2"/>
                                  </a:solidFill>
                                  <a:latin typeface="Cambria Math"/>
                                  <a:ea typeface="Cambria Math"/>
                                </a:rPr>
                                <m:t>5</m:t>
                              </m:r>
                            </m:e>
                          </m:rad>
                        </m:den>
                      </m:f>
                    </m:oMath>
                  </m:oMathPara>
                </a14:m>
                <a:endParaRPr lang="en-US" dirty="0">
                  <a:solidFill>
                    <a:schemeClr val="tx2"/>
                  </a:solidFill>
                </a:endParaRPr>
              </a:p>
            </p:txBody>
          </p:sp>
        </mc:Choice>
        <mc:Fallback xmlns="">
          <p:sp>
            <p:nvSpPr>
              <p:cNvPr id="36" name="TextBox 35"/>
              <p:cNvSpPr txBox="1">
                <a:spLocks noRot="1" noChangeAspect="1" noMove="1" noResize="1" noEditPoints="1" noAdjustHandles="1" noChangeArrowheads="1" noChangeShapeType="1" noTextEdit="1"/>
              </p:cNvSpPr>
              <p:nvPr/>
            </p:nvSpPr>
            <p:spPr>
              <a:xfrm>
                <a:off x="304800" y="3276600"/>
                <a:ext cx="1467966" cy="663580"/>
              </a:xfrm>
              <a:prstGeom prst="rect">
                <a:avLst/>
              </a:prstGeom>
              <a:blipFill rotWithShape="1">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1676400" y="3288792"/>
                <a:ext cx="805926" cy="6646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a:ea typeface="Cambria Math"/>
                        </a:rPr>
                        <m:t>= </m:t>
                      </m:r>
                      <m:f>
                        <m:fPr>
                          <m:ctrlPr>
                            <a:rPr lang="en-US" b="0" i="1" smtClean="0">
                              <a:solidFill>
                                <a:schemeClr val="tx2"/>
                              </a:solidFill>
                              <a:latin typeface="Cambria Math"/>
                              <a:ea typeface="Cambria Math"/>
                            </a:rPr>
                          </m:ctrlPr>
                        </m:fPr>
                        <m:num>
                          <m:r>
                            <a:rPr lang="en-US" b="0" i="1" smtClean="0">
                              <a:solidFill>
                                <a:schemeClr val="tx2"/>
                              </a:solidFill>
                              <a:latin typeface="Cambria Math"/>
                              <a:ea typeface="Cambria Math"/>
                            </a:rPr>
                            <m:t>1</m:t>
                          </m:r>
                        </m:num>
                        <m:den>
                          <m:rad>
                            <m:radPr>
                              <m:degHide m:val="on"/>
                              <m:ctrlPr>
                                <a:rPr lang="en-US" b="0" i="1" smtClean="0">
                                  <a:solidFill>
                                    <a:schemeClr val="tx2"/>
                                  </a:solidFill>
                                  <a:latin typeface="Cambria Math"/>
                                  <a:ea typeface="Cambria Math"/>
                                </a:rPr>
                              </m:ctrlPr>
                            </m:radPr>
                            <m:deg/>
                            <m:e>
                              <m:r>
                                <a:rPr lang="en-US" b="0" i="1" smtClean="0">
                                  <a:solidFill>
                                    <a:schemeClr val="tx2"/>
                                  </a:solidFill>
                                  <a:latin typeface="Cambria Math"/>
                                  <a:ea typeface="Cambria Math"/>
                                </a:rPr>
                                <m:t>5</m:t>
                              </m:r>
                            </m:e>
                          </m:rad>
                        </m:den>
                      </m:f>
                    </m:oMath>
                  </m:oMathPara>
                </a14:m>
                <a:endParaRPr lang="en-US" dirty="0">
                  <a:solidFill>
                    <a:schemeClr val="tx2"/>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1676400" y="3288792"/>
                <a:ext cx="805926" cy="664606"/>
              </a:xfrm>
              <a:prstGeom prst="rect">
                <a:avLst/>
              </a:prstGeom>
              <a:blipFill rotWithShape="1">
                <a:blip r:embed="rId2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2398754" y="3243546"/>
                <a:ext cx="626389" cy="7296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a:ea typeface="Cambria Math"/>
                        </a:rPr>
                        <m:t>∙</m:t>
                      </m:r>
                      <m:f>
                        <m:fPr>
                          <m:ctrlPr>
                            <a:rPr lang="en-US" b="0" i="1" smtClean="0">
                              <a:solidFill>
                                <a:schemeClr val="tx2"/>
                              </a:solidFill>
                              <a:latin typeface="Cambria Math"/>
                              <a:ea typeface="Cambria Math"/>
                            </a:rPr>
                          </m:ctrlPr>
                        </m:fPr>
                        <m:num>
                          <m:rad>
                            <m:radPr>
                              <m:degHide m:val="on"/>
                              <m:ctrlPr>
                                <a:rPr lang="en-US" b="0" i="1" smtClean="0">
                                  <a:solidFill>
                                    <a:schemeClr val="tx2"/>
                                  </a:solidFill>
                                  <a:latin typeface="Cambria Math"/>
                                  <a:ea typeface="Cambria Math"/>
                                </a:rPr>
                              </m:ctrlPr>
                            </m:radPr>
                            <m:deg/>
                            <m:e>
                              <m:r>
                                <a:rPr lang="en-US" b="0" i="1" smtClean="0">
                                  <a:solidFill>
                                    <a:schemeClr val="tx2"/>
                                  </a:solidFill>
                                  <a:latin typeface="Cambria Math"/>
                                  <a:ea typeface="Cambria Math"/>
                                </a:rPr>
                                <m:t>5</m:t>
                              </m:r>
                            </m:e>
                          </m:rad>
                        </m:num>
                        <m:den>
                          <m:rad>
                            <m:radPr>
                              <m:degHide m:val="on"/>
                              <m:ctrlPr>
                                <a:rPr lang="en-US" b="0" i="1" smtClean="0">
                                  <a:solidFill>
                                    <a:schemeClr val="tx2"/>
                                  </a:solidFill>
                                  <a:latin typeface="Cambria Math"/>
                                  <a:ea typeface="Cambria Math"/>
                                </a:rPr>
                              </m:ctrlPr>
                            </m:radPr>
                            <m:deg/>
                            <m:e>
                              <m:r>
                                <a:rPr lang="en-US" b="0" i="1" smtClean="0">
                                  <a:solidFill>
                                    <a:schemeClr val="tx2"/>
                                  </a:solidFill>
                                  <a:latin typeface="Cambria Math"/>
                                  <a:ea typeface="Cambria Math"/>
                                </a:rPr>
                                <m:t>5</m:t>
                              </m:r>
                            </m:e>
                          </m:rad>
                        </m:den>
                      </m:f>
                    </m:oMath>
                  </m:oMathPara>
                </a14:m>
                <a:endParaRPr lang="en-US" dirty="0">
                  <a:solidFill>
                    <a:schemeClr val="tx2"/>
                  </a:solidFill>
                </a:endParaRPr>
              </a:p>
            </p:txBody>
          </p:sp>
        </mc:Choice>
        <mc:Fallback xmlns="">
          <p:sp>
            <p:nvSpPr>
              <p:cNvPr id="38" name="TextBox 37"/>
              <p:cNvSpPr txBox="1">
                <a:spLocks noRot="1" noChangeAspect="1" noMove="1" noResize="1" noEditPoints="1" noAdjustHandles="1" noChangeArrowheads="1" noChangeShapeType="1" noTextEdit="1"/>
              </p:cNvSpPr>
              <p:nvPr/>
            </p:nvSpPr>
            <p:spPr>
              <a:xfrm>
                <a:off x="2398754" y="3243546"/>
                <a:ext cx="626389" cy="729687"/>
              </a:xfrm>
              <a:prstGeom prst="rect">
                <a:avLst/>
              </a:prstGeom>
              <a:blipFill rotWithShape="1">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2885312" y="3269482"/>
                <a:ext cx="815543" cy="6778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ea typeface="Cambria Math"/>
                        </a:rPr>
                        <m:t>= </m:t>
                      </m:r>
                      <m:f>
                        <m:fPr>
                          <m:ctrlPr>
                            <a:rPr lang="en-US" b="1" i="1" smtClean="0">
                              <a:solidFill>
                                <a:srgbClr val="FF0000"/>
                              </a:solidFill>
                              <a:latin typeface="Cambria Math"/>
                              <a:ea typeface="Cambria Math"/>
                            </a:rPr>
                          </m:ctrlPr>
                        </m:fPr>
                        <m:num>
                          <m:rad>
                            <m:radPr>
                              <m:degHide m:val="on"/>
                              <m:ctrlPr>
                                <a:rPr lang="en-US" b="1" i="1" smtClean="0">
                                  <a:solidFill>
                                    <a:srgbClr val="FF0000"/>
                                  </a:solidFill>
                                  <a:latin typeface="Cambria Math"/>
                                  <a:ea typeface="Cambria Math"/>
                                </a:rPr>
                              </m:ctrlPr>
                            </m:radPr>
                            <m:deg/>
                            <m:e>
                              <m:r>
                                <a:rPr lang="en-US" b="1" i="1" smtClean="0">
                                  <a:solidFill>
                                    <a:srgbClr val="FF0000"/>
                                  </a:solidFill>
                                  <a:latin typeface="Cambria Math"/>
                                  <a:ea typeface="Cambria Math"/>
                                </a:rPr>
                                <m:t>𝟓</m:t>
                              </m:r>
                            </m:e>
                          </m:rad>
                        </m:num>
                        <m:den>
                          <m:r>
                            <a:rPr lang="en-US" b="1" i="1" smtClean="0">
                              <a:solidFill>
                                <a:srgbClr val="FF0000"/>
                              </a:solidFill>
                              <a:latin typeface="Cambria Math"/>
                              <a:ea typeface="Cambria Math"/>
                            </a:rPr>
                            <m:t>𝟓</m:t>
                          </m:r>
                        </m:den>
                      </m:f>
                    </m:oMath>
                  </m:oMathPara>
                </a14:m>
                <a:endParaRPr lang="en-US" b="1" dirty="0">
                  <a:solidFill>
                    <a:srgbClr val="FF0000"/>
                  </a:solidFill>
                </a:endParaRPr>
              </a:p>
            </p:txBody>
          </p:sp>
        </mc:Choice>
        <mc:Fallback xmlns="">
          <p:sp>
            <p:nvSpPr>
              <p:cNvPr id="39" name="TextBox 38"/>
              <p:cNvSpPr txBox="1">
                <a:spLocks noRot="1" noChangeAspect="1" noMove="1" noResize="1" noEditPoints="1" noAdjustHandles="1" noChangeArrowheads="1" noChangeShapeType="1" noTextEdit="1"/>
              </p:cNvSpPr>
              <p:nvPr/>
            </p:nvSpPr>
            <p:spPr>
              <a:xfrm>
                <a:off x="2885312" y="3269482"/>
                <a:ext cx="815543" cy="677814"/>
              </a:xfrm>
              <a:prstGeom prst="rect">
                <a:avLst/>
              </a:prstGeom>
              <a:blipFill rotWithShape="1">
                <a:blip r:embed="rId2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334227" y="4191000"/>
                <a:ext cx="1498424" cy="6646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solidFill>
                            <a:schemeClr val="tx2"/>
                          </a:solidFill>
                          <a:latin typeface="Cambria Math"/>
                        </a:rPr>
                        <m:t>cos</m:t>
                      </m:r>
                      <m:r>
                        <a:rPr lang="en-US" b="0" i="0" smtClean="0">
                          <a:solidFill>
                            <a:schemeClr val="tx2"/>
                          </a:solidFill>
                          <a:latin typeface="Cambria Math"/>
                        </a:rPr>
                        <m:t> </m:t>
                      </m:r>
                      <m:r>
                        <m:rPr>
                          <m:sty m:val="p"/>
                        </m:rPr>
                        <a:rPr lang="el-GR" b="0" i="1" smtClean="0">
                          <a:solidFill>
                            <a:schemeClr val="tx2"/>
                          </a:solidFill>
                          <a:latin typeface="Cambria Math"/>
                          <a:ea typeface="Cambria Math"/>
                        </a:rPr>
                        <m:t>θ</m:t>
                      </m:r>
                      <m:r>
                        <a:rPr lang="en-US" b="0" i="1" smtClean="0">
                          <a:solidFill>
                            <a:schemeClr val="tx2"/>
                          </a:solidFill>
                          <a:latin typeface="Cambria Math"/>
                          <a:ea typeface="Cambria Math"/>
                        </a:rPr>
                        <m:t>= </m:t>
                      </m:r>
                      <m:f>
                        <m:fPr>
                          <m:ctrlPr>
                            <a:rPr lang="en-US" b="0" i="1" smtClean="0">
                              <a:solidFill>
                                <a:schemeClr val="tx2"/>
                              </a:solidFill>
                              <a:latin typeface="Cambria Math"/>
                              <a:ea typeface="Cambria Math"/>
                            </a:rPr>
                          </m:ctrlPr>
                        </m:fPr>
                        <m:num>
                          <m:r>
                            <a:rPr lang="en-US" b="0" i="1" smtClean="0">
                              <a:solidFill>
                                <a:schemeClr val="tx2"/>
                              </a:solidFill>
                              <a:latin typeface="Cambria Math"/>
                              <a:ea typeface="Cambria Math"/>
                            </a:rPr>
                            <m:t>8</m:t>
                          </m:r>
                        </m:num>
                        <m:den>
                          <m:r>
                            <a:rPr lang="en-US" b="0" i="1" smtClean="0">
                              <a:solidFill>
                                <a:schemeClr val="tx2"/>
                              </a:solidFill>
                              <a:latin typeface="Cambria Math"/>
                              <a:ea typeface="Cambria Math"/>
                            </a:rPr>
                            <m:t>4</m:t>
                          </m:r>
                          <m:rad>
                            <m:radPr>
                              <m:degHide m:val="on"/>
                              <m:ctrlPr>
                                <a:rPr lang="en-US" b="0" i="1" smtClean="0">
                                  <a:solidFill>
                                    <a:schemeClr val="tx2"/>
                                  </a:solidFill>
                                  <a:latin typeface="Cambria Math"/>
                                  <a:ea typeface="Cambria Math"/>
                                </a:rPr>
                              </m:ctrlPr>
                            </m:radPr>
                            <m:deg/>
                            <m:e>
                              <m:r>
                                <a:rPr lang="en-US" b="0" i="1" smtClean="0">
                                  <a:solidFill>
                                    <a:schemeClr val="tx2"/>
                                  </a:solidFill>
                                  <a:latin typeface="Cambria Math"/>
                                  <a:ea typeface="Cambria Math"/>
                                </a:rPr>
                                <m:t>5</m:t>
                              </m:r>
                            </m:e>
                          </m:rad>
                        </m:den>
                      </m:f>
                    </m:oMath>
                  </m:oMathPara>
                </a14:m>
                <a:endParaRPr lang="en-US" dirty="0">
                  <a:solidFill>
                    <a:schemeClr val="tx2"/>
                  </a:solidFill>
                </a:endParaRPr>
              </a:p>
            </p:txBody>
          </p:sp>
        </mc:Choice>
        <mc:Fallback xmlns="">
          <p:sp>
            <p:nvSpPr>
              <p:cNvPr id="40" name="TextBox 39"/>
              <p:cNvSpPr txBox="1">
                <a:spLocks noRot="1" noChangeAspect="1" noMove="1" noResize="1" noEditPoints="1" noAdjustHandles="1" noChangeArrowheads="1" noChangeShapeType="1" noTextEdit="1"/>
              </p:cNvSpPr>
              <p:nvPr/>
            </p:nvSpPr>
            <p:spPr>
              <a:xfrm>
                <a:off x="334227" y="4191000"/>
                <a:ext cx="1498424" cy="664606"/>
              </a:xfrm>
              <a:prstGeom prst="rect">
                <a:avLst/>
              </a:prstGeom>
              <a:blipFill rotWithShape="1">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1676400" y="4191000"/>
                <a:ext cx="805926" cy="6884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a:ea typeface="Cambria Math"/>
                        </a:rPr>
                        <m:t>= </m:t>
                      </m:r>
                      <m:f>
                        <m:fPr>
                          <m:ctrlPr>
                            <a:rPr lang="en-US" b="0" i="1" smtClean="0">
                              <a:solidFill>
                                <a:schemeClr val="tx2"/>
                              </a:solidFill>
                              <a:latin typeface="Cambria Math"/>
                              <a:ea typeface="Cambria Math"/>
                            </a:rPr>
                          </m:ctrlPr>
                        </m:fPr>
                        <m:num>
                          <m:r>
                            <a:rPr lang="en-US" b="0" i="1" smtClean="0">
                              <a:solidFill>
                                <a:schemeClr val="tx2"/>
                              </a:solidFill>
                              <a:latin typeface="Cambria Math"/>
                              <a:ea typeface="Cambria Math"/>
                            </a:rPr>
                            <m:t>2</m:t>
                          </m:r>
                        </m:num>
                        <m:den>
                          <m:rad>
                            <m:radPr>
                              <m:degHide m:val="on"/>
                              <m:ctrlPr>
                                <a:rPr lang="en-US" b="0" i="1" smtClean="0">
                                  <a:solidFill>
                                    <a:schemeClr val="tx2"/>
                                  </a:solidFill>
                                  <a:latin typeface="Cambria Math"/>
                                  <a:ea typeface="Cambria Math"/>
                                </a:rPr>
                              </m:ctrlPr>
                            </m:radPr>
                            <m:deg/>
                            <m:e>
                              <m:r>
                                <a:rPr lang="en-US" b="0" i="1" smtClean="0">
                                  <a:solidFill>
                                    <a:schemeClr val="tx2"/>
                                  </a:solidFill>
                                  <a:latin typeface="Cambria Math"/>
                                  <a:ea typeface="Cambria Math"/>
                                </a:rPr>
                                <m:t>5</m:t>
                              </m:r>
                            </m:e>
                          </m:rad>
                        </m:den>
                      </m:f>
                    </m:oMath>
                  </m:oMathPara>
                </a14:m>
                <a:endParaRPr lang="en-US" dirty="0">
                  <a:solidFill>
                    <a:schemeClr val="tx2"/>
                  </a:solidFill>
                </a:endParaRPr>
              </a:p>
            </p:txBody>
          </p:sp>
        </mc:Choice>
        <mc:Fallback xmlns="">
          <p:sp>
            <p:nvSpPr>
              <p:cNvPr id="41" name="TextBox 40"/>
              <p:cNvSpPr txBox="1">
                <a:spLocks noRot="1" noChangeAspect="1" noMove="1" noResize="1" noEditPoints="1" noAdjustHandles="1" noChangeArrowheads="1" noChangeShapeType="1" noTextEdit="1"/>
              </p:cNvSpPr>
              <p:nvPr/>
            </p:nvSpPr>
            <p:spPr>
              <a:xfrm>
                <a:off x="1676400" y="4191000"/>
                <a:ext cx="805926" cy="688458"/>
              </a:xfrm>
              <a:prstGeom prst="rect">
                <a:avLst/>
              </a:prstGeom>
              <a:blipFill rotWithShape="1">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p:cNvSpPr txBox="1"/>
              <p:nvPr/>
            </p:nvSpPr>
            <p:spPr>
              <a:xfrm>
                <a:off x="2398753" y="4158459"/>
                <a:ext cx="626389" cy="72968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tx2"/>
                          </a:solidFill>
                          <a:latin typeface="Cambria Math"/>
                          <a:ea typeface="Cambria Math"/>
                        </a:rPr>
                        <m:t>∙</m:t>
                      </m:r>
                      <m:f>
                        <m:fPr>
                          <m:ctrlPr>
                            <a:rPr lang="en-US" b="0" i="1" smtClean="0">
                              <a:solidFill>
                                <a:schemeClr val="tx2"/>
                              </a:solidFill>
                              <a:latin typeface="Cambria Math"/>
                              <a:ea typeface="Cambria Math"/>
                            </a:rPr>
                          </m:ctrlPr>
                        </m:fPr>
                        <m:num>
                          <m:rad>
                            <m:radPr>
                              <m:degHide m:val="on"/>
                              <m:ctrlPr>
                                <a:rPr lang="en-US" b="0" i="1" smtClean="0">
                                  <a:solidFill>
                                    <a:schemeClr val="tx2"/>
                                  </a:solidFill>
                                  <a:latin typeface="Cambria Math"/>
                                  <a:ea typeface="Cambria Math"/>
                                </a:rPr>
                              </m:ctrlPr>
                            </m:radPr>
                            <m:deg/>
                            <m:e>
                              <m:r>
                                <a:rPr lang="en-US" b="0" i="1" smtClean="0">
                                  <a:solidFill>
                                    <a:schemeClr val="tx2"/>
                                  </a:solidFill>
                                  <a:latin typeface="Cambria Math"/>
                                  <a:ea typeface="Cambria Math"/>
                                </a:rPr>
                                <m:t>5</m:t>
                              </m:r>
                            </m:e>
                          </m:rad>
                        </m:num>
                        <m:den>
                          <m:rad>
                            <m:radPr>
                              <m:degHide m:val="on"/>
                              <m:ctrlPr>
                                <a:rPr lang="en-US" b="0" i="1" smtClean="0">
                                  <a:solidFill>
                                    <a:schemeClr val="tx2"/>
                                  </a:solidFill>
                                  <a:latin typeface="Cambria Math"/>
                                  <a:ea typeface="Cambria Math"/>
                                </a:rPr>
                              </m:ctrlPr>
                            </m:radPr>
                            <m:deg/>
                            <m:e>
                              <m:r>
                                <a:rPr lang="en-US" b="0" i="1" smtClean="0">
                                  <a:solidFill>
                                    <a:schemeClr val="tx2"/>
                                  </a:solidFill>
                                  <a:latin typeface="Cambria Math"/>
                                  <a:ea typeface="Cambria Math"/>
                                </a:rPr>
                                <m:t>5</m:t>
                              </m:r>
                            </m:e>
                          </m:rad>
                        </m:den>
                      </m:f>
                    </m:oMath>
                  </m:oMathPara>
                </a14:m>
                <a:endParaRPr lang="en-US" dirty="0">
                  <a:solidFill>
                    <a:schemeClr val="tx2"/>
                  </a:solidFill>
                </a:endParaRPr>
              </a:p>
            </p:txBody>
          </p:sp>
        </mc:Choice>
        <mc:Fallback xmlns="">
          <p:sp>
            <p:nvSpPr>
              <p:cNvPr id="42" name="TextBox 41"/>
              <p:cNvSpPr txBox="1">
                <a:spLocks noRot="1" noChangeAspect="1" noMove="1" noResize="1" noEditPoints="1" noAdjustHandles="1" noChangeArrowheads="1" noChangeShapeType="1" noTextEdit="1"/>
              </p:cNvSpPr>
              <p:nvPr/>
            </p:nvSpPr>
            <p:spPr>
              <a:xfrm>
                <a:off x="2398753" y="4158459"/>
                <a:ext cx="626389" cy="729687"/>
              </a:xfrm>
              <a:prstGeom prst="rect">
                <a:avLst/>
              </a:prstGeom>
              <a:blipFill rotWithShape="1">
                <a:blip r:embed="rId2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p:cNvSpPr txBox="1"/>
              <p:nvPr/>
            </p:nvSpPr>
            <p:spPr>
              <a:xfrm>
                <a:off x="2912385" y="4158459"/>
                <a:ext cx="953403" cy="6778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ea typeface="Cambria Math"/>
                        </a:rPr>
                        <m:t>= </m:t>
                      </m:r>
                      <m:f>
                        <m:fPr>
                          <m:ctrlPr>
                            <a:rPr lang="en-US" b="1" i="1" smtClean="0">
                              <a:solidFill>
                                <a:srgbClr val="FF0000"/>
                              </a:solidFill>
                              <a:latin typeface="Cambria Math"/>
                              <a:ea typeface="Cambria Math"/>
                            </a:rPr>
                          </m:ctrlPr>
                        </m:fPr>
                        <m:num>
                          <m:r>
                            <a:rPr lang="en-US" b="1" i="1" smtClean="0">
                              <a:solidFill>
                                <a:srgbClr val="FF0000"/>
                              </a:solidFill>
                              <a:latin typeface="Cambria Math"/>
                              <a:ea typeface="Cambria Math"/>
                            </a:rPr>
                            <m:t>𝟐</m:t>
                          </m:r>
                          <m:rad>
                            <m:radPr>
                              <m:degHide m:val="on"/>
                              <m:ctrlPr>
                                <a:rPr lang="en-US" b="1" i="1" smtClean="0">
                                  <a:solidFill>
                                    <a:srgbClr val="FF0000"/>
                                  </a:solidFill>
                                  <a:latin typeface="Cambria Math"/>
                                  <a:ea typeface="Cambria Math"/>
                                </a:rPr>
                              </m:ctrlPr>
                            </m:radPr>
                            <m:deg/>
                            <m:e>
                              <m:r>
                                <a:rPr lang="en-US" b="1" i="1" smtClean="0">
                                  <a:solidFill>
                                    <a:srgbClr val="FF0000"/>
                                  </a:solidFill>
                                  <a:latin typeface="Cambria Math"/>
                                  <a:ea typeface="Cambria Math"/>
                                </a:rPr>
                                <m:t>𝟓</m:t>
                              </m:r>
                            </m:e>
                          </m:rad>
                        </m:num>
                        <m:den>
                          <m:r>
                            <a:rPr lang="en-US" b="1" i="1" smtClean="0">
                              <a:solidFill>
                                <a:srgbClr val="FF0000"/>
                              </a:solidFill>
                              <a:latin typeface="Cambria Math"/>
                              <a:ea typeface="Cambria Math"/>
                            </a:rPr>
                            <m:t>𝟓</m:t>
                          </m:r>
                        </m:den>
                      </m:f>
                    </m:oMath>
                  </m:oMathPara>
                </a14:m>
                <a:endParaRPr lang="en-US" b="1" dirty="0">
                  <a:solidFill>
                    <a:srgbClr val="FF0000"/>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2912385" y="4158459"/>
                <a:ext cx="953403" cy="677878"/>
              </a:xfrm>
              <a:prstGeom prst="rect">
                <a:avLst/>
              </a:prstGeom>
              <a:blipFill rotWithShape="1">
                <a:blip r:embed="rId2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414799" y="5181600"/>
                <a:ext cx="1215397" cy="61170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smtClean="0">
                          <a:solidFill>
                            <a:schemeClr val="tx2"/>
                          </a:solidFill>
                          <a:latin typeface="Cambria Math"/>
                        </a:rPr>
                        <m:t>t</m:t>
                      </m:r>
                      <m:r>
                        <m:rPr>
                          <m:sty m:val="p"/>
                        </m:rPr>
                        <a:rPr lang="en-US" b="0" i="0" smtClean="0">
                          <a:solidFill>
                            <a:schemeClr val="tx2"/>
                          </a:solidFill>
                          <a:latin typeface="Cambria Math"/>
                        </a:rPr>
                        <m:t>an</m:t>
                      </m:r>
                      <m:r>
                        <a:rPr lang="en-US" b="0" i="0" smtClean="0">
                          <a:solidFill>
                            <a:schemeClr val="tx2"/>
                          </a:solidFill>
                          <a:latin typeface="Cambria Math"/>
                        </a:rPr>
                        <m:t> </m:t>
                      </m:r>
                      <m:r>
                        <m:rPr>
                          <m:sty m:val="p"/>
                        </m:rPr>
                        <a:rPr lang="el-GR" b="0" i="1" smtClean="0">
                          <a:solidFill>
                            <a:schemeClr val="tx2"/>
                          </a:solidFill>
                          <a:latin typeface="Cambria Math"/>
                          <a:ea typeface="Cambria Math"/>
                        </a:rPr>
                        <m:t>θ</m:t>
                      </m:r>
                      <m:r>
                        <a:rPr lang="en-US" b="0" i="1" smtClean="0">
                          <a:solidFill>
                            <a:schemeClr val="tx2"/>
                          </a:solidFill>
                          <a:latin typeface="Cambria Math"/>
                          <a:ea typeface="Cambria Math"/>
                        </a:rPr>
                        <m:t>= </m:t>
                      </m:r>
                      <m:f>
                        <m:fPr>
                          <m:ctrlPr>
                            <a:rPr lang="en-US" b="0" i="1" smtClean="0">
                              <a:solidFill>
                                <a:schemeClr val="tx2"/>
                              </a:solidFill>
                              <a:latin typeface="Cambria Math"/>
                              <a:ea typeface="Cambria Math"/>
                            </a:rPr>
                          </m:ctrlPr>
                        </m:fPr>
                        <m:num>
                          <m:r>
                            <a:rPr lang="en-US" b="0" i="1" smtClean="0">
                              <a:solidFill>
                                <a:schemeClr val="tx2"/>
                              </a:solidFill>
                              <a:latin typeface="Cambria Math"/>
                              <a:ea typeface="Cambria Math"/>
                            </a:rPr>
                            <m:t>4</m:t>
                          </m:r>
                        </m:num>
                        <m:den>
                          <m:r>
                            <a:rPr lang="en-US" b="0" i="1" smtClean="0">
                              <a:solidFill>
                                <a:schemeClr val="tx2"/>
                              </a:solidFill>
                              <a:latin typeface="Cambria Math"/>
                              <a:ea typeface="Cambria Math"/>
                            </a:rPr>
                            <m:t>8</m:t>
                          </m:r>
                        </m:den>
                      </m:f>
                    </m:oMath>
                  </m:oMathPara>
                </a14:m>
                <a:endParaRPr lang="en-US" dirty="0">
                  <a:solidFill>
                    <a:schemeClr val="tx2"/>
                  </a:solidFill>
                </a:endParaRPr>
              </a:p>
            </p:txBody>
          </p:sp>
        </mc:Choice>
        <mc:Fallback xmlns="">
          <p:sp>
            <p:nvSpPr>
              <p:cNvPr id="44" name="TextBox 43"/>
              <p:cNvSpPr txBox="1">
                <a:spLocks noRot="1" noChangeAspect="1" noMove="1" noResize="1" noEditPoints="1" noAdjustHandles="1" noChangeArrowheads="1" noChangeShapeType="1" noTextEdit="1"/>
              </p:cNvSpPr>
              <p:nvPr/>
            </p:nvSpPr>
            <p:spPr>
              <a:xfrm>
                <a:off x="414799" y="5181600"/>
                <a:ext cx="1215397" cy="611706"/>
              </a:xfrm>
              <a:prstGeom prst="rect">
                <a:avLst/>
              </a:prstGeom>
              <a:blipFill rotWithShape="1">
                <a:blip r:embed="rId2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1563493" y="5161961"/>
                <a:ext cx="663963"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ea typeface="Cambria Math"/>
                        </a:rPr>
                        <m:t>= </m:t>
                      </m:r>
                      <m:f>
                        <m:fPr>
                          <m:ctrlPr>
                            <a:rPr lang="en-US" b="1" i="1" smtClean="0">
                              <a:solidFill>
                                <a:srgbClr val="FF0000"/>
                              </a:solidFill>
                              <a:latin typeface="Cambria Math"/>
                              <a:ea typeface="Cambria Math"/>
                            </a:rPr>
                          </m:ctrlPr>
                        </m:fPr>
                        <m:num>
                          <m:r>
                            <a:rPr lang="en-US" b="1" i="1" smtClean="0">
                              <a:solidFill>
                                <a:srgbClr val="FF0000"/>
                              </a:solidFill>
                              <a:latin typeface="Cambria Math"/>
                              <a:ea typeface="Cambria Math"/>
                            </a:rPr>
                            <m:t>𝟏</m:t>
                          </m:r>
                        </m:num>
                        <m:den>
                          <m:r>
                            <a:rPr lang="en-US" b="1" i="1" smtClean="0">
                              <a:solidFill>
                                <a:srgbClr val="FF0000"/>
                              </a:solidFill>
                              <a:latin typeface="Cambria Math"/>
                              <a:ea typeface="Cambria Math"/>
                            </a:rPr>
                            <m:t>𝟐</m:t>
                          </m:r>
                        </m:den>
                      </m:f>
                    </m:oMath>
                  </m:oMathPara>
                </a14:m>
                <a:endParaRPr lang="en-US" b="1" dirty="0">
                  <a:solidFill>
                    <a:srgbClr val="FF0000"/>
                  </a:solidFill>
                </a:endParaRPr>
              </a:p>
            </p:txBody>
          </p:sp>
        </mc:Choice>
        <mc:Fallback xmlns="">
          <p:sp>
            <p:nvSpPr>
              <p:cNvPr id="45" name="TextBox 44"/>
              <p:cNvSpPr txBox="1">
                <a:spLocks noRot="1" noChangeAspect="1" noMove="1" noResize="1" noEditPoints="1" noAdjustHandles="1" noChangeArrowheads="1" noChangeShapeType="1" noTextEdit="1"/>
              </p:cNvSpPr>
              <p:nvPr/>
            </p:nvSpPr>
            <p:spPr>
              <a:xfrm>
                <a:off x="1563493" y="5161961"/>
                <a:ext cx="663963" cy="610936"/>
              </a:xfrm>
              <a:prstGeom prst="rect">
                <a:avLst/>
              </a:prstGeom>
              <a:blipFill rotWithShape="1">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TextBox 45"/>
              <p:cNvSpPr txBox="1"/>
              <p:nvPr/>
            </p:nvSpPr>
            <p:spPr>
              <a:xfrm>
                <a:off x="4518329" y="3269482"/>
                <a:ext cx="1349344" cy="6760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solidFill>
                            <a:schemeClr val="tx2"/>
                          </a:solidFill>
                          <a:latin typeface="Cambria Math"/>
                        </a:rPr>
                        <m:t>csc</m:t>
                      </m:r>
                      <m:r>
                        <a:rPr lang="en-US" b="0" i="0" smtClean="0">
                          <a:solidFill>
                            <a:schemeClr val="tx2"/>
                          </a:solidFill>
                          <a:latin typeface="Cambria Math"/>
                        </a:rPr>
                        <m:t> </m:t>
                      </m:r>
                      <m:r>
                        <m:rPr>
                          <m:sty m:val="p"/>
                        </m:rPr>
                        <a:rPr lang="el-GR" b="0" i="1" smtClean="0">
                          <a:solidFill>
                            <a:schemeClr val="tx2"/>
                          </a:solidFill>
                          <a:latin typeface="Cambria Math"/>
                          <a:ea typeface="Cambria Math"/>
                        </a:rPr>
                        <m:t>θ</m:t>
                      </m:r>
                      <m:r>
                        <a:rPr lang="en-US" b="0" i="1" smtClean="0">
                          <a:solidFill>
                            <a:schemeClr val="tx2"/>
                          </a:solidFill>
                          <a:latin typeface="Cambria Math"/>
                          <a:ea typeface="Cambria Math"/>
                        </a:rPr>
                        <m:t>= </m:t>
                      </m:r>
                      <m:f>
                        <m:fPr>
                          <m:ctrlPr>
                            <a:rPr lang="en-US" b="0" i="1" smtClean="0">
                              <a:solidFill>
                                <a:schemeClr val="tx2"/>
                              </a:solidFill>
                              <a:latin typeface="Cambria Math"/>
                              <a:ea typeface="Cambria Math"/>
                            </a:rPr>
                          </m:ctrlPr>
                        </m:fPr>
                        <m:num>
                          <m:rad>
                            <m:radPr>
                              <m:degHide m:val="on"/>
                              <m:ctrlPr>
                                <a:rPr lang="en-US" b="0" i="1" smtClean="0">
                                  <a:solidFill>
                                    <a:schemeClr val="tx2"/>
                                  </a:solidFill>
                                  <a:latin typeface="Cambria Math"/>
                                  <a:ea typeface="Cambria Math"/>
                                </a:rPr>
                              </m:ctrlPr>
                            </m:radPr>
                            <m:deg/>
                            <m:e>
                              <m:r>
                                <a:rPr lang="en-US" b="0" i="1" smtClean="0">
                                  <a:solidFill>
                                    <a:schemeClr val="tx2"/>
                                  </a:solidFill>
                                  <a:latin typeface="Cambria Math"/>
                                  <a:ea typeface="Cambria Math"/>
                                </a:rPr>
                                <m:t>5</m:t>
                              </m:r>
                            </m:e>
                          </m:rad>
                        </m:num>
                        <m:den>
                          <m:r>
                            <a:rPr lang="en-US" b="0" i="1" smtClean="0">
                              <a:solidFill>
                                <a:schemeClr val="tx2"/>
                              </a:solidFill>
                              <a:latin typeface="Cambria Math"/>
                              <a:ea typeface="Cambria Math"/>
                            </a:rPr>
                            <m:t>1</m:t>
                          </m:r>
                        </m:den>
                      </m:f>
                    </m:oMath>
                  </m:oMathPara>
                </a14:m>
                <a:endParaRPr lang="en-US" dirty="0">
                  <a:solidFill>
                    <a:schemeClr val="tx2"/>
                  </a:solidFill>
                </a:endParaRPr>
              </a:p>
            </p:txBody>
          </p:sp>
        </mc:Choice>
        <mc:Fallback xmlns="">
          <p:sp>
            <p:nvSpPr>
              <p:cNvPr id="46" name="TextBox 45"/>
              <p:cNvSpPr txBox="1">
                <a:spLocks noRot="1" noChangeAspect="1" noMove="1" noResize="1" noEditPoints="1" noAdjustHandles="1" noChangeArrowheads="1" noChangeShapeType="1" noTextEdit="1"/>
              </p:cNvSpPr>
              <p:nvPr/>
            </p:nvSpPr>
            <p:spPr>
              <a:xfrm>
                <a:off x="4518329" y="3269482"/>
                <a:ext cx="1349344" cy="676019"/>
              </a:xfrm>
              <a:prstGeom prst="rect">
                <a:avLst/>
              </a:prstGeom>
              <a:blipFill rotWithShape="1">
                <a:blip r:embed="rId3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5892057" y="3417321"/>
                <a:ext cx="754630" cy="40754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a:rPr>
                        <m:t>=</m:t>
                      </m:r>
                      <m:rad>
                        <m:radPr>
                          <m:degHide m:val="on"/>
                          <m:ctrlPr>
                            <a:rPr lang="en-US" b="0" i="1" smtClean="0">
                              <a:solidFill>
                                <a:srgbClr val="FF0000"/>
                              </a:solidFill>
                              <a:latin typeface="Cambria Math"/>
                            </a:rPr>
                          </m:ctrlPr>
                        </m:radPr>
                        <m:deg/>
                        <m:e>
                          <m:r>
                            <a:rPr lang="en-US" b="0" i="1" smtClean="0">
                              <a:solidFill>
                                <a:srgbClr val="FF0000"/>
                              </a:solidFill>
                              <a:latin typeface="Cambria Math"/>
                              <a:ea typeface="Cambria Math"/>
                            </a:rPr>
                            <m:t>5</m:t>
                          </m:r>
                        </m:e>
                      </m:rad>
                    </m:oMath>
                  </m:oMathPara>
                </a14:m>
                <a:endParaRPr lang="en-US" dirty="0"/>
              </a:p>
            </p:txBody>
          </p:sp>
        </mc:Choice>
        <mc:Fallback xmlns="">
          <p:sp>
            <p:nvSpPr>
              <p:cNvPr id="47" name="TextBox 46"/>
              <p:cNvSpPr txBox="1">
                <a:spLocks noRot="1" noChangeAspect="1" noMove="1" noResize="1" noEditPoints="1" noAdjustHandles="1" noChangeArrowheads="1" noChangeShapeType="1" noTextEdit="1"/>
              </p:cNvSpPr>
              <p:nvPr/>
            </p:nvSpPr>
            <p:spPr>
              <a:xfrm>
                <a:off x="5892057" y="3417321"/>
                <a:ext cx="754630" cy="407547"/>
              </a:xfrm>
              <a:prstGeom prst="rect">
                <a:avLst/>
              </a:prstGeom>
              <a:blipFill rotWithShape="1">
                <a:blip r:embed="rId3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p:cNvSpPr txBox="1"/>
              <p:nvPr/>
            </p:nvSpPr>
            <p:spPr>
              <a:xfrm>
                <a:off x="4496993" y="4145586"/>
                <a:ext cx="1382110" cy="67601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solidFill>
                            <a:schemeClr val="tx2"/>
                          </a:solidFill>
                          <a:latin typeface="Cambria Math"/>
                        </a:rPr>
                        <m:t>sec</m:t>
                      </m:r>
                      <m:r>
                        <a:rPr lang="en-US" b="0" i="0" smtClean="0">
                          <a:solidFill>
                            <a:schemeClr val="tx2"/>
                          </a:solidFill>
                          <a:latin typeface="Cambria Math"/>
                        </a:rPr>
                        <m:t> </m:t>
                      </m:r>
                      <m:r>
                        <m:rPr>
                          <m:sty m:val="p"/>
                        </m:rPr>
                        <a:rPr lang="el-GR" b="0" i="1" smtClean="0">
                          <a:solidFill>
                            <a:schemeClr val="tx2"/>
                          </a:solidFill>
                          <a:latin typeface="Cambria Math"/>
                          <a:ea typeface="Cambria Math"/>
                        </a:rPr>
                        <m:t>θ</m:t>
                      </m:r>
                      <m:r>
                        <a:rPr lang="en-US" b="0" i="1" smtClean="0">
                          <a:solidFill>
                            <a:schemeClr val="tx2"/>
                          </a:solidFill>
                          <a:latin typeface="Cambria Math"/>
                          <a:ea typeface="Cambria Math"/>
                        </a:rPr>
                        <m:t>= </m:t>
                      </m:r>
                      <m:f>
                        <m:fPr>
                          <m:ctrlPr>
                            <a:rPr lang="en-US" b="0" i="1" smtClean="0">
                              <a:solidFill>
                                <a:schemeClr val="tx2"/>
                              </a:solidFill>
                              <a:latin typeface="Cambria Math"/>
                              <a:ea typeface="Cambria Math"/>
                            </a:rPr>
                          </m:ctrlPr>
                        </m:fPr>
                        <m:num>
                          <m:rad>
                            <m:radPr>
                              <m:degHide m:val="on"/>
                              <m:ctrlPr>
                                <a:rPr lang="en-US" b="0" i="1" smtClean="0">
                                  <a:solidFill>
                                    <a:schemeClr val="tx2"/>
                                  </a:solidFill>
                                  <a:latin typeface="Cambria Math"/>
                                  <a:ea typeface="Cambria Math"/>
                                </a:rPr>
                              </m:ctrlPr>
                            </m:radPr>
                            <m:deg/>
                            <m:e>
                              <m:r>
                                <a:rPr lang="en-US" b="0" i="1" smtClean="0">
                                  <a:solidFill>
                                    <a:schemeClr val="tx2"/>
                                  </a:solidFill>
                                  <a:latin typeface="Cambria Math"/>
                                  <a:ea typeface="Cambria Math"/>
                                </a:rPr>
                                <m:t>5</m:t>
                              </m:r>
                            </m:e>
                          </m:rad>
                        </m:num>
                        <m:den>
                          <m:r>
                            <a:rPr lang="en-US" b="0" i="1" smtClean="0">
                              <a:solidFill>
                                <a:schemeClr val="tx2"/>
                              </a:solidFill>
                              <a:latin typeface="Cambria Math"/>
                              <a:ea typeface="Cambria Math"/>
                            </a:rPr>
                            <m:t>2</m:t>
                          </m:r>
                        </m:den>
                      </m:f>
                    </m:oMath>
                  </m:oMathPara>
                </a14:m>
                <a:endParaRPr lang="en-US" dirty="0">
                  <a:solidFill>
                    <a:schemeClr val="tx2"/>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4496993" y="4145586"/>
                <a:ext cx="1382110" cy="676019"/>
              </a:xfrm>
              <a:prstGeom prst="rect">
                <a:avLst/>
              </a:prstGeom>
              <a:blipFill rotWithShape="1">
                <a:blip r:embed="rId3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p:cNvSpPr txBox="1"/>
              <p:nvPr/>
            </p:nvSpPr>
            <p:spPr>
              <a:xfrm>
                <a:off x="5926508" y="4156398"/>
                <a:ext cx="815543" cy="67787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ea typeface="Cambria Math"/>
                        </a:rPr>
                        <m:t>= </m:t>
                      </m:r>
                      <m:f>
                        <m:fPr>
                          <m:ctrlPr>
                            <a:rPr lang="en-US" b="1" i="1" smtClean="0">
                              <a:solidFill>
                                <a:srgbClr val="FF0000"/>
                              </a:solidFill>
                              <a:latin typeface="Cambria Math"/>
                              <a:ea typeface="Cambria Math"/>
                            </a:rPr>
                          </m:ctrlPr>
                        </m:fPr>
                        <m:num>
                          <m:rad>
                            <m:radPr>
                              <m:degHide m:val="on"/>
                              <m:ctrlPr>
                                <a:rPr lang="en-US" b="1" i="1" smtClean="0">
                                  <a:solidFill>
                                    <a:srgbClr val="FF0000"/>
                                  </a:solidFill>
                                  <a:latin typeface="Cambria Math"/>
                                  <a:ea typeface="Cambria Math"/>
                                </a:rPr>
                              </m:ctrlPr>
                            </m:radPr>
                            <m:deg/>
                            <m:e>
                              <m:r>
                                <a:rPr lang="en-US" b="1" i="1" smtClean="0">
                                  <a:solidFill>
                                    <a:srgbClr val="FF0000"/>
                                  </a:solidFill>
                                  <a:latin typeface="Cambria Math"/>
                                  <a:ea typeface="Cambria Math"/>
                                </a:rPr>
                                <m:t>𝟓</m:t>
                              </m:r>
                            </m:e>
                          </m:rad>
                        </m:num>
                        <m:den>
                          <m:r>
                            <a:rPr lang="en-US" b="1" i="1" smtClean="0">
                              <a:solidFill>
                                <a:srgbClr val="FF0000"/>
                              </a:solidFill>
                              <a:latin typeface="Cambria Math"/>
                              <a:ea typeface="Cambria Math"/>
                            </a:rPr>
                            <m:t>𝟐</m:t>
                          </m:r>
                        </m:den>
                      </m:f>
                    </m:oMath>
                  </m:oMathPara>
                </a14:m>
                <a:endParaRPr lang="en-US" b="1" dirty="0">
                  <a:solidFill>
                    <a:srgbClr val="FF0000"/>
                  </a:solidFill>
                </a:endParaRPr>
              </a:p>
            </p:txBody>
          </p:sp>
        </mc:Choice>
        <mc:Fallback xmlns="">
          <p:sp>
            <p:nvSpPr>
              <p:cNvPr id="49" name="TextBox 48"/>
              <p:cNvSpPr txBox="1">
                <a:spLocks noRot="1" noChangeAspect="1" noMove="1" noResize="1" noEditPoints="1" noAdjustHandles="1" noChangeArrowheads="1" noChangeShapeType="1" noTextEdit="1"/>
              </p:cNvSpPr>
              <p:nvPr/>
            </p:nvSpPr>
            <p:spPr>
              <a:xfrm>
                <a:off x="5926508" y="4156398"/>
                <a:ext cx="815543" cy="677878"/>
              </a:xfrm>
              <a:prstGeom prst="rect">
                <a:avLst/>
              </a:prstGeom>
              <a:blipFill rotWithShape="1">
                <a:blip r:embed="rId3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0" name="TextBox 49"/>
              <p:cNvSpPr txBox="1"/>
              <p:nvPr/>
            </p:nvSpPr>
            <p:spPr>
              <a:xfrm>
                <a:off x="4518329" y="5075281"/>
                <a:ext cx="2108269"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m:rPr>
                          <m:sty m:val="p"/>
                        </m:rPr>
                        <a:rPr lang="en-US" b="0" i="0" smtClean="0">
                          <a:solidFill>
                            <a:schemeClr val="tx2"/>
                          </a:solidFill>
                          <a:latin typeface="Cambria Math"/>
                        </a:rPr>
                        <m:t>cot</m:t>
                      </m:r>
                      <m:r>
                        <a:rPr lang="en-US" b="0" i="0" smtClean="0">
                          <a:solidFill>
                            <a:schemeClr val="tx2"/>
                          </a:solidFill>
                          <a:latin typeface="Cambria Math"/>
                        </a:rPr>
                        <m:t> </m:t>
                      </m:r>
                      <m:r>
                        <m:rPr>
                          <m:sty m:val="p"/>
                        </m:rPr>
                        <a:rPr lang="el-GR" b="0" i="1" smtClean="0">
                          <a:solidFill>
                            <a:schemeClr val="tx2"/>
                          </a:solidFill>
                          <a:latin typeface="Cambria Math"/>
                          <a:ea typeface="Cambria Math"/>
                        </a:rPr>
                        <m:t>θ</m:t>
                      </m:r>
                      <m:r>
                        <a:rPr lang="en-US" b="0" i="1" smtClean="0">
                          <a:solidFill>
                            <a:schemeClr val="tx2"/>
                          </a:solidFill>
                          <a:latin typeface="Cambria Math"/>
                          <a:ea typeface="Cambria Math"/>
                        </a:rPr>
                        <m:t>= </m:t>
                      </m:r>
                      <m:f>
                        <m:fPr>
                          <m:ctrlPr>
                            <a:rPr lang="en-US" b="0" i="1" smtClean="0">
                              <a:solidFill>
                                <a:schemeClr val="tx2"/>
                              </a:solidFill>
                              <a:latin typeface="Cambria Math"/>
                              <a:ea typeface="Cambria Math"/>
                            </a:rPr>
                          </m:ctrlPr>
                        </m:fPr>
                        <m:num>
                          <m:r>
                            <a:rPr lang="en-US" b="0" i="1" smtClean="0">
                              <a:solidFill>
                                <a:schemeClr val="tx2"/>
                              </a:solidFill>
                              <a:latin typeface="Cambria Math"/>
                              <a:ea typeface="Cambria Math"/>
                            </a:rPr>
                            <m:t>8</m:t>
                          </m:r>
                        </m:num>
                        <m:den>
                          <m:r>
                            <a:rPr lang="en-US" b="0" i="1" smtClean="0">
                              <a:solidFill>
                                <a:schemeClr val="tx2"/>
                              </a:solidFill>
                              <a:latin typeface="Cambria Math"/>
                              <a:ea typeface="Cambria Math"/>
                            </a:rPr>
                            <m:t>4</m:t>
                          </m:r>
                        </m:den>
                      </m:f>
                      <m:r>
                        <a:rPr lang="en-US" b="0" i="1" smtClean="0">
                          <a:solidFill>
                            <a:schemeClr val="tx2"/>
                          </a:solidFill>
                          <a:latin typeface="Cambria Math"/>
                          <a:ea typeface="Cambria Math"/>
                        </a:rPr>
                        <m:t>= </m:t>
                      </m:r>
                      <m:f>
                        <m:fPr>
                          <m:ctrlPr>
                            <a:rPr lang="en-US" b="0" i="1" smtClean="0">
                              <a:solidFill>
                                <a:schemeClr val="tx2"/>
                              </a:solidFill>
                              <a:latin typeface="Cambria Math"/>
                              <a:ea typeface="Cambria Math"/>
                            </a:rPr>
                          </m:ctrlPr>
                        </m:fPr>
                        <m:num>
                          <m:r>
                            <a:rPr lang="en-US" b="0" i="1" smtClean="0">
                              <a:solidFill>
                                <a:schemeClr val="tx2"/>
                              </a:solidFill>
                              <a:latin typeface="Cambria Math"/>
                              <a:ea typeface="Cambria Math"/>
                            </a:rPr>
                            <m:t>2</m:t>
                          </m:r>
                        </m:num>
                        <m:den>
                          <m:r>
                            <a:rPr lang="en-US" b="0" i="1" smtClean="0">
                              <a:solidFill>
                                <a:schemeClr val="tx2"/>
                              </a:solidFill>
                              <a:latin typeface="Cambria Math"/>
                              <a:ea typeface="Cambria Math"/>
                            </a:rPr>
                            <m:t>1</m:t>
                          </m:r>
                        </m:den>
                      </m:f>
                      <m:r>
                        <a:rPr lang="en-US" b="0" i="1" smtClean="0">
                          <a:solidFill>
                            <a:schemeClr val="tx2"/>
                          </a:solidFill>
                          <a:latin typeface="Cambria Math"/>
                          <a:ea typeface="Cambria Math"/>
                        </a:rPr>
                        <m:t>=</m:t>
                      </m:r>
                      <m:r>
                        <a:rPr lang="en-US" b="1" i="1" smtClean="0">
                          <a:solidFill>
                            <a:srgbClr val="FF0000"/>
                          </a:solidFill>
                          <a:latin typeface="Cambria Math"/>
                          <a:ea typeface="Cambria Math"/>
                        </a:rPr>
                        <m:t>𝟐</m:t>
                      </m:r>
                    </m:oMath>
                  </m:oMathPara>
                </a14:m>
                <a:endParaRPr lang="en-US" b="1" dirty="0">
                  <a:solidFill>
                    <a:schemeClr val="tx2"/>
                  </a:solidFill>
                </a:endParaRPr>
              </a:p>
            </p:txBody>
          </p:sp>
        </mc:Choice>
        <mc:Fallback xmlns="">
          <p:sp>
            <p:nvSpPr>
              <p:cNvPr id="50" name="TextBox 49"/>
              <p:cNvSpPr txBox="1">
                <a:spLocks noRot="1" noChangeAspect="1" noMove="1" noResize="1" noEditPoints="1" noAdjustHandles="1" noChangeArrowheads="1" noChangeShapeType="1" noTextEdit="1"/>
              </p:cNvSpPr>
              <p:nvPr/>
            </p:nvSpPr>
            <p:spPr>
              <a:xfrm>
                <a:off x="4518329" y="5075281"/>
                <a:ext cx="2108269" cy="610936"/>
              </a:xfrm>
              <a:prstGeom prst="rect">
                <a:avLst/>
              </a:prstGeom>
              <a:blipFill rotWithShape="1">
                <a:blip r:embed="rId35"/>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84206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1000"/>
                                        <p:tgtEl>
                                          <p:spTgt spid="23"/>
                                        </p:tgtEl>
                                      </p:cBhvr>
                                    </p:animEffect>
                                    <p:anim calcmode="lin" valueType="num">
                                      <p:cBhvr>
                                        <p:cTn id="15" dur="1000" fill="hold"/>
                                        <p:tgtEl>
                                          <p:spTgt spid="23"/>
                                        </p:tgtEl>
                                        <p:attrNameLst>
                                          <p:attrName>ppt_x</p:attrName>
                                        </p:attrNameLst>
                                      </p:cBhvr>
                                      <p:tavLst>
                                        <p:tav tm="0">
                                          <p:val>
                                            <p:strVal val="#ppt_x"/>
                                          </p:val>
                                        </p:tav>
                                        <p:tav tm="100000">
                                          <p:val>
                                            <p:strVal val="#ppt_x"/>
                                          </p:val>
                                        </p:tav>
                                      </p:tavLst>
                                    </p:anim>
                                    <p:anim calcmode="lin" valueType="num">
                                      <p:cBhvr>
                                        <p:cTn id="16"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fade">
                                      <p:cBhvr>
                                        <p:cTn id="28" dur="1000"/>
                                        <p:tgtEl>
                                          <p:spTgt spid="25"/>
                                        </p:tgtEl>
                                      </p:cBhvr>
                                    </p:animEffect>
                                    <p:anim calcmode="lin" valueType="num">
                                      <p:cBhvr>
                                        <p:cTn id="29" dur="1000" fill="hold"/>
                                        <p:tgtEl>
                                          <p:spTgt spid="25"/>
                                        </p:tgtEl>
                                        <p:attrNameLst>
                                          <p:attrName>ppt_x</p:attrName>
                                        </p:attrNameLst>
                                      </p:cBhvr>
                                      <p:tavLst>
                                        <p:tav tm="0">
                                          <p:val>
                                            <p:strVal val="#ppt_x"/>
                                          </p:val>
                                        </p:tav>
                                        <p:tav tm="100000">
                                          <p:val>
                                            <p:strVal val="#ppt_x"/>
                                          </p:val>
                                        </p:tav>
                                      </p:tavLst>
                                    </p:anim>
                                    <p:anim calcmode="lin" valueType="num">
                                      <p:cBhvr>
                                        <p:cTn id="30"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1000"/>
                                        <p:tgtEl>
                                          <p:spTgt spid="26"/>
                                        </p:tgtEl>
                                      </p:cBhvr>
                                    </p:animEffect>
                                    <p:anim calcmode="lin" valueType="num">
                                      <p:cBhvr>
                                        <p:cTn id="36" dur="1000" fill="hold"/>
                                        <p:tgtEl>
                                          <p:spTgt spid="26"/>
                                        </p:tgtEl>
                                        <p:attrNameLst>
                                          <p:attrName>ppt_x</p:attrName>
                                        </p:attrNameLst>
                                      </p:cBhvr>
                                      <p:tavLst>
                                        <p:tav tm="0">
                                          <p:val>
                                            <p:strVal val="#ppt_x"/>
                                          </p:val>
                                        </p:tav>
                                        <p:tav tm="100000">
                                          <p:val>
                                            <p:strVal val="#ppt_x"/>
                                          </p:val>
                                        </p:tav>
                                      </p:tavLst>
                                    </p:anim>
                                    <p:anim calcmode="lin" valueType="num">
                                      <p:cBhvr>
                                        <p:cTn id="3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1000"/>
                                        <p:tgtEl>
                                          <p:spTgt spid="28"/>
                                        </p:tgtEl>
                                      </p:cBhvr>
                                    </p:animEffect>
                                    <p:anim calcmode="lin" valueType="num">
                                      <p:cBhvr>
                                        <p:cTn id="50" dur="1000" fill="hold"/>
                                        <p:tgtEl>
                                          <p:spTgt spid="28"/>
                                        </p:tgtEl>
                                        <p:attrNameLst>
                                          <p:attrName>ppt_x</p:attrName>
                                        </p:attrNameLst>
                                      </p:cBhvr>
                                      <p:tavLst>
                                        <p:tav tm="0">
                                          <p:val>
                                            <p:strVal val="#ppt_x"/>
                                          </p:val>
                                        </p:tav>
                                        <p:tav tm="100000">
                                          <p:val>
                                            <p:strVal val="#ppt_x"/>
                                          </p:val>
                                        </p:tav>
                                      </p:tavLst>
                                    </p:anim>
                                    <p:anim calcmode="lin" valueType="num">
                                      <p:cBhvr>
                                        <p:cTn id="5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fade">
                                      <p:cBhvr>
                                        <p:cTn id="56" dur="1000"/>
                                        <p:tgtEl>
                                          <p:spTgt spid="29"/>
                                        </p:tgtEl>
                                      </p:cBhvr>
                                    </p:animEffect>
                                    <p:anim calcmode="lin" valueType="num">
                                      <p:cBhvr>
                                        <p:cTn id="57" dur="1000" fill="hold"/>
                                        <p:tgtEl>
                                          <p:spTgt spid="29"/>
                                        </p:tgtEl>
                                        <p:attrNameLst>
                                          <p:attrName>ppt_x</p:attrName>
                                        </p:attrNameLst>
                                      </p:cBhvr>
                                      <p:tavLst>
                                        <p:tav tm="0">
                                          <p:val>
                                            <p:strVal val="#ppt_x"/>
                                          </p:val>
                                        </p:tav>
                                        <p:tav tm="100000">
                                          <p:val>
                                            <p:strVal val="#ppt_x"/>
                                          </p:val>
                                        </p:tav>
                                      </p:tavLst>
                                    </p:anim>
                                    <p:anim calcmode="lin" valueType="num">
                                      <p:cBhvr>
                                        <p:cTn id="5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1000"/>
                                        <p:tgtEl>
                                          <p:spTgt spid="33"/>
                                        </p:tgtEl>
                                      </p:cBhvr>
                                    </p:animEffect>
                                    <p:anim calcmode="lin" valueType="num">
                                      <p:cBhvr>
                                        <p:cTn id="64" dur="1000" fill="hold"/>
                                        <p:tgtEl>
                                          <p:spTgt spid="33"/>
                                        </p:tgtEl>
                                        <p:attrNameLst>
                                          <p:attrName>ppt_x</p:attrName>
                                        </p:attrNameLst>
                                      </p:cBhvr>
                                      <p:tavLst>
                                        <p:tav tm="0">
                                          <p:val>
                                            <p:strVal val="#ppt_x"/>
                                          </p:val>
                                        </p:tav>
                                        <p:tav tm="100000">
                                          <p:val>
                                            <p:strVal val="#ppt_x"/>
                                          </p:val>
                                        </p:tav>
                                      </p:tavLst>
                                    </p:anim>
                                    <p:anim calcmode="lin" valueType="num">
                                      <p:cBhvr>
                                        <p:cTn id="6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1000"/>
                                        <p:tgtEl>
                                          <p:spTgt spid="30"/>
                                        </p:tgtEl>
                                      </p:cBhvr>
                                    </p:animEffect>
                                    <p:anim calcmode="lin" valueType="num">
                                      <p:cBhvr>
                                        <p:cTn id="71" dur="1000" fill="hold"/>
                                        <p:tgtEl>
                                          <p:spTgt spid="30"/>
                                        </p:tgtEl>
                                        <p:attrNameLst>
                                          <p:attrName>ppt_x</p:attrName>
                                        </p:attrNameLst>
                                      </p:cBhvr>
                                      <p:tavLst>
                                        <p:tav tm="0">
                                          <p:val>
                                            <p:strVal val="#ppt_x"/>
                                          </p:val>
                                        </p:tav>
                                        <p:tav tm="100000">
                                          <p:val>
                                            <p:strVal val="#ppt_x"/>
                                          </p:val>
                                        </p:tav>
                                      </p:tavLst>
                                    </p:anim>
                                    <p:anim calcmode="lin" valueType="num">
                                      <p:cBhvr>
                                        <p:cTn id="7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fade">
                                      <p:cBhvr>
                                        <p:cTn id="77" dur="1000"/>
                                        <p:tgtEl>
                                          <p:spTgt spid="31"/>
                                        </p:tgtEl>
                                      </p:cBhvr>
                                    </p:animEffect>
                                    <p:anim calcmode="lin" valueType="num">
                                      <p:cBhvr>
                                        <p:cTn id="78" dur="1000" fill="hold"/>
                                        <p:tgtEl>
                                          <p:spTgt spid="31"/>
                                        </p:tgtEl>
                                        <p:attrNameLst>
                                          <p:attrName>ppt_x</p:attrName>
                                        </p:attrNameLst>
                                      </p:cBhvr>
                                      <p:tavLst>
                                        <p:tav tm="0">
                                          <p:val>
                                            <p:strVal val="#ppt_x"/>
                                          </p:val>
                                        </p:tav>
                                        <p:tav tm="100000">
                                          <p:val>
                                            <p:strVal val="#ppt_x"/>
                                          </p:val>
                                        </p:tav>
                                      </p:tavLst>
                                    </p:anim>
                                    <p:anim calcmode="lin" valueType="num">
                                      <p:cBhvr>
                                        <p:cTn id="7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fade">
                                      <p:cBhvr>
                                        <p:cTn id="91" dur="1000"/>
                                        <p:tgtEl>
                                          <p:spTgt spid="34"/>
                                        </p:tgtEl>
                                      </p:cBhvr>
                                    </p:animEffect>
                                    <p:anim calcmode="lin" valueType="num">
                                      <p:cBhvr>
                                        <p:cTn id="92" dur="1000" fill="hold"/>
                                        <p:tgtEl>
                                          <p:spTgt spid="34"/>
                                        </p:tgtEl>
                                        <p:attrNameLst>
                                          <p:attrName>ppt_x</p:attrName>
                                        </p:attrNameLst>
                                      </p:cBhvr>
                                      <p:tavLst>
                                        <p:tav tm="0">
                                          <p:val>
                                            <p:strVal val="#ppt_x"/>
                                          </p:val>
                                        </p:tav>
                                        <p:tav tm="100000">
                                          <p:val>
                                            <p:strVal val="#ppt_x"/>
                                          </p:val>
                                        </p:tav>
                                      </p:tavLst>
                                    </p:anim>
                                    <p:anim calcmode="lin" valueType="num">
                                      <p:cBhvr>
                                        <p:cTn id="9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35"/>
                                        </p:tgtEl>
                                        <p:attrNameLst>
                                          <p:attrName>style.visibility</p:attrName>
                                        </p:attrNameLst>
                                      </p:cBhvr>
                                      <p:to>
                                        <p:strVal val="visible"/>
                                      </p:to>
                                    </p:set>
                                    <p:animEffect transition="in" filter="fade">
                                      <p:cBhvr>
                                        <p:cTn id="98" dur="1000"/>
                                        <p:tgtEl>
                                          <p:spTgt spid="35"/>
                                        </p:tgtEl>
                                      </p:cBhvr>
                                    </p:animEffect>
                                    <p:anim calcmode="lin" valueType="num">
                                      <p:cBhvr>
                                        <p:cTn id="99" dur="1000" fill="hold"/>
                                        <p:tgtEl>
                                          <p:spTgt spid="35"/>
                                        </p:tgtEl>
                                        <p:attrNameLst>
                                          <p:attrName>ppt_x</p:attrName>
                                        </p:attrNameLst>
                                      </p:cBhvr>
                                      <p:tavLst>
                                        <p:tav tm="0">
                                          <p:val>
                                            <p:strVal val="#ppt_x"/>
                                          </p:val>
                                        </p:tav>
                                        <p:tav tm="100000">
                                          <p:val>
                                            <p:strVal val="#ppt_x"/>
                                          </p:val>
                                        </p:tav>
                                      </p:tavLst>
                                    </p:anim>
                                    <p:anim calcmode="lin" valueType="num">
                                      <p:cBhvr>
                                        <p:cTn id="100"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fade">
                                      <p:cBhvr>
                                        <p:cTn id="105" dur="1000"/>
                                        <p:tgtEl>
                                          <p:spTgt spid="36"/>
                                        </p:tgtEl>
                                      </p:cBhvr>
                                    </p:animEffect>
                                    <p:anim calcmode="lin" valueType="num">
                                      <p:cBhvr>
                                        <p:cTn id="106" dur="1000" fill="hold"/>
                                        <p:tgtEl>
                                          <p:spTgt spid="36"/>
                                        </p:tgtEl>
                                        <p:attrNameLst>
                                          <p:attrName>ppt_x</p:attrName>
                                        </p:attrNameLst>
                                      </p:cBhvr>
                                      <p:tavLst>
                                        <p:tav tm="0">
                                          <p:val>
                                            <p:strVal val="#ppt_x"/>
                                          </p:val>
                                        </p:tav>
                                        <p:tav tm="100000">
                                          <p:val>
                                            <p:strVal val="#ppt_x"/>
                                          </p:val>
                                        </p:tav>
                                      </p:tavLst>
                                    </p:anim>
                                    <p:anim calcmode="lin" valueType="num">
                                      <p:cBhvr>
                                        <p:cTn id="10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37"/>
                                        </p:tgtEl>
                                        <p:attrNameLst>
                                          <p:attrName>style.visibility</p:attrName>
                                        </p:attrNameLst>
                                      </p:cBhvr>
                                      <p:to>
                                        <p:strVal val="visible"/>
                                      </p:to>
                                    </p:set>
                                    <p:animEffect transition="in" filter="fade">
                                      <p:cBhvr>
                                        <p:cTn id="112" dur="1000"/>
                                        <p:tgtEl>
                                          <p:spTgt spid="37"/>
                                        </p:tgtEl>
                                      </p:cBhvr>
                                    </p:animEffect>
                                    <p:anim calcmode="lin" valueType="num">
                                      <p:cBhvr>
                                        <p:cTn id="113" dur="1000" fill="hold"/>
                                        <p:tgtEl>
                                          <p:spTgt spid="37"/>
                                        </p:tgtEl>
                                        <p:attrNameLst>
                                          <p:attrName>ppt_x</p:attrName>
                                        </p:attrNameLst>
                                      </p:cBhvr>
                                      <p:tavLst>
                                        <p:tav tm="0">
                                          <p:val>
                                            <p:strVal val="#ppt_x"/>
                                          </p:val>
                                        </p:tav>
                                        <p:tav tm="100000">
                                          <p:val>
                                            <p:strVal val="#ppt_x"/>
                                          </p:val>
                                        </p:tav>
                                      </p:tavLst>
                                    </p:anim>
                                    <p:anim calcmode="lin" valueType="num">
                                      <p:cBhvr>
                                        <p:cTn id="11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38"/>
                                        </p:tgtEl>
                                        <p:attrNameLst>
                                          <p:attrName>style.visibility</p:attrName>
                                        </p:attrNameLst>
                                      </p:cBhvr>
                                      <p:to>
                                        <p:strVal val="visible"/>
                                      </p:to>
                                    </p:set>
                                    <p:animEffect transition="in" filter="fade">
                                      <p:cBhvr>
                                        <p:cTn id="119" dur="1000"/>
                                        <p:tgtEl>
                                          <p:spTgt spid="38"/>
                                        </p:tgtEl>
                                      </p:cBhvr>
                                    </p:animEffect>
                                    <p:anim calcmode="lin" valueType="num">
                                      <p:cBhvr>
                                        <p:cTn id="120" dur="1000" fill="hold"/>
                                        <p:tgtEl>
                                          <p:spTgt spid="38"/>
                                        </p:tgtEl>
                                        <p:attrNameLst>
                                          <p:attrName>ppt_x</p:attrName>
                                        </p:attrNameLst>
                                      </p:cBhvr>
                                      <p:tavLst>
                                        <p:tav tm="0">
                                          <p:val>
                                            <p:strVal val="#ppt_x"/>
                                          </p:val>
                                        </p:tav>
                                        <p:tav tm="100000">
                                          <p:val>
                                            <p:strVal val="#ppt_x"/>
                                          </p:val>
                                        </p:tav>
                                      </p:tavLst>
                                    </p:anim>
                                    <p:anim calcmode="lin" valueType="num">
                                      <p:cBhvr>
                                        <p:cTn id="12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39"/>
                                        </p:tgtEl>
                                        <p:attrNameLst>
                                          <p:attrName>style.visibility</p:attrName>
                                        </p:attrNameLst>
                                      </p:cBhvr>
                                      <p:to>
                                        <p:strVal val="visible"/>
                                      </p:to>
                                    </p:set>
                                    <p:animEffect transition="in" filter="fade">
                                      <p:cBhvr>
                                        <p:cTn id="126" dur="1000"/>
                                        <p:tgtEl>
                                          <p:spTgt spid="39"/>
                                        </p:tgtEl>
                                      </p:cBhvr>
                                    </p:animEffect>
                                    <p:anim calcmode="lin" valueType="num">
                                      <p:cBhvr>
                                        <p:cTn id="127" dur="1000" fill="hold"/>
                                        <p:tgtEl>
                                          <p:spTgt spid="39"/>
                                        </p:tgtEl>
                                        <p:attrNameLst>
                                          <p:attrName>ppt_x</p:attrName>
                                        </p:attrNameLst>
                                      </p:cBhvr>
                                      <p:tavLst>
                                        <p:tav tm="0">
                                          <p:val>
                                            <p:strVal val="#ppt_x"/>
                                          </p:val>
                                        </p:tav>
                                        <p:tav tm="100000">
                                          <p:val>
                                            <p:strVal val="#ppt_x"/>
                                          </p:val>
                                        </p:tav>
                                      </p:tavLst>
                                    </p:anim>
                                    <p:anim calcmode="lin" valueType="num">
                                      <p:cBhvr>
                                        <p:cTn id="12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40"/>
                                        </p:tgtEl>
                                        <p:attrNameLst>
                                          <p:attrName>style.visibility</p:attrName>
                                        </p:attrNameLst>
                                      </p:cBhvr>
                                      <p:to>
                                        <p:strVal val="visible"/>
                                      </p:to>
                                    </p:set>
                                    <p:animEffect transition="in" filter="fade">
                                      <p:cBhvr>
                                        <p:cTn id="133" dur="1000"/>
                                        <p:tgtEl>
                                          <p:spTgt spid="40"/>
                                        </p:tgtEl>
                                      </p:cBhvr>
                                    </p:animEffect>
                                    <p:anim calcmode="lin" valueType="num">
                                      <p:cBhvr>
                                        <p:cTn id="134" dur="1000" fill="hold"/>
                                        <p:tgtEl>
                                          <p:spTgt spid="40"/>
                                        </p:tgtEl>
                                        <p:attrNameLst>
                                          <p:attrName>ppt_x</p:attrName>
                                        </p:attrNameLst>
                                      </p:cBhvr>
                                      <p:tavLst>
                                        <p:tav tm="0">
                                          <p:val>
                                            <p:strVal val="#ppt_x"/>
                                          </p:val>
                                        </p:tav>
                                        <p:tav tm="100000">
                                          <p:val>
                                            <p:strVal val="#ppt_x"/>
                                          </p:val>
                                        </p:tav>
                                      </p:tavLst>
                                    </p:anim>
                                    <p:anim calcmode="lin" valueType="num">
                                      <p:cBhvr>
                                        <p:cTn id="135"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41"/>
                                        </p:tgtEl>
                                        <p:attrNameLst>
                                          <p:attrName>style.visibility</p:attrName>
                                        </p:attrNameLst>
                                      </p:cBhvr>
                                      <p:to>
                                        <p:strVal val="visible"/>
                                      </p:to>
                                    </p:set>
                                    <p:animEffect transition="in" filter="fade">
                                      <p:cBhvr>
                                        <p:cTn id="140" dur="1000"/>
                                        <p:tgtEl>
                                          <p:spTgt spid="41"/>
                                        </p:tgtEl>
                                      </p:cBhvr>
                                    </p:animEffect>
                                    <p:anim calcmode="lin" valueType="num">
                                      <p:cBhvr>
                                        <p:cTn id="141" dur="1000" fill="hold"/>
                                        <p:tgtEl>
                                          <p:spTgt spid="41"/>
                                        </p:tgtEl>
                                        <p:attrNameLst>
                                          <p:attrName>ppt_x</p:attrName>
                                        </p:attrNameLst>
                                      </p:cBhvr>
                                      <p:tavLst>
                                        <p:tav tm="0">
                                          <p:val>
                                            <p:strVal val="#ppt_x"/>
                                          </p:val>
                                        </p:tav>
                                        <p:tav tm="100000">
                                          <p:val>
                                            <p:strVal val="#ppt_x"/>
                                          </p:val>
                                        </p:tav>
                                      </p:tavLst>
                                    </p:anim>
                                    <p:anim calcmode="lin" valueType="num">
                                      <p:cBhvr>
                                        <p:cTn id="142"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42"/>
                                        </p:tgtEl>
                                        <p:attrNameLst>
                                          <p:attrName>style.visibility</p:attrName>
                                        </p:attrNameLst>
                                      </p:cBhvr>
                                      <p:to>
                                        <p:strVal val="visible"/>
                                      </p:to>
                                    </p:set>
                                    <p:animEffect transition="in" filter="fade">
                                      <p:cBhvr>
                                        <p:cTn id="147" dur="1000"/>
                                        <p:tgtEl>
                                          <p:spTgt spid="42"/>
                                        </p:tgtEl>
                                      </p:cBhvr>
                                    </p:animEffect>
                                    <p:anim calcmode="lin" valueType="num">
                                      <p:cBhvr>
                                        <p:cTn id="148" dur="1000" fill="hold"/>
                                        <p:tgtEl>
                                          <p:spTgt spid="42"/>
                                        </p:tgtEl>
                                        <p:attrNameLst>
                                          <p:attrName>ppt_x</p:attrName>
                                        </p:attrNameLst>
                                      </p:cBhvr>
                                      <p:tavLst>
                                        <p:tav tm="0">
                                          <p:val>
                                            <p:strVal val="#ppt_x"/>
                                          </p:val>
                                        </p:tav>
                                        <p:tav tm="100000">
                                          <p:val>
                                            <p:strVal val="#ppt_x"/>
                                          </p:val>
                                        </p:tav>
                                      </p:tavLst>
                                    </p:anim>
                                    <p:anim calcmode="lin" valueType="num">
                                      <p:cBhvr>
                                        <p:cTn id="14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43"/>
                                        </p:tgtEl>
                                        <p:attrNameLst>
                                          <p:attrName>style.visibility</p:attrName>
                                        </p:attrNameLst>
                                      </p:cBhvr>
                                      <p:to>
                                        <p:strVal val="visible"/>
                                      </p:to>
                                    </p:set>
                                    <p:animEffect transition="in" filter="fade">
                                      <p:cBhvr>
                                        <p:cTn id="154" dur="1000"/>
                                        <p:tgtEl>
                                          <p:spTgt spid="43"/>
                                        </p:tgtEl>
                                      </p:cBhvr>
                                    </p:animEffect>
                                    <p:anim calcmode="lin" valueType="num">
                                      <p:cBhvr>
                                        <p:cTn id="155" dur="1000" fill="hold"/>
                                        <p:tgtEl>
                                          <p:spTgt spid="43"/>
                                        </p:tgtEl>
                                        <p:attrNameLst>
                                          <p:attrName>ppt_x</p:attrName>
                                        </p:attrNameLst>
                                      </p:cBhvr>
                                      <p:tavLst>
                                        <p:tav tm="0">
                                          <p:val>
                                            <p:strVal val="#ppt_x"/>
                                          </p:val>
                                        </p:tav>
                                        <p:tav tm="100000">
                                          <p:val>
                                            <p:strVal val="#ppt_x"/>
                                          </p:val>
                                        </p:tav>
                                      </p:tavLst>
                                    </p:anim>
                                    <p:anim calcmode="lin" valueType="num">
                                      <p:cBhvr>
                                        <p:cTn id="15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44"/>
                                        </p:tgtEl>
                                        <p:attrNameLst>
                                          <p:attrName>style.visibility</p:attrName>
                                        </p:attrNameLst>
                                      </p:cBhvr>
                                      <p:to>
                                        <p:strVal val="visible"/>
                                      </p:to>
                                    </p:set>
                                    <p:animEffect transition="in" filter="fade">
                                      <p:cBhvr>
                                        <p:cTn id="161" dur="1000"/>
                                        <p:tgtEl>
                                          <p:spTgt spid="44"/>
                                        </p:tgtEl>
                                      </p:cBhvr>
                                    </p:animEffect>
                                    <p:anim calcmode="lin" valueType="num">
                                      <p:cBhvr>
                                        <p:cTn id="162" dur="1000" fill="hold"/>
                                        <p:tgtEl>
                                          <p:spTgt spid="44"/>
                                        </p:tgtEl>
                                        <p:attrNameLst>
                                          <p:attrName>ppt_x</p:attrName>
                                        </p:attrNameLst>
                                      </p:cBhvr>
                                      <p:tavLst>
                                        <p:tav tm="0">
                                          <p:val>
                                            <p:strVal val="#ppt_x"/>
                                          </p:val>
                                        </p:tav>
                                        <p:tav tm="100000">
                                          <p:val>
                                            <p:strVal val="#ppt_x"/>
                                          </p:val>
                                        </p:tav>
                                      </p:tavLst>
                                    </p:anim>
                                    <p:anim calcmode="lin" valueType="num">
                                      <p:cBhvr>
                                        <p:cTn id="16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45"/>
                                        </p:tgtEl>
                                        <p:attrNameLst>
                                          <p:attrName>style.visibility</p:attrName>
                                        </p:attrNameLst>
                                      </p:cBhvr>
                                      <p:to>
                                        <p:strVal val="visible"/>
                                      </p:to>
                                    </p:set>
                                    <p:animEffect transition="in" filter="fade">
                                      <p:cBhvr>
                                        <p:cTn id="168" dur="1000"/>
                                        <p:tgtEl>
                                          <p:spTgt spid="45"/>
                                        </p:tgtEl>
                                      </p:cBhvr>
                                    </p:animEffect>
                                    <p:anim calcmode="lin" valueType="num">
                                      <p:cBhvr>
                                        <p:cTn id="169" dur="1000" fill="hold"/>
                                        <p:tgtEl>
                                          <p:spTgt spid="45"/>
                                        </p:tgtEl>
                                        <p:attrNameLst>
                                          <p:attrName>ppt_x</p:attrName>
                                        </p:attrNameLst>
                                      </p:cBhvr>
                                      <p:tavLst>
                                        <p:tav tm="0">
                                          <p:val>
                                            <p:strVal val="#ppt_x"/>
                                          </p:val>
                                        </p:tav>
                                        <p:tav tm="100000">
                                          <p:val>
                                            <p:strVal val="#ppt_x"/>
                                          </p:val>
                                        </p:tav>
                                      </p:tavLst>
                                    </p:anim>
                                    <p:anim calcmode="lin" valueType="num">
                                      <p:cBhvr>
                                        <p:cTn id="170"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grpId="0" nodeType="clickEffect">
                                  <p:stCondLst>
                                    <p:cond delay="0"/>
                                  </p:stCondLst>
                                  <p:childTnLst>
                                    <p:set>
                                      <p:cBhvr>
                                        <p:cTn id="174" dur="1" fill="hold">
                                          <p:stCondLst>
                                            <p:cond delay="0"/>
                                          </p:stCondLst>
                                        </p:cTn>
                                        <p:tgtEl>
                                          <p:spTgt spid="46"/>
                                        </p:tgtEl>
                                        <p:attrNameLst>
                                          <p:attrName>style.visibility</p:attrName>
                                        </p:attrNameLst>
                                      </p:cBhvr>
                                      <p:to>
                                        <p:strVal val="visible"/>
                                      </p:to>
                                    </p:set>
                                    <p:animEffect transition="in" filter="fade">
                                      <p:cBhvr>
                                        <p:cTn id="175" dur="1000"/>
                                        <p:tgtEl>
                                          <p:spTgt spid="46"/>
                                        </p:tgtEl>
                                      </p:cBhvr>
                                    </p:animEffect>
                                    <p:anim calcmode="lin" valueType="num">
                                      <p:cBhvr>
                                        <p:cTn id="176" dur="1000" fill="hold"/>
                                        <p:tgtEl>
                                          <p:spTgt spid="46"/>
                                        </p:tgtEl>
                                        <p:attrNameLst>
                                          <p:attrName>ppt_x</p:attrName>
                                        </p:attrNameLst>
                                      </p:cBhvr>
                                      <p:tavLst>
                                        <p:tav tm="0">
                                          <p:val>
                                            <p:strVal val="#ppt_x"/>
                                          </p:val>
                                        </p:tav>
                                        <p:tav tm="100000">
                                          <p:val>
                                            <p:strVal val="#ppt_x"/>
                                          </p:val>
                                        </p:tav>
                                      </p:tavLst>
                                    </p:anim>
                                    <p:anim calcmode="lin" valueType="num">
                                      <p:cBhvr>
                                        <p:cTn id="17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42" presetClass="entr" presetSubtype="0" fill="hold" grpId="0" nodeType="clickEffect">
                                  <p:stCondLst>
                                    <p:cond delay="0"/>
                                  </p:stCondLst>
                                  <p:childTnLst>
                                    <p:set>
                                      <p:cBhvr>
                                        <p:cTn id="181" dur="1" fill="hold">
                                          <p:stCondLst>
                                            <p:cond delay="0"/>
                                          </p:stCondLst>
                                        </p:cTn>
                                        <p:tgtEl>
                                          <p:spTgt spid="47"/>
                                        </p:tgtEl>
                                        <p:attrNameLst>
                                          <p:attrName>style.visibility</p:attrName>
                                        </p:attrNameLst>
                                      </p:cBhvr>
                                      <p:to>
                                        <p:strVal val="visible"/>
                                      </p:to>
                                    </p:set>
                                    <p:animEffect transition="in" filter="fade">
                                      <p:cBhvr>
                                        <p:cTn id="182" dur="1000"/>
                                        <p:tgtEl>
                                          <p:spTgt spid="47"/>
                                        </p:tgtEl>
                                      </p:cBhvr>
                                    </p:animEffect>
                                    <p:anim calcmode="lin" valueType="num">
                                      <p:cBhvr>
                                        <p:cTn id="183" dur="1000" fill="hold"/>
                                        <p:tgtEl>
                                          <p:spTgt spid="47"/>
                                        </p:tgtEl>
                                        <p:attrNameLst>
                                          <p:attrName>ppt_x</p:attrName>
                                        </p:attrNameLst>
                                      </p:cBhvr>
                                      <p:tavLst>
                                        <p:tav tm="0">
                                          <p:val>
                                            <p:strVal val="#ppt_x"/>
                                          </p:val>
                                        </p:tav>
                                        <p:tav tm="100000">
                                          <p:val>
                                            <p:strVal val="#ppt_x"/>
                                          </p:val>
                                        </p:tav>
                                      </p:tavLst>
                                    </p:anim>
                                    <p:anim calcmode="lin" valueType="num">
                                      <p:cBhvr>
                                        <p:cTn id="1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42" presetClass="entr" presetSubtype="0" fill="hold" grpId="0" nodeType="clickEffect">
                                  <p:stCondLst>
                                    <p:cond delay="0"/>
                                  </p:stCondLst>
                                  <p:childTnLst>
                                    <p:set>
                                      <p:cBhvr>
                                        <p:cTn id="188" dur="1" fill="hold">
                                          <p:stCondLst>
                                            <p:cond delay="0"/>
                                          </p:stCondLst>
                                        </p:cTn>
                                        <p:tgtEl>
                                          <p:spTgt spid="48"/>
                                        </p:tgtEl>
                                        <p:attrNameLst>
                                          <p:attrName>style.visibility</p:attrName>
                                        </p:attrNameLst>
                                      </p:cBhvr>
                                      <p:to>
                                        <p:strVal val="visible"/>
                                      </p:to>
                                    </p:set>
                                    <p:animEffect transition="in" filter="fade">
                                      <p:cBhvr>
                                        <p:cTn id="189" dur="1000"/>
                                        <p:tgtEl>
                                          <p:spTgt spid="48"/>
                                        </p:tgtEl>
                                      </p:cBhvr>
                                    </p:animEffect>
                                    <p:anim calcmode="lin" valueType="num">
                                      <p:cBhvr>
                                        <p:cTn id="190" dur="1000" fill="hold"/>
                                        <p:tgtEl>
                                          <p:spTgt spid="48"/>
                                        </p:tgtEl>
                                        <p:attrNameLst>
                                          <p:attrName>ppt_x</p:attrName>
                                        </p:attrNameLst>
                                      </p:cBhvr>
                                      <p:tavLst>
                                        <p:tav tm="0">
                                          <p:val>
                                            <p:strVal val="#ppt_x"/>
                                          </p:val>
                                        </p:tav>
                                        <p:tav tm="100000">
                                          <p:val>
                                            <p:strVal val="#ppt_x"/>
                                          </p:val>
                                        </p:tav>
                                      </p:tavLst>
                                    </p:anim>
                                    <p:anim calcmode="lin" valueType="num">
                                      <p:cBhvr>
                                        <p:cTn id="191"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42" presetClass="entr" presetSubtype="0" fill="hold" grpId="0" nodeType="clickEffect">
                                  <p:stCondLst>
                                    <p:cond delay="0"/>
                                  </p:stCondLst>
                                  <p:childTnLst>
                                    <p:set>
                                      <p:cBhvr>
                                        <p:cTn id="195" dur="1" fill="hold">
                                          <p:stCondLst>
                                            <p:cond delay="0"/>
                                          </p:stCondLst>
                                        </p:cTn>
                                        <p:tgtEl>
                                          <p:spTgt spid="49"/>
                                        </p:tgtEl>
                                        <p:attrNameLst>
                                          <p:attrName>style.visibility</p:attrName>
                                        </p:attrNameLst>
                                      </p:cBhvr>
                                      <p:to>
                                        <p:strVal val="visible"/>
                                      </p:to>
                                    </p:set>
                                    <p:animEffect transition="in" filter="fade">
                                      <p:cBhvr>
                                        <p:cTn id="196" dur="1000"/>
                                        <p:tgtEl>
                                          <p:spTgt spid="49"/>
                                        </p:tgtEl>
                                      </p:cBhvr>
                                    </p:animEffect>
                                    <p:anim calcmode="lin" valueType="num">
                                      <p:cBhvr>
                                        <p:cTn id="197" dur="1000" fill="hold"/>
                                        <p:tgtEl>
                                          <p:spTgt spid="49"/>
                                        </p:tgtEl>
                                        <p:attrNameLst>
                                          <p:attrName>ppt_x</p:attrName>
                                        </p:attrNameLst>
                                      </p:cBhvr>
                                      <p:tavLst>
                                        <p:tav tm="0">
                                          <p:val>
                                            <p:strVal val="#ppt_x"/>
                                          </p:val>
                                        </p:tav>
                                        <p:tav tm="100000">
                                          <p:val>
                                            <p:strVal val="#ppt_x"/>
                                          </p:val>
                                        </p:tav>
                                      </p:tavLst>
                                    </p:anim>
                                    <p:anim calcmode="lin" valueType="num">
                                      <p:cBhvr>
                                        <p:cTn id="198"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42" presetClass="entr" presetSubtype="0" fill="hold" grpId="0" nodeType="clickEffect">
                                  <p:stCondLst>
                                    <p:cond delay="0"/>
                                  </p:stCondLst>
                                  <p:childTnLst>
                                    <p:set>
                                      <p:cBhvr>
                                        <p:cTn id="202" dur="1" fill="hold">
                                          <p:stCondLst>
                                            <p:cond delay="0"/>
                                          </p:stCondLst>
                                        </p:cTn>
                                        <p:tgtEl>
                                          <p:spTgt spid="50"/>
                                        </p:tgtEl>
                                        <p:attrNameLst>
                                          <p:attrName>style.visibility</p:attrName>
                                        </p:attrNameLst>
                                      </p:cBhvr>
                                      <p:to>
                                        <p:strVal val="visible"/>
                                      </p:to>
                                    </p:set>
                                    <p:animEffect transition="in" filter="fade">
                                      <p:cBhvr>
                                        <p:cTn id="203" dur="1000"/>
                                        <p:tgtEl>
                                          <p:spTgt spid="50"/>
                                        </p:tgtEl>
                                      </p:cBhvr>
                                    </p:animEffect>
                                    <p:anim calcmode="lin" valueType="num">
                                      <p:cBhvr>
                                        <p:cTn id="204" dur="1000" fill="hold"/>
                                        <p:tgtEl>
                                          <p:spTgt spid="50"/>
                                        </p:tgtEl>
                                        <p:attrNameLst>
                                          <p:attrName>ppt_x</p:attrName>
                                        </p:attrNameLst>
                                      </p:cBhvr>
                                      <p:tavLst>
                                        <p:tav tm="0">
                                          <p:val>
                                            <p:strVal val="#ppt_x"/>
                                          </p:val>
                                        </p:tav>
                                        <p:tav tm="100000">
                                          <p:val>
                                            <p:strVal val="#ppt_x"/>
                                          </p:val>
                                        </p:tav>
                                      </p:tavLst>
                                    </p:anim>
                                    <p:anim calcmode="lin" valueType="num">
                                      <p:cBhvr>
                                        <p:cTn id="205"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P spid="31" grpId="0"/>
      <p:bldP spid="32" grpId="0"/>
      <p:bldP spid="33"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04800"/>
            <a:ext cx="8382000" cy="259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6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3576638"/>
            <a:ext cx="2209800" cy="219551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43364" name="Object 4"/>
          <p:cNvGraphicFramePr>
            <a:graphicFrameLocks noChangeAspect="1"/>
          </p:cNvGraphicFramePr>
          <p:nvPr/>
        </p:nvGraphicFramePr>
        <p:xfrm>
          <a:off x="6057900" y="3219450"/>
          <a:ext cx="685800" cy="373063"/>
        </p:xfrm>
        <a:graphic>
          <a:graphicData uri="http://schemas.openxmlformats.org/presentationml/2006/ole">
            <mc:AlternateContent xmlns:mc="http://schemas.openxmlformats.org/markup-compatibility/2006">
              <mc:Choice xmlns:v="urn:schemas-microsoft-com:vml" Requires="v">
                <p:oleObj spid="_x0000_s26650" name="Equation" r:id="rId6" imgW="329914" imgH="177646" progId="Equation.3">
                  <p:embed/>
                </p:oleObj>
              </mc:Choice>
              <mc:Fallback>
                <p:oleObj name="Equation" r:id="rId6" imgW="329914" imgH="177646"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057900" y="3219450"/>
                        <a:ext cx="685800" cy="373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3365" name="Text Box 5"/>
          <p:cNvSpPr txBox="1">
            <a:spLocks noChangeArrowheads="1"/>
          </p:cNvSpPr>
          <p:nvPr/>
        </p:nvSpPr>
        <p:spPr bwMode="auto">
          <a:xfrm>
            <a:off x="3887788" y="1951038"/>
            <a:ext cx="1697037"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43366" name="Rectangle 6"/>
          <p:cNvSpPr>
            <a:spLocks noChangeArrowheads="1"/>
          </p:cNvSpPr>
          <p:nvPr/>
        </p:nvSpPr>
        <p:spPr bwMode="auto">
          <a:xfrm>
            <a:off x="0" y="1946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143367" name="Rectangle 7"/>
          <p:cNvSpPr>
            <a:spLocks noChangeArrowheads="1"/>
          </p:cNvSpPr>
          <p:nvPr/>
        </p:nvSpPr>
        <p:spPr bwMode="auto">
          <a:xfrm>
            <a:off x="304800" y="3200400"/>
            <a:ext cx="5759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b="1"/>
              <a:t>Example 2: </a:t>
            </a:r>
            <a:r>
              <a:rPr lang="en-US"/>
              <a:t> Sketch an angle of measure</a:t>
            </a:r>
            <a:endParaRPr lang="en-US" sz="1800"/>
          </a:p>
        </p:txBody>
      </p:sp>
      <p:sp>
        <p:nvSpPr>
          <p:cNvPr id="143368" name="Rectangle 8"/>
          <p:cNvSpPr>
            <a:spLocks noChangeArrowheads="1"/>
          </p:cNvSpPr>
          <p:nvPr/>
        </p:nvSpPr>
        <p:spPr bwMode="auto">
          <a:xfrm>
            <a:off x="685800" y="3581400"/>
            <a:ext cx="5564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cs typeface="Times New Roman" pitchFamily="18" charset="0"/>
              </a:rPr>
              <a:t>                 Then find its reference angle.</a:t>
            </a:r>
            <a:endParaRPr lang="en-US" sz="1800"/>
          </a:p>
        </p:txBody>
      </p:sp>
      <p:sp>
        <p:nvSpPr>
          <p:cNvPr id="9" name="Pie 8"/>
          <p:cNvSpPr/>
          <p:nvPr/>
        </p:nvSpPr>
        <p:spPr>
          <a:xfrm>
            <a:off x="7048500" y="4064794"/>
            <a:ext cx="1371600" cy="1219200"/>
          </a:xfrm>
          <a:prstGeom prst="pie">
            <a:avLst>
              <a:gd name="adj1" fmla="val 9162934"/>
              <a:gd name="adj2" fmla="val 21575563"/>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Pie 9"/>
          <p:cNvSpPr/>
          <p:nvPr/>
        </p:nvSpPr>
        <p:spPr>
          <a:xfrm>
            <a:off x="7048500" y="4064794"/>
            <a:ext cx="1371600" cy="1219200"/>
          </a:xfrm>
          <a:prstGeom prst="pie">
            <a:avLst>
              <a:gd name="adj1" fmla="val 9174519"/>
              <a:gd name="adj2" fmla="val 10876369"/>
            </a:avLst>
          </a:prstGeom>
          <a:solidFill>
            <a:srgbClr val="FF0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0000"/>
              </a:solidFill>
            </a:endParaRPr>
          </a:p>
        </p:txBody>
      </p:sp>
      <mc:AlternateContent xmlns:mc="http://schemas.openxmlformats.org/markup-compatibility/2006" xmlns:a14="http://schemas.microsoft.com/office/drawing/2010/main">
        <mc:Choice Requires="a14">
          <p:sp>
            <p:nvSpPr>
              <p:cNvPr id="2" name="TextBox 1"/>
              <p:cNvSpPr txBox="1"/>
              <p:nvPr/>
            </p:nvSpPr>
            <p:spPr>
              <a:xfrm>
                <a:off x="4045812" y="4489728"/>
                <a:ext cx="20184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a:ea typeface="Cambria Math"/>
                            </a:rPr>
                          </m:ctrlPr>
                        </m:sSupPr>
                        <m:e>
                          <m:r>
                            <a:rPr lang="en-US" i="1" smtClean="0">
                              <a:latin typeface="Cambria Math"/>
                              <a:ea typeface="Cambria Math"/>
                            </a:rPr>
                            <m:t>𝜃</m:t>
                          </m:r>
                        </m:e>
                        <m:sup>
                          <m:r>
                            <a:rPr lang="en-US" b="0" i="1" smtClean="0">
                              <a:latin typeface="Cambria Math"/>
                              <a:ea typeface="Cambria Math"/>
                            </a:rPr>
                            <m:t>′</m:t>
                          </m:r>
                        </m:sup>
                      </m:sSup>
                      <m:r>
                        <a:rPr lang="en-US" b="0" i="1" smtClean="0">
                          <a:latin typeface="Cambria Math"/>
                          <a:ea typeface="Cambria Math"/>
                        </a:rPr>
                        <m:t>=205° −180°</m:t>
                      </m:r>
                    </m:oMath>
                  </m:oMathPara>
                </a14:m>
                <a:endParaRPr lang="en-US" dirty="0"/>
              </a:p>
            </p:txBody>
          </p:sp>
        </mc:Choice>
        <mc:Fallback xmlns="">
          <p:sp>
            <p:nvSpPr>
              <p:cNvPr id="2" name="TextBox 1"/>
              <p:cNvSpPr txBox="1">
                <a:spLocks noRot="1" noChangeAspect="1" noMove="1" noResize="1" noEditPoints="1" noAdjustHandles="1" noChangeArrowheads="1" noChangeShapeType="1" noTextEdit="1"/>
              </p:cNvSpPr>
              <p:nvPr/>
            </p:nvSpPr>
            <p:spPr>
              <a:xfrm>
                <a:off x="4045812" y="4489728"/>
                <a:ext cx="2018438" cy="369332"/>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4509080" y="4914662"/>
                <a:ext cx="109190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solidFill>
                                <a:srgbClr val="FF0000"/>
                              </a:solidFill>
                              <a:latin typeface="Cambria Math"/>
                              <a:ea typeface="Cambria Math"/>
                            </a:rPr>
                          </m:ctrlPr>
                        </m:sSupPr>
                        <m:e>
                          <m:r>
                            <a:rPr lang="en-US" i="1" smtClean="0">
                              <a:solidFill>
                                <a:srgbClr val="FF0000"/>
                              </a:solidFill>
                              <a:latin typeface="Cambria Math"/>
                              <a:ea typeface="Cambria Math"/>
                            </a:rPr>
                            <m:t>𝜃</m:t>
                          </m:r>
                        </m:e>
                        <m:sup>
                          <m:r>
                            <a:rPr lang="en-US" b="0" i="1" smtClean="0">
                              <a:solidFill>
                                <a:srgbClr val="FF0000"/>
                              </a:solidFill>
                              <a:latin typeface="Cambria Math"/>
                              <a:ea typeface="Cambria Math"/>
                            </a:rPr>
                            <m:t>′</m:t>
                          </m:r>
                        </m:sup>
                      </m:sSup>
                      <m:r>
                        <a:rPr lang="en-US" b="0" i="1" smtClean="0">
                          <a:solidFill>
                            <a:srgbClr val="FF0000"/>
                          </a:solidFill>
                          <a:latin typeface="Cambria Math"/>
                          <a:ea typeface="Cambria Math"/>
                        </a:rPr>
                        <m:t>=25°</m:t>
                      </m:r>
                    </m:oMath>
                  </m:oMathPara>
                </a14:m>
                <a:endParaRPr lang="en-US" dirty="0">
                  <a:solidFill>
                    <a:srgbClr val="FF0000"/>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509080" y="4914662"/>
                <a:ext cx="1091902" cy="369332"/>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90554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5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575" y="1941576"/>
            <a:ext cx="2438400" cy="2422525"/>
          </a:xfrm>
          <a:prstGeom prst="rect">
            <a:avLst/>
          </a:prstGeom>
          <a:noFill/>
          <a:extLst>
            <a:ext uri="{909E8E84-426E-40DD-AFC4-6F175D3DCCD1}">
              <a14:hiddenFill xmlns:a14="http://schemas.microsoft.com/office/drawing/2010/main">
                <a:solidFill>
                  <a:srgbClr val="FFFFFF"/>
                </a:solidFill>
              </a14:hiddenFill>
            </a:ext>
          </a:extLst>
        </p:spPr>
      </p:pic>
      <p:pic>
        <p:nvPicPr>
          <p:cNvPr id="145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905000"/>
            <a:ext cx="2438400" cy="2422525"/>
          </a:xfrm>
          <a:prstGeom prst="rect">
            <a:avLst/>
          </a:prstGeom>
          <a:noFill/>
          <a:extLst>
            <a:ext uri="{909E8E84-426E-40DD-AFC4-6F175D3DCCD1}">
              <a14:hiddenFill xmlns:a14="http://schemas.microsoft.com/office/drawing/2010/main">
                <a:solidFill>
                  <a:srgbClr val="FFFFFF"/>
                </a:solidFill>
              </a14:hiddenFill>
            </a:ext>
          </a:extLst>
        </p:spPr>
      </p:pic>
      <p:pic>
        <p:nvPicPr>
          <p:cNvPr id="145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863600"/>
            <a:ext cx="838200" cy="374650"/>
          </a:xfrm>
          <a:prstGeom prst="rect">
            <a:avLst/>
          </a:prstGeom>
          <a:noFill/>
          <a:extLst>
            <a:ext uri="{909E8E84-426E-40DD-AFC4-6F175D3DCCD1}">
              <a14:hiddenFill xmlns:a14="http://schemas.microsoft.com/office/drawing/2010/main">
                <a:solidFill>
                  <a:srgbClr val="FFFFFF"/>
                </a:solidFill>
              </a14:hiddenFill>
            </a:ext>
          </a:extLst>
        </p:spPr>
      </p:pic>
      <p:pic>
        <p:nvPicPr>
          <p:cNvPr id="14541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762000"/>
            <a:ext cx="779463" cy="684213"/>
          </a:xfrm>
          <a:prstGeom prst="rect">
            <a:avLst/>
          </a:prstGeom>
          <a:noFill/>
          <a:extLst>
            <a:ext uri="{909E8E84-426E-40DD-AFC4-6F175D3DCCD1}">
              <a14:hiddenFill xmlns:a14="http://schemas.microsoft.com/office/drawing/2010/main">
                <a:solidFill>
                  <a:srgbClr val="FFFFFF"/>
                </a:solidFill>
              </a14:hiddenFill>
            </a:ext>
          </a:extLst>
        </p:spPr>
      </p:pic>
      <p:sp>
        <p:nvSpPr>
          <p:cNvPr id="145415" name="Text Box 7"/>
          <p:cNvSpPr txBox="1">
            <a:spLocks noChangeArrowheads="1"/>
          </p:cNvSpPr>
          <p:nvPr/>
        </p:nvSpPr>
        <p:spPr bwMode="auto">
          <a:xfrm>
            <a:off x="5011738" y="1133475"/>
            <a:ext cx="1697037"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45416" name="Rectangle 8"/>
          <p:cNvSpPr>
            <a:spLocks noChangeArrowheads="1"/>
          </p:cNvSpPr>
          <p:nvPr/>
        </p:nvSpPr>
        <p:spPr bwMode="auto">
          <a:xfrm>
            <a:off x="269875" y="0"/>
            <a:ext cx="8874125"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5114925" algn="l"/>
              </a:tabLst>
            </a:pPr>
            <a:r>
              <a:rPr lang="en-US" b="1">
                <a:cs typeface="Times New Roman" pitchFamily="18" charset="0"/>
              </a:rPr>
              <a:t>Your Turn 2:  </a:t>
            </a:r>
            <a:r>
              <a:rPr lang="en-US">
                <a:cs typeface="Times New Roman" pitchFamily="18" charset="0"/>
              </a:rPr>
              <a:t>Sketch each angle.  Then find its reference angle.</a:t>
            </a:r>
            <a:endParaRPr lang="en-US" sz="900"/>
          </a:p>
          <a:p>
            <a:pPr eaLnBrk="0" hangingPunct="0">
              <a:tabLst>
                <a:tab pos="5114925" algn="l"/>
              </a:tabLst>
            </a:pPr>
            <a:endParaRPr lang="en-US" sz="1800"/>
          </a:p>
        </p:txBody>
      </p:sp>
      <p:sp>
        <p:nvSpPr>
          <p:cNvPr id="145417" name="Rectangle 9"/>
          <p:cNvSpPr>
            <a:spLocks noChangeArrowheads="1"/>
          </p:cNvSpPr>
          <p:nvPr/>
        </p:nvSpPr>
        <p:spPr bwMode="auto">
          <a:xfrm>
            <a:off x="304800" y="609600"/>
            <a:ext cx="858838"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sz="1800"/>
          </a:p>
          <a:p>
            <a:pPr eaLnBrk="0" hangingPunct="0"/>
            <a:r>
              <a:rPr lang="en-US">
                <a:cs typeface="Times New Roman" pitchFamily="18" charset="0"/>
              </a:rPr>
              <a:t>a.     </a:t>
            </a:r>
            <a:endParaRPr lang="en-US" sz="1800"/>
          </a:p>
        </p:txBody>
      </p:sp>
      <p:sp>
        <p:nvSpPr>
          <p:cNvPr id="145418" name="Rectangle 10"/>
          <p:cNvSpPr>
            <a:spLocks noChangeArrowheads="1"/>
          </p:cNvSpPr>
          <p:nvPr/>
        </p:nvSpPr>
        <p:spPr bwMode="auto">
          <a:xfrm>
            <a:off x="4800600" y="914400"/>
            <a:ext cx="774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cs typeface="Times New Roman" pitchFamily="18" charset="0"/>
              </a:rPr>
              <a:t>b.    </a:t>
            </a:r>
            <a:endParaRPr lang="en-US" sz="1800"/>
          </a:p>
        </p:txBody>
      </p:sp>
      <p:sp>
        <p:nvSpPr>
          <p:cNvPr id="145419" name="Rectangle 11"/>
          <p:cNvSpPr>
            <a:spLocks noChangeArrowheads="1"/>
          </p:cNvSpPr>
          <p:nvPr/>
        </p:nvSpPr>
        <p:spPr bwMode="auto">
          <a:xfrm>
            <a:off x="134938" y="6084888"/>
            <a:ext cx="184150"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5114925" algn="l"/>
              </a:tabLst>
            </a:pPr>
            <a:endParaRPr lang="en-US" sz="900"/>
          </a:p>
          <a:p>
            <a:pPr eaLnBrk="0" hangingPunct="0">
              <a:tabLst>
                <a:tab pos="5114925" algn="l"/>
              </a:tabLst>
            </a:pPr>
            <a:endParaRPr lang="en-US" sz="1800"/>
          </a:p>
        </p:txBody>
      </p:sp>
      <mc:AlternateContent xmlns:mc="http://schemas.openxmlformats.org/markup-compatibility/2006" xmlns:a14="http://schemas.microsoft.com/office/drawing/2010/main">
        <mc:Choice Requires="a14">
          <p:sp>
            <p:nvSpPr>
              <p:cNvPr id="12" name="TextBox 11"/>
              <p:cNvSpPr txBox="1"/>
              <p:nvPr/>
            </p:nvSpPr>
            <p:spPr>
              <a:xfrm>
                <a:off x="1200581" y="4674394"/>
                <a:ext cx="2018438"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a:ea typeface="Cambria Math"/>
                            </a:rPr>
                          </m:ctrlPr>
                        </m:sSupPr>
                        <m:e>
                          <m:r>
                            <a:rPr lang="en-US" i="1" smtClean="0">
                              <a:latin typeface="Cambria Math"/>
                              <a:ea typeface="Cambria Math"/>
                            </a:rPr>
                            <m:t>𝜃</m:t>
                          </m:r>
                        </m:e>
                        <m:sup>
                          <m:r>
                            <a:rPr lang="en-US" b="0" i="1" smtClean="0">
                              <a:latin typeface="Cambria Math"/>
                              <a:ea typeface="Cambria Math"/>
                            </a:rPr>
                            <m:t>′</m:t>
                          </m:r>
                        </m:sup>
                      </m:sSup>
                      <m:r>
                        <a:rPr lang="en-US" b="0" i="1" smtClean="0">
                          <a:latin typeface="Cambria Math"/>
                          <a:ea typeface="Cambria Math"/>
                        </a:rPr>
                        <m:t>=360° −315°</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1200581" y="4674394"/>
                <a:ext cx="2018438" cy="369332"/>
              </a:xfrm>
              <a:prstGeom prst="rect">
                <a:avLst/>
              </a:prstGeom>
              <a:blipFill rotWithShape="1">
                <a:blip r:embed="rId6"/>
                <a:stretch>
                  <a:fillRect/>
                </a:stretch>
              </a:blipFill>
            </p:spPr>
            <p:txBody>
              <a:bodyPr/>
              <a:lstStyle/>
              <a:p>
                <a:r>
                  <a:rPr lang="en-US">
                    <a:noFill/>
                  </a:rPr>
                  <a:t> </a:t>
                </a:r>
              </a:p>
            </p:txBody>
          </p:sp>
        </mc:Fallback>
      </mc:AlternateContent>
      <p:sp>
        <p:nvSpPr>
          <p:cNvPr id="13" name="Pie 12"/>
          <p:cNvSpPr/>
          <p:nvPr/>
        </p:nvSpPr>
        <p:spPr>
          <a:xfrm>
            <a:off x="1524000" y="2506662"/>
            <a:ext cx="1371600" cy="1219200"/>
          </a:xfrm>
          <a:prstGeom prst="pie">
            <a:avLst>
              <a:gd name="adj1" fmla="val 2579852"/>
              <a:gd name="adj2" fmla="val 21575563"/>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Pie 13"/>
          <p:cNvSpPr/>
          <p:nvPr/>
        </p:nvSpPr>
        <p:spPr>
          <a:xfrm>
            <a:off x="1518444" y="2510258"/>
            <a:ext cx="1371600" cy="1219200"/>
          </a:xfrm>
          <a:prstGeom prst="pie">
            <a:avLst>
              <a:gd name="adj1" fmla="val 19067"/>
              <a:gd name="adj2" fmla="val 2512798"/>
            </a:avLst>
          </a:prstGeom>
          <a:solidFill>
            <a:srgbClr val="FF0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5" name="TextBox 14"/>
              <p:cNvSpPr txBox="1"/>
              <p:nvPr/>
            </p:nvSpPr>
            <p:spPr>
              <a:xfrm>
                <a:off x="1663849" y="5074206"/>
                <a:ext cx="1091902" cy="36933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solidFill>
                                <a:srgbClr val="FF0000"/>
                              </a:solidFill>
                              <a:latin typeface="Cambria Math"/>
                              <a:ea typeface="Cambria Math"/>
                            </a:rPr>
                          </m:ctrlPr>
                        </m:sSupPr>
                        <m:e>
                          <m:r>
                            <a:rPr lang="en-US" i="1" smtClean="0">
                              <a:solidFill>
                                <a:srgbClr val="FF0000"/>
                              </a:solidFill>
                              <a:latin typeface="Cambria Math"/>
                              <a:ea typeface="Cambria Math"/>
                            </a:rPr>
                            <m:t>𝜃</m:t>
                          </m:r>
                        </m:e>
                        <m:sup>
                          <m:r>
                            <a:rPr lang="en-US" b="0" i="1" smtClean="0">
                              <a:solidFill>
                                <a:srgbClr val="FF0000"/>
                              </a:solidFill>
                              <a:latin typeface="Cambria Math"/>
                              <a:ea typeface="Cambria Math"/>
                            </a:rPr>
                            <m:t>′</m:t>
                          </m:r>
                        </m:sup>
                      </m:sSup>
                      <m:r>
                        <a:rPr lang="en-US" b="0" i="1" smtClean="0">
                          <a:solidFill>
                            <a:srgbClr val="FF0000"/>
                          </a:solidFill>
                          <a:latin typeface="Cambria Math"/>
                          <a:ea typeface="Cambria Math"/>
                        </a:rPr>
                        <m:t>=45°</m:t>
                      </m:r>
                    </m:oMath>
                  </m:oMathPara>
                </a14:m>
                <a:endParaRPr lang="en-US" dirty="0">
                  <a:solidFill>
                    <a:srgbClr val="FF0000"/>
                  </a:solidFill>
                </a:endParaRPr>
              </a:p>
            </p:txBody>
          </p:sp>
        </mc:Choice>
        <mc:Fallback xmlns="">
          <p:sp>
            <p:nvSpPr>
              <p:cNvPr id="15" name="TextBox 14"/>
              <p:cNvSpPr txBox="1">
                <a:spLocks noRot="1" noChangeAspect="1" noMove="1" noResize="1" noEditPoints="1" noAdjustHandles="1" noChangeArrowheads="1" noChangeShapeType="1" noTextEdit="1"/>
              </p:cNvSpPr>
              <p:nvPr/>
            </p:nvSpPr>
            <p:spPr>
              <a:xfrm>
                <a:off x="1663849" y="5074206"/>
                <a:ext cx="1091902" cy="369332"/>
              </a:xfrm>
              <a:prstGeom prst="rect">
                <a:avLst/>
              </a:prstGeom>
              <a:blipFill rotWithShape="1">
                <a:blip r:embed="rId7"/>
                <a:stretch>
                  <a:fillRect/>
                </a:stretch>
              </a:blipFill>
            </p:spPr>
            <p:txBody>
              <a:bodyPr/>
              <a:lstStyle/>
              <a:p>
                <a:r>
                  <a:rPr lang="en-US">
                    <a:noFill/>
                  </a:rPr>
                  <a:t> </a:t>
                </a:r>
              </a:p>
            </p:txBody>
          </p:sp>
        </mc:Fallback>
      </mc:AlternateContent>
      <p:sp>
        <p:nvSpPr>
          <p:cNvPr id="16" name="Pie 15"/>
          <p:cNvSpPr/>
          <p:nvPr/>
        </p:nvSpPr>
        <p:spPr>
          <a:xfrm>
            <a:off x="6022975" y="2554192"/>
            <a:ext cx="1371600" cy="1219200"/>
          </a:xfrm>
          <a:prstGeom prst="pie">
            <a:avLst>
              <a:gd name="adj1" fmla="val 21597017"/>
              <a:gd name="adj2" fmla="val 8085003"/>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Pie 16"/>
          <p:cNvSpPr/>
          <p:nvPr/>
        </p:nvSpPr>
        <p:spPr>
          <a:xfrm>
            <a:off x="6022975" y="2554192"/>
            <a:ext cx="1371600" cy="1219200"/>
          </a:xfrm>
          <a:prstGeom prst="pie">
            <a:avLst>
              <a:gd name="adj1" fmla="val 8118428"/>
              <a:gd name="adj2" fmla="val 10798870"/>
            </a:avLst>
          </a:prstGeom>
          <a:solidFill>
            <a:srgbClr val="FF0000"/>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8" name="TextBox 17"/>
              <p:cNvSpPr txBox="1"/>
              <p:nvPr/>
            </p:nvSpPr>
            <p:spPr>
              <a:xfrm>
                <a:off x="6238101" y="5258872"/>
                <a:ext cx="941347" cy="56297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solidFill>
                                <a:srgbClr val="FF0000"/>
                              </a:solidFill>
                              <a:latin typeface="Cambria Math"/>
                              <a:ea typeface="Cambria Math"/>
                            </a:rPr>
                          </m:ctrlPr>
                        </m:sSupPr>
                        <m:e>
                          <m:r>
                            <a:rPr lang="en-US" i="1" smtClean="0">
                              <a:solidFill>
                                <a:srgbClr val="FF0000"/>
                              </a:solidFill>
                              <a:latin typeface="Cambria Math"/>
                              <a:ea typeface="Cambria Math"/>
                            </a:rPr>
                            <m:t>𝜃</m:t>
                          </m:r>
                        </m:e>
                        <m:sup>
                          <m:r>
                            <a:rPr lang="en-US" b="0" i="1" smtClean="0">
                              <a:solidFill>
                                <a:srgbClr val="FF0000"/>
                              </a:solidFill>
                              <a:latin typeface="Cambria Math"/>
                              <a:ea typeface="Cambria Math"/>
                            </a:rPr>
                            <m:t>′</m:t>
                          </m:r>
                        </m:sup>
                      </m:sSup>
                      <m:r>
                        <a:rPr lang="en-US" b="0" i="1" smtClean="0">
                          <a:solidFill>
                            <a:srgbClr val="FF0000"/>
                          </a:solidFill>
                          <a:latin typeface="Cambria Math"/>
                          <a:ea typeface="Cambria Math"/>
                        </a:rPr>
                        <m:t>= </m:t>
                      </m:r>
                      <m:f>
                        <m:fPr>
                          <m:ctrlPr>
                            <a:rPr lang="en-US" b="0" i="1" smtClean="0">
                              <a:solidFill>
                                <a:srgbClr val="FF0000"/>
                              </a:solidFill>
                              <a:latin typeface="Cambria Math"/>
                              <a:ea typeface="Cambria Math"/>
                            </a:rPr>
                          </m:ctrlPr>
                        </m:fPr>
                        <m:num>
                          <m:r>
                            <a:rPr lang="en-US" b="0" i="1" smtClean="0">
                              <a:solidFill>
                                <a:srgbClr val="FF0000"/>
                              </a:solidFill>
                              <a:latin typeface="Cambria Math"/>
                              <a:ea typeface="Cambria Math"/>
                            </a:rPr>
                            <m:t>𝜋</m:t>
                          </m:r>
                        </m:num>
                        <m:den>
                          <m:r>
                            <a:rPr lang="en-US" b="0" i="1" smtClean="0">
                              <a:solidFill>
                                <a:srgbClr val="FF0000"/>
                              </a:solidFill>
                              <a:latin typeface="Cambria Math"/>
                              <a:ea typeface="Cambria Math"/>
                            </a:rPr>
                            <m:t>4</m:t>
                          </m:r>
                        </m:den>
                      </m:f>
                    </m:oMath>
                  </m:oMathPara>
                </a14:m>
                <a:endParaRPr lang="en-US" dirty="0">
                  <a:solidFill>
                    <a:srgbClr val="FF0000"/>
                  </a:solidFill>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6238101" y="5258872"/>
                <a:ext cx="941347" cy="562975"/>
              </a:xfrm>
              <a:prstGeom prst="rect">
                <a:avLst/>
              </a:prstGeom>
              <a:blipFill rotWithShape="1">
                <a:blip r:embed="rId8"/>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860256" y="4553592"/>
                <a:ext cx="1589089"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solidFill>
                                <a:schemeClr val="tx1"/>
                              </a:solidFill>
                              <a:latin typeface="Cambria Math"/>
                              <a:ea typeface="Cambria Math"/>
                            </a:rPr>
                          </m:ctrlPr>
                        </m:sSupPr>
                        <m:e>
                          <m:r>
                            <a:rPr lang="en-US" i="1" smtClean="0">
                              <a:solidFill>
                                <a:schemeClr val="tx1"/>
                              </a:solidFill>
                              <a:latin typeface="Cambria Math"/>
                              <a:ea typeface="Cambria Math"/>
                            </a:rPr>
                            <m:t>𝜃</m:t>
                          </m:r>
                        </m:e>
                        <m:sup>
                          <m:r>
                            <a:rPr lang="en-US" b="0" i="1" smtClean="0">
                              <a:solidFill>
                                <a:schemeClr val="tx1"/>
                              </a:solidFill>
                              <a:latin typeface="Cambria Math"/>
                              <a:ea typeface="Cambria Math"/>
                            </a:rPr>
                            <m:t>′</m:t>
                          </m:r>
                        </m:sup>
                      </m:sSup>
                      <m:r>
                        <a:rPr lang="en-US" b="0" i="1" smtClean="0">
                          <a:solidFill>
                            <a:schemeClr val="tx1"/>
                          </a:solidFill>
                          <a:latin typeface="Cambria Math"/>
                          <a:ea typeface="Cambria Math"/>
                        </a:rPr>
                        <m:t>= </m:t>
                      </m:r>
                      <m:r>
                        <a:rPr lang="en-US" b="0" i="1" smtClean="0">
                          <a:solidFill>
                            <a:schemeClr val="tx1"/>
                          </a:solidFill>
                          <a:latin typeface="Cambria Math"/>
                          <a:ea typeface="Cambria Math"/>
                        </a:rPr>
                        <m:t>𝜋</m:t>
                      </m:r>
                      <m:r>
                        <a:rPr lang="en-US" b="0" i="1" smtClean="0">
                          <a:solidFill>
                            <a:schemeClr val="tx1"/>
                          </a:solidFill>
                          <a:latin typeface="Cambria Math"/>
                          <a:ea typeface="Cambria Math"/>
                        </a:rPr>
                        <m:t> − </m:t>
                      </m:r>
                      <m:f>
                        <m:fPr>
                          <m:ctrlPr>
                            <a:rPr lang="en-US" b="0" i="1" smtClean="0">
                              <a:solidFill>
                                <a:schemeClr val="tx1"/>
                              </a:solidFill>
                              <a:latin typeface="Cambria Math"/>
                              <a:ea typeface="Cambria Math"/>
                            </a:rPr>
                          </m:ctrlPr>
                        </m:fPr>
                        <m:num>
                          <m:r>
                            <a:rPr lang="en-US" b="0" i="1" smtClean="0">
                              <a:solidFill>
                                <a:schemeClr val="tx1"/>
                              </a:solidFill>
                              <a:latin typeface="Cambria Math"/>
                              <a:ea typeface="Cambria Math"/>
                            </a:rPr>
                            <m:t>3</m:t>
                          </m:r>
                          <m:r>
                            <a:rPr lang="en-US" b="0" i="1" smtClean="0">
                              <a:solidFill>
                                <a:schemeClr val="tx1"/>
                              </a:solidFill>
                              <a:latin typeface="Cambria Math"/>
                              <a:ea typeface="Cambria Math"/>
                            </a:rPr>
                            <m:t>𝜋</m:t>
                          </m:r>
                        </m:num>
                        <m:den>
                          <m:r>
                            <a:rPr lang="en-US" b="0" i="1" smtClean="0">
                              <a:solidFill>
                                <a:schemeClr val="tx1"/>
                              </a:solidFill>
                              <a:latin typeface="Cambria Math"/>
                              <a:ea typeface="Cambria Math"/>
                            </a:rPr>
                            <m:t>4</m:t>
                          </m:r>
                        </m:den>
                      </m:f>
                    </m:oMath>
                  </m:oMathPara>
                </a14:m>
                <a:endParaRPr lang="en-US" dirty="0">
                  <a:solidFill>
                    <a:schemeClr val="tx1"/>
                  </a:solidFill>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5860256" y="4553592"/>
                <a:ext cx="1589089" cy="610936"/>
              </a:xfrm>
              <a:prstGeom prst="rect">
                <a:avLst/>
              </a:prstGeom>
              <a:blipFill rotWithShape="1">
                <a:blip r:embed="rId9"/>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69845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fade">
                                      <p:cBhvr>
                                        <p:cTn id="14" dur="1000"/>
                                        <p:tgtEl>
                                          <p:spTgt spid="14"/>
                                        </p:tgtEl>
                                      </p:cBhvr>
                                    </p:animEffect>
                                    <p:anim calcmode="lin" valueType="num">
                                      <p:cBhvr>
                                        <p:cTn id="15" dur="1000" fill="hold"/>
                                        <p:tgtEl>
                                          <p:spTgt spid="14"/>
                                        </p:tgtEl>
                                        <p:attrNameLst>
                                          <p:attrName>ppt_x</p:attrName>
                                        </p:attrNameLst>
                                      </p:cBhvr>
                                      <p:tavLst>
                                        <p:tav tm="0">
                                          <p:val>
                                            <p:strVal val="#ppt_x"/>
                                          </p:val>
                                        </p:tav>
                                        <p:tav tm="100000">
                                          <p:val>
                                            <p:strVal val="#ppt_x"/>
                                          </p:val>
                                        </p:tav>
                                      </p:tavLst>
                                    </p:anim>
                                    <p:anim calcmode="lin" valueType="num">
                                      <p:cBhvr>
                                        <p:cTn id="1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fade">
                                      <p:cBhvr>
                                        <p:cTn id="21" dur="1000"/>
                                        <p:tgtEl>
                                          <p:spTgt spid="12"/>
                                        </p:tgtEl>
                                      </p:cBhvr>
                                    </p:animEffect>
                                    <p:anim calcmode="lin" valueType="num">
                                      <p:cBhvr>
                                        <p:cTn id="22" dur="1000" fill="hold"/>
                                        <p:tgtEl>
                                          <p:spTgt spid="12"/>
                                        </p:tgtEl>
                                        <p:attrNameLst>
                                          <p:attrName>ppt_x</p:attrName>
                                        </p:attrNameLst>
                                      </p:cBhvr>
                                      <p:tavLst>
                                        <p:tav tm="0">
                                          <p:val>
                                            <p:strVal val="#ppt_x"/>
                                          </p:val>
                                        </p:tav>
                                        <p:tav tm="100000">
                                          <p:val>
                                            <p:strVal val="#ppt_x"/>
                                          </p:val>
                                        </p:tav>
                                      </p:tavLst>
                                    </p:anim>
                                    <p:anim calcmode="lin" valueType="num">
                                      <p:cBhvr>
                                        <p:cTn id="2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fade">
                                      <p:cBhvr>
                                        <p:cTn id="42" dur="1000"/>
                                        <p:tgtEl>
                                          <p:spTgt spid="17"/>
                                        </p:tgtEl>
                                      </p:cBhvr>
                                    </p:animEffect>
                                    <p:anim calcmode="lin" valueType="num">
                                      <p:cBhvr>
                                        <p:cTn id="43" dur="1000" fill="hold"/>
                                        <p:tgtEl>
                                          <p:spTgt spid="17"/>
                                        </p:tgtEl>
                                        <p:attrNameLst>
                                          <p:attrName>ppt_x</p:attrName>
                                        </p:attrNameLst>
                                      </p:cBhvr>
                                      <p:tavLst>
                                        <p:tav tm="0">
                                          <p:val>
                                            <p:strVal val="#ppt_x"/>
                                          </p:val>
                                        </p:tav>
                                        <p:tav tm="100000">
                                          <p:val>
                                            <p:strVal val="#ppt_x"/>
                                          </p:val>
                                        </p:tav>
                                      </p:tavLst>
                                    </p:anim>
                                    <p:anim calcmode="lin" valueType="num">
                                      <p:cBhvr>
                                        <p:cTn id="4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p:bldP spid="16" grpId="0" animBg="1"/>
      <p:bldP spid="17" grpId="0" animBg="1"/>
      <p:bldP spid="18"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7458" name="Object 2"/>
          <p:cNvGraphicFramePr>
            <a:graphicFrameLocks noChangeAspect="1"/>
          </p:cNvGraphicFramePr>
          <p:nvPr>
            <p:extLst>
              <p:ext uri="{D42A27DB-BD31-4B8C-83A1-F6EECF244321}">
                <p14:modId xmlns:p14="http://schemas.microsoft.com/office/powerpoint/2010/main" val="3630776158"/>
              </p:ext>
            </p:extLst>
          </p:nvPr>
        </p:nvGraphicFramePr>
        <p:xfrm>
          <a:off x="792321" y="838200"/>
          <a:ext cx="990600" cy="849313"/>
        </p:xfrm>
        <a:graphic>
          <a:graphicData uri="http://schemas.openxmlformats.org/presentationml/2006/ole">
            <mc:AlternateContent xmlns:mc="http://schemas.openxmlformats.org/markup-compatibility/2006">
              <mc:Choice xmlns:v="urn:schemas-microsoft-com:vml" Requires="v">
                <p:oleObj spid="_x0000_s27674" name="Equation" r:id="rId4" imgW="457002" imgH="393529" progId="Equation.3">
                  <p:embed/>
                </p:oleObj>
              </mc:Choice>
              <mc:Fallback>
                <p:oleObj name="Equation" r:id="rId4" imgW="457002" imgH="39352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2321" y="838200"/>
                        <a:ext cx="990600" cy="849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4745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8350" y="2853818"/>
            <a:ext cx="1143000" cy="354013"/>
          </a:xfrm>
          <a:prstGeom prst="rect">
            <a:avLst/>
          </a:prstGeom>
          <a:noFill/>
          <a:extLst>
            <a:ext uri="{909E8E84-426E-40DD-AFC4-6F175D3DCCD1}">
              <a14:hiddenFill xmlns:a14="http://schemas.microsoft.com/office/drawing/2010/main">
                <a:solidFill>
                  <a:srgbClr val="FFFFFF"/>
                </a:solidFill>
              </a14:hiddenFill>
            </a:ext>
          </a:extLst>
        </p:spPr>
      </p:pic>
      <p:pic>
        <p:nvPicPr>
          <p:cNvPr id="14746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92321" y="4574539"/>
            <a:ext cx="1219200" cy="671513"/>
          </a:xfrm>
          <a:prstGeom prst="rect">
            <a:avLst/>
          </a:prstGeom>
          <a:noFill/>
          <a:extLst>
            <a:ext uri="{909E8E84-426E-40DD-AFC4-6F175D3DCCD1}">
              <a14:hiddenFill xmlns:a14="http://schemas.microsoft.com/office/drawing/2010/main">
                <a:solidFill>
                  <a:srgbClr val="FFFFFF"/>
                </a:solidFill>
              </a14:hiddenFill>
            </a:ext>
          </a:extLst>
        </p:spPr>
      </p:pic>
      <p:sp>
        <p:nvSpPr>
          <p:cNvPr id="147461" name="Rectangle 5"/>
          <p:cNvSpPr>
            <a:spLocks noChangeArrowheads="1"/>
          </p:cNvSpPr>
          <p:nvPr/>
        </p:nvSpPr>
        <p:spPr bwMode="auto">
          <a:xfrm>
            <a:off x="381000" y="0"/>
            <a:ext cx="82296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tabLst>
                <a:tab pos="5114925" algn="l"/>
              </a:tabLst>
            </a:pPr>
            <a:r>
              <a:rPr lang="en-US" b="1" dirty="0">
                <a:cs typeface="Times New Roman" pitchFamily="18" charset="0"/>
              </a:rPr>
              <a:t>Example 3:</a:t>
            </a:r>
            <a:r>
              <a:rPr lang="en-US" dirty="0">
                <a:cs typeface="Times New Roman" pitchFamily="18" charset="0"/>
              </a:rPr>
              <a:t>  Use a reference angle to find the </a:t>
            </a:r>
          </a:p>
          <a:p>
            <a:pPr>
              <a:tabLst>
                <a:tab pos="5114925" algn="l"/>
              </a:tabLst>
            </a:pPr>
            <a:r>
              <a:rPr lang="en-US" dirty="0">
                <a:cs typeface="Times New Roman" pitchFamily="18" charset="0"/>
              </a:rPr>
              <a:t>exact value of the following.</a:t>
            </a:r>
            <a:endParaRPr lang="en-US" sz="900" dirty="0"/>
          </a:p>
          <a:p>
            <a:pPr eaLnBrk="0" hangingPunct="0">
              <a:tabLst>
                <a:tab pos="5114925" algn="l"/>
              </a:tabLst>
            </a:pPr>
            <a:endParaRPr lang="en-US" dirty="0">
              <a:cs typeface="Times New Roman" pitchFamily="18" charset="0"/>
            </a:endParaRPr>
          </a:p>
          <a:p>
            <a:pPr eaLnBrk="0" hangingPunct="0">
              <a:tabLst>
                <a:tab pos="5114925" algn="l"/>
              </a:tabLst>
            </a:pPr>
            <a:r>
              <a:rPr lang="en-US" dirty="0">
                <a:cs typeface="Times New Roman" pitchFamily="18" charset="0"/>
              </a:rPr>
              <a:t>a.    </a:t>
            </a:r>
            <a:endParaRPr lang="en-US" sz="1800" dirty="0"/>
          </a:p>
        </p:txBody>
      </p:sp>
      <p:sp>
        <p:nvSpPr>
          <p:cNvPr id="147462" name="Rectangle 6"/>
          <p:cNvSpPr>
            <a:spLocks noChangeArrowheads="1"/>
          </p:cNvSpPr>
          <p:nvPr/>
        </p:nvSpPr>
        <p:spPr bwMode="auto">
          <a:xfrm>
            <a:off x="381000" y="2855976"/>
            <a:ext cx="774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cs typeface="Times New Roman" pitchFamily="18" charset="0"/>
              </a:rPr>
              <a:t>b.    </a:t>
            </a:r>
            <a:endParaRPr lang="en-US" sz="1800"/>
          </a:p>
        </p:txBody>
      </p:sp>
      <p:sp>
        <p:nvSpPr>
          <p:cNvPr id="147463" name="Rectangle 7"/>
          <p:cNvSpPr>
            <a:spLocks noChangeArrowheads="1"/>
          </p:cNvSpPr>
          <p:nvPr/>
        </p:nvSpPr>
        <p:spPr bwMode="auto">
          <a:xfrm>
            <a:off x="398462" y="4749006"/>
            <a:ext cx="75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cs typeface="Times New Roman" pitchFamily="18" charset="0"/>
              </a:rPr>
              <a:t>c.    </a:t>
            </a:r>
            <a:endParaRPr lang="en-US" sz="1800"/>
          </a:p>
        </p:txBody>
      </p:sp>
      <p:pic>
        <p:nvPicPr>
          <p:cNvPr id="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99289" y="1060895"/>
            <a:ext cx="1481013" cy="147137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5157093" y="228600"/>
            <a:ext cx="2615011" cy="400110"/>
          </a:xfrm>
          <a:prstGeom prst="rect">
            <a:avLst/>
          </a:prstGeom>
          <a:noFill/>
        </p:spPr>
        <p:txBody>
          <a:bodyPr wrap="none" rtlCol="0">
            <a:spAutoFit/>
          </a:bodyPr>
          <a:lstStyle/>
          <a:p>
            <a:r>
              <a:rPr lang="en-US" sz="2000" dirty="0" smtClean="0">
                <a:solidFill>
                  <a:srgbClr val="FF0000"/>
                </a:solidFill>
              </a:rPr>
              <a:t>Draw the triangle first!:</a:t>
            </a:r>
            <a:endParaRPr lang="en-US" sz="2000" dirty="0">
              <a:solidFill>
                <a:srgbClr val="FF0000"/>
              </a:solidFill>
            </a:endParaRPr>
          </a:p>
        </p:txBody>
      </p:sp>
      <p:pic>
        <p:nvPicPr>
          <p:cNvPr id="1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33940" y="2597649"/>
            <a:ext cx="1481013" cy="14713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58011" y="4361061"/>
            <a:ext cx="1481013" cy="1471371"/>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p:nvGrpSpPr>
        <p:grpSpPr>
          <a:xfrm>
            <a:off x="2253996" y="994982"/>
            <a:ext cx="1485316" cy="1420309"/>
            <a:chOff x="5778798" y="1742563"/>
            <a:chExt cx="1485316" cy="1420309"/>
          </a:xfrm>
        </p:grpSpPr>
        <p:sp>
          <p:nvSpPr>
            <p:cNvPr id="12" name="Pie 11"/>
            <p:cNvSpPr/>
            <p:nvPr/>
          </p:nvSpPr>
          <p:spPr>
            <a:xfrm>
              <a:off x="5778798" y="1943672"/>
              <a:ext cx="1371600" cy="1219200"/>
            </a:xfrm>
            <a:prstGeom prst="pie">
              <a:avLst>
                <a:gd name="adj1" fmla="val 18739438"/>
                <a:gd name="adj2" fmla="val 21575563"/>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3" name="TextBox 2"/>
                <p:cNvSpPr txBox="1"/>
                <p:nvPr/>
              </p:nvSpPr>
              <p:spPr>
                <a:xfrm>
                  <a:off x="6961019" y="1742563"/>
                  <a:ext cx="303095" cy="3799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100" i="1" smtClean="0">
                                <a:latin typeface="Cambria Math"/>
                              </a:rPr>
                            </m:ctrlPr>
                          </m:fPr>
                          <m:num>
                            <m:r>
                              <a:rPr lang="en-US" sz="1100" i="1" smtClean="0">
                                <a:latin typeface="Cambria Math"/>
                                <a:ea typeface="Cambria Math"/>
                              </a:rPr>
                              <m:t>𝜋</m:t>
                            </m:r>
                          </m:num>
                          <m:den>
                            <m:r>
                              <a:rPr lang="en-US" sz="1100" b="0" i="1" smtClean="0">
                                <a:latin typeface="Cambria Math"/>
                              </a:rPr>
                              <m:t>4</m:t>
                            </m:r>
                          </m:den>
                        </m:f>
                      </m:oMath>
                    </m:oMathPara>
                  </a14:m>
                  <a:endParaRPr lang="en-US" sz="1100" dirty="0"/>
                </a:p>
              </p:txBody>
            </p:sp>
          </mc:Choice>
          <mc:Fallback xmlns="">
            <p:sp>
              <p:nvSpPr>
                <p:cNvPr id="3" name="TextBox 2"/>
                <p:cNvSpPr txBox="1">
                  <a:spLocks noRot="1" noChangeAspect="1" noMove="1" noResize="1" noEditPoints="1" noAdjustHandles="1" noChangeArrowheads="1" noChangeShapeType="1" noTextEdit="1"/>
                </p:cNvSpPr>
                <p:nvPr/>
              </p:nvSpPr>
              <p:spPr>
                <a:xfrm>
                  <a:off x="6961019" y="1742563"/>
                  <a:ext cx="303095" cy="379976"/>
                </a:xfrm>
                <a:prstGeom prst="rect">
                  <a:avLst/>
                </a:prstGeom>
                <a:blipFill rotWithShape="1">
                  <a:blip r:embed="rId9"/>
                  <a:stretch>
                    <a:fillRect/>
                  </a:stretch>
                </a:blipFill>
              </p:spPr>
              <p:txBody>
                <a:bodyPr/>
                <a:lstStyle/>
                <a:p>
                  <a:r>
                    <a:rPr lang="en-US">
                      <a:noFill/>
                    </a:rPr>
                    <a:t> </a:t>
                  </a:r>
                </a:p>
              </p:txBody>
            </p:sp>
          </mc:Fallback>
        </mc:AlternateContent>
      </p:grpSp>
      <p:grpSp>
        <p:nvGrpSpPr>
          <p:cNvPr id="15" name="Group 14"/>
          <p:cNvGrpSpPr/>
          <p:nvPr/>
        </p:nvGrpSpPr>
        <p:grpSpPr>
          <a:xfrm>
            <a:off x="2267424" y="819532"/>
            <a:ext cx="1371600" cy="1612142"/>
            <a:chOff x="5778798" y="1550730"/>
            <a:chExt cx="1371600" cy="1612142"/>
          </a:xfrm>
        </p:grpSpPr>
        <p:sp>
          <p:nvSpPr>
            <p:cNvPr id="16" name="Pie 15"/>
            <p:cNvSpPr/>
            <p:nvPr/>
          </p:nvSpPr>
          <p:spPr>
            <a:xfrm>
              <a:off x="5778798" y="1943672"/>
              <a:ext cx="1371600" cy="1219200"/>
            </a:xfrm>
            <a:prstGeom prst="pie">
              <a:avLst>
                <a:gd name="adj1" fmla="val 16099333"/>
                <a:gd name="adj2" fmla="val 21575563"/>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17" name="TextBox 16"/>
                <p:cNvSpPr txBox="1"/>
                <p:nvPr/>
              </p:nvSpPr>
              <p:spPr>
                <a:xfrm>
                  <a:off x="6330035" y="1550730"/>
                  <a:ext cx="381643" cy="4092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100" i="1" smtClean="0">
                                <a:latin typeface="Cambria Math"/>
                              </a:rPr>
                            </m:ctrlPr>
                          </m:fPr>
                          <m:num>
                            <m:r>
                              <a:rPr lang="en-US" sz="1100" b="0" i="1" smtClean="0">
                                <a:latin typeface="Cambria Math"/>
                              </a:rPr>
                              <m:t>2</m:t>
                            </m:r>
                            <m:r>
                              <a:rPr lang="en-US" sz="1100" i="1" smtClean="0">
                                <a:latin typeface="Cambria Math"/>
                                <a:ea typeface="Cambria Math"/>
                              </a:rPr>
                              <m:t>𝜋</m:t>
                            </m:r>
                          </m:num>
                          <m:den>
                            <m:r>
                              <a:rPr lang="en-US" sz="1100" b="0" i="1" smtClean="0">
                                <a:latin typeface="Cambria Math"/>
                              </a:rPr>
                              <m:t>4</m:t>
                            </m:r>
                          </m:den>
                        </m:f>
                      </m:oMath>
                    </m:oMathPara>
                  </a14:m>
                  <a:endParaRPr lang="en-US" sz="1100" dirty="0"/>
                </a:p>
              </p:txBody>
            </p:sp>
          </mc:Choice>
          <mc:Fallback xmlns="">
            <p:sp>
              <p:nvSpPr>
                <p:cNvPr id="17" name="TextBox 16"/>
                <p:cNvSpPr txBox="1">
                  <a:spLocks noRot="1" noChangeAspect="1" noMove="1" noResize="1" noEditPoints="1" noAdjustHandles="1" noChangeArrowheads="1" noChangeShapeType="1" noTextEdit="1"/>
                </p:cNvSpPr>
                <p:nvPr/>
              </p:nvSpPr>
              <p:spPr>
                <a:xfrm>
                  <a:off x="6330035" y="1550730"/>
                  <a:ext cx="381643" cy="409215"/>
                </a:xfrm>
                <a:prstGeom prst="rect">
                  <a:avLst/>
                </a:prstGeom>
                <a:blipFill rotWithShape="1">
                  <a:blip r:embed="rId10"/>
                  <a:stretch>
                    <a:fillRect/>
                  </a:stretch>
                </a:blipFill>
              </p:spPr>
              <p:txBody>
                <a:bodyPr/>
                <a:lstStyle/>
                <a:p>
                  <a:r>
                    <a:rPr lang="en-US">
                      <a:noFill/>
                    </a:rPr>
                    <a:t> </a:t>
                  </a:r>
                </a:p>
              </p:txBody>
            </p:sp>
          </mc:Fallback>
        </mc:AlternateContent>
      </p:grpSp>
      <p:grpSp>
        <p:nvGrpSpPr>
          <p:cNvPr id="18" name="Group 17"/>
          <p:cNvGrpSpPr/>
          <p:nvPr/>
        </p:nvGrpSpPr>
        <p:grpSpPr>
          <a:xfrm>
            <a:off x="2267424" y="974789"/>
            <a:ext cx="1371600" cy="1456885"/>
            <a:chOff x="5778798" y="1705987"/>
            <a:chExt cx="1371600" cy="1456885"/>
          </a:xfrm>
        </p:grpSpPr>
        <p:sp>
          <p:nvSpPr>
            <p:cNvPr id="19" name="Pie 18"/>
            <p:cNvSpPr/>
            <p:nvPr/>
          </p:nvSpPr>
          <p:spPr>
            <a:xfrm>
              <a:off x="5778798" y="1943672"/>
              <a:ext cx="1371600" cy="1219200"/>
            </a:xfrm>
            <a:prstGeom prst="pie">
              <a:avLst>
                <a:gd name="adj1" fmla="val 13640984"/>
                <a:gd name="adj2" fmla="val 21575563"/>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0" name="TextBox 19"/>
                <p:cNvSpPr txBox="1"/>
                <p:nvPr/>
              </p:nvSpPr>
              <p:spPr>
                <a:xfrm>
                  <a:off x="5778798" y="1705987"/>
                  <a:ext cx="381643" cy="4092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100" i="1" smtClean="0">
                                <a:solidFill>
                                  <a:srgbClr val="FF0000"/>
                                </a:solidFill>
                                <a:latin typeface="Cambria Math"/>
                              </a:rPr>
                            </m:ctrlPr>
                          </m:fPr>
                          <m:num>
                            <m:r>
                              <a:rPr lang="en-US" sz="1100" b="0" i="1" smtClean="0">
                                <a:solidFill>
                                  <a:srgbClr val="FF0000"/>
                                </a:solidFill>
                                <a:latin typeface="Cambria Math"/>
                              </a:rPr>
                              <m:t>3</m:t>
                            </m:r>
                            <m:r>
                              <a:rPr lang="en-US" sz="1100" i="1" smtClean="0">
                                <a:solidFill>
                                  <a:srgbClr val="FF0000"/>
                                </a:solidFill>
                                <a:latin typeface="Cambria Math"/>
                                <a:ea typeface="Cambria Math"/>
                              </a:rPr>
                              <m:t>𝜋</m:t>
                            </m:r>
                          </m:num>
                          <m:den>
                            <m:r>
                              <a:rPr lang="en-US" sz="1100" b="0" i="1" smtClean="0">
                                <a:solidFill>
                                  <a:srgbClr val="FF0000"/>
                                </a:solidFill>
                                <a:latin typeface="Cambria Math"/>
                              </a:rPr>
                              <m:t>4</m:t>
                            </m:r>
                          </m:den>
                        </m:f>
                      </m:oMath>
                    </m:oMathPara>
                  </a14:m>
                  <a:endParaRPr lang="en-US" sz="1100" dirty="0">
                    <a:solidFill>
                      <a:srgbClr val="FF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5778798" y="1705987"/>
                  <a:ext cx="381643" cy="409215"/>
                </a:xfrm>
                <a:prstGeom prst="rect">
                  <a:avLst/>
                </a:prstGeom>
                <a:blipFill rotWithShape="1">
                  <a:blip r:embed="rId11"/>
                  <a:stretch>
                    <a:fillRect/>
                  </a:stretch>
                </a:blipFill>
              </p:spPr>
              <p:txBody>
                <a:bodyPr/>
                <a:lstStyle/>
                <a:p>
                  <a:r>
                    <a:rPr lang="en-US">
                      <a:noFill/>
                    </a:rPr>
                    <a:t> </a:t>
                  </a:r>
                </a:p>
              </p:txBody>
            </p:sp>
          </mc:Fallback>
        </mc:AlternateContent>
      </p:grpSp>
      <p:grpSp>
        <p:nvGrpSpPr>
          <p:cNvPr id="23" name="Group 22"/>
          <p:cNvGrpSpPr/>
          <p:nvPr/>
        </p:nvGrpSpPr>
        <p:grpSpPr>
          <a:xfrm>
            <a:off x="2146870" y="4335877"/>
            <a:ext cx="1597152" cy="1436100"/>
            <a:chOff x="2286868" y="1673559"/>
            <a:chExt cx="1597152" cy="1436100"/>
          </a:xfrm>
        </p:grpSpPr>
        <p:sp>
          <p:nvSpPr>
            <p:cNvPr id="24" name="Pie 23"/>
            <p:cNvSpPr/>
            <p:nvPr/>
          </p:nvSpPr>
          <p:spPr>
            <a:xfrm>
              <a:off x="2286868" y="1771615"/>
              <a:ext cx="1476437" cy="1338044"/>
            </a:xfrm>
            <a:prstGeom prst="pie">
              <a:avLst>
                <a:gd name="adj1" fmla="val 18739438"/>
                <a:gd name="adj2" fmla="val 21575563"/>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5" name="TextBox 24"/>
                <p:cNvSpPr txBox="1"/>
                <p:nvPr/>
              </p:nvSpPr>
              <p:spPr>
                <a:xfrm>
                  <a:off x="3502377" y="1673559"/>
                  <a:ext cx="381643" cy="4092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100" i="1" smtClean="0">
                                <a:latin typeface="Cambria Math"/>
                              </a:rPr>
                            </m:ctrlPr>
                          </m:fPr>
                          <m:num>
                            <m:r>
                              <a:rPr lang="en-US" sz="1100" b="0" i="1" smtClean="0">
                                <a:latin typeface="Cambria Math"/>
                              </a:rPr>
                              <m:t>9</m:t>
                            </m:r>
                            <m:r>
                              <a:rPr lang="en-US" sz="1100" i="1" smtClean="0">
                                <a:latin typeface="Cambria Math"/>
                                <a:ea typeface="Cambria Math"/>
                              </a:rPr>
                              <m:t>𝜋</m:t>
                            </m:r>
                          </m:num>
                          <m:den>
                            <m:r>
                              <a:rPr lang="en-US" sz="1100" b="0" i="1" smtClean="0">
                                <a:latin typeface="Cambria Math"/>
                              </a:rPr>
                              <m:t>4</m:t>
                            </m:r>
                          </m:den>
                        </m:f>
                      </m:oMath>
                    </m:oMathPara>
                  </a14:m>
                  <a:endParaRPr lang="en-US" sz="1100" dirty="0"/>
                </a:p>
              </p:txBody>
            </p:sp>
          </mc:Choice>
          <mc:Fallback xmlns="">
            <p:sp>
              <p:nvSpPr>
                <p:cNvPr id="25" name="TextBox 24"/>
                <p:cNvSpPr txBox="1">
                  <a:spLocks noRot="1" noChangeAspect="1" noMove="1" noResize="1" noEditPoints="1" noAdjustHandles="1" noChangeArrowheads="1" noChangeShapeType="1" noTextEdit="1"/>
                </p:cNvSpPr>
                <p:nvPr/>
              </p:nvSpPr>
              <p:spPr>
                <a:xfrm>
                  <a:off x="3502377" y="1673559"/>
                  <a:ext cx="381643" cy="409215"/>
                </a:xfrm>
                <a:prstGeom prst="rect">
                  <a:avLst/>
                </a:prstGeom>
                <a:blipFill rotWithShape="1">
                  <a:blip r:embed="rId12"/>
                  <a:stretch>
                    <a:fillRect/>
                  </a:stretch>
                </a:blipFill>
              </p:spPr>
              <p:txBody>
                <a:bodyPr/>
                <a:lstStyle/>
                <a:p>
                  <a:r>
                    <a:rPr lang="en-US">
                      <a:noFill/>
                    </a:rPr>
                    <a:t> </a:t>
                  </a:r>
                </a:p>
              </p:txBody>
            </p:sp>
          </mc:Fallback>
        </mc:AlternateContent>
      </p:grpSp>
      <p:grpSp>
        <p:nvGrpSpPr>
          <p:cNvPr id="26" name="Group 25"/>
          <p:cNvGrpSpPr/>
          <p:nvPr/>
        </p:nvGrpSpPr>
        <p:grpSpPr>
          <a:xfrm>
            <a:off x="2146870" y="4050401"/>
            <a:ext cx="1496856" cy="1680819"/>
            <a:chOff x="5685768" y="1550730"/>
            <a:chExt cx="1496856" cy="1680819"/>
          </a:xfrm>
        </p:grpSpPr>
        <p:sp>
          <p:nvSpPr>
            <p:cNvPr id="27" name="Pie 26"/>
            <p:cNvSpPr/>
            <p:nvPr/>
          </p:nvSpPr>
          <p:spPr>
            <a:xfrm>
              <a:off x="5685768" y="1943672"/>
              <a:ext cx="1496856" cy="1287877"/>
            </a:xfrm>
            <a:prstGeom prst="pie">
              <a:avLst>
                <a:gd name="adj1" fmla="val 16099333"/>
                <a:gd name="adj2" fmla="val 21575563"/>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28" name="TextBox 27"/>
                <p:cNvSpPr txBox="1"/>
                <p:nvPr/>
              </p:nvSpPr>
              <p:spPr>
                <a:xfrm>
                  <a:off x="6330035" y="1550730"/>
                  <a:ext cx="460191" cy="4092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100" i="1" smtClean="0">
                                <a:latin typeface="Cambria Math"/>
                              </a:rPr>
                            </m:ctrlPr>
                          </m:fPr>
                          <m:num>
                            <m:r>
                              <a:rPr lang="en-US" sz="1100" b="0" i="1" smtClean="0">
                                <a:latin typeface="Cambria Math"/>
                              </a:rPr>
                              <m:t>10</m:t>
                            </m:r>
                            <m:r>
                              <a:rPr lang="en-US" sz="1100" i="1" smtClean="0">
                                <a:latin typeface="Cambria Math"/>
                                <a:ea typeface="Cambria Math"/>
                              </a:rPr>
                              <m:t>𝜋</m:t>
                            </m:r>
                          </m:num>
                          <m:den>
                            <m:r>
                              <a:rPr lang="en-US" sz="1100" b="0" i="1" smtClean="0">
                                <a:latin typeface="Cambria Math"/>
                              </a:rPr>
                              <m:t>4</m:t>
                            </m:r>
                          </m:den>
                        </m:f>
                      </m:oMath>
                    </m:oMathPara>
                  </a14:m>
                  <a:endParaRPr lang="en-US" sz="1100" dirty="0"/>
                </a:p>
              </p:txBody>
            </p:sp>
          </mc:Choice>
          <mc:Fallback xmlns="">
            <p:sp>
              <p:nvSpPr>
                <p:cNvPr id="28" name="TextBox 27"/>
                <p:cNvSpPr txBox="1">
                  <a:spLocks noRot="1" noChangeAspect="1" noMove="1" noResize="1" noEditPoints="1" noAdjustHandles="1" noChangeArrowheads="1" noChangeShapeType="1" noTextEdit="1"/>
                </p:cNvSpPr>
                <p:nvPr/>
              </p:nvSpPr>
              <p:spPr>
                <a:xfrm>
                  <a:off x="6330035" y="1550730"/>
                  <a:ext cx="460191" cy="409215"/>
                </a:xfrm>
                <a:prstGeom prst="rect">
                  <a:avLst/>
                </a:prstGeom>
                <a:blipFill rotWithShape="1">
                  <a:blip r:embed="rId13"/>
                  <a:stretch>
                    <a:fillRect/>
                  </a:stretch>
                </a:blipFill>
              </p:spPr>
              <p:txBody>
                <a:bodyPr/>
                <a:lstStyle/>
                <a:p>
                  <a:r>
                    <a:rPr lang="en-US">
                      <a:noFill/>
                    </a:rPr>
                    <a:t> </a:t>
                  </a:r>
                </a:p>
              </p:txBody>
            </p:sp>
          </mc:Fallback>
        </mc:AlternateContent>
      </p:grpSp>
      <p:grpSp>
        <p:nvGrpSpPr>
          <p:cNvPr id="29" name="Group 28"/>
          <p:cNvGrpSpPr/>
          <p:nvPr/>
        </p:nvGrpSpPr>
        <p:grpSpPr>
          <a:xfrm>
            <a:off x="2108807" y="4126547"/>
            <a:ext cx="1552564" cy="1628415"/>
            <a:chOff x="5778798" y="1705987"/>
            <a:chExt cx="1552564" cy="1628415"/>
          </a:xfrm>
        </p:grpSpPr>
        <p:sp>
          <p:nvSpPr>
            <p:cNvPr id="30" name="Pie 29"/>
            <p:cNvSpPr/>
            <p:nvPr/>
          </p:nvSpPr>
          <p:spPr>
            <a:xfrm>
              <a:off x="5790989" y="2019441"/>
              <a:ext cx="1540373" cy="1314961"/>
            </a:xfrm>
            <a:prstGeom prst="pie">
              <a:avLst>
                <a:gd name="adj1" fmla="val 13640984"/>
                <a:gd name="adj2" fmla="val 21575563"/>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31" name="TextBox 30"/>
                <p:cNvSpPr txBox="1"/>
                <p:nvPr/>
              </p:nvSpPr>
              <p:spPr>
                <a:xfrm>
                  <a:off x="5778798" y="1705987"/>
                  <a:ext cx="460191" cy="4092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100" i="1" smtClean="0">
                                <a:solidFill>
                                  <a:srgbClr val="FF0000"/>
                                </a:solidFill>
                                <a:latin typeface="Cambria Math"/>
                              </a:rPr>
                            </m:ctrlPr>
                          </m:fPr>
                          <m:num>
                            <m:r>
                              <a:rPr lang="en-US" sz="1100" b="0" i="1" smtClean="0">
                                <a:solidFill>
                                  <a:srgbClr val="FF0000"/>
                                </a:solidFill>
                                <a:latin typeface="Cambria Math"/>
                              </a:rPr>
                              <m:t>11</m:t>
                            </m:r>
                            <m:r>
                              <a:rPr lang="en-US" sz="1100" i="1" smtClean="0">
                                <a:solidFill>
                                  <a:srgbClr val="FF0000"/>
                                </a:solidFill>
                                <a:latin typeface="Cambria Math"/>
                                <a:ea typeface="Cambria Math"/>
                              </a:rPr>
                              <m:t>𝜋</m:t>
                            </m:r>
                          </m:num>
                          <m:den>
                            <m:r>
                              <a:rPr lang="en-US" sz="1100" b="0" i="1" smtClean="0">
                                <a:solidFill>
                                  <a:srgbClr val="FF0000"/>
                                </a:solidFill>
                                <a:latin typeface="Cambria Math"/>
                              </a:rPr>
                              <m:t>4</m:t>
                            </m:r>
                          </m:den>
                        </m:f>
                      </m:oMath>
                    </m:oMathPara>
                  </a14:m>
                  <a:endParaRPr lang="en-US" sz="1100" dirty="0">
                    <a:solidFill>
                      <a:srgbClr val="FF000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5778798" y="1705987"/>
                  <a:ext cx="460191" cy="409215"/>
                </a:xfrm>
                <a:prstGeom prst="rect">
                  <a:avLst/>
                </a:prstGeom>
                <a:blipFill rotWithShape="1">
                  <a:blip r:embed="rId14"/>
                  <a:stretch>
                    <a:fillRect/>
                  </a:stretch>
                </a:blipFill>
              </p:spPr>
              <p:txBody>
                <a:bodyPr/>
                <a:lstStyle/>
                <a:p>
                  <a:r>
                    <a:rPr lang="en-US">
                      <a:noFill/>
                    </a:rPr>
                    <a:t> </a:t>
                  </a:r>
                </a:p>
              </p:txBody>
            </p:sp>
          </mc:Fallback>
        </mc:AlternateContent>
      </p:grpSp>
      <p:grpSp>
        <p:nvGrpSpPr>
          <p:cNvPr id="13" name="Group 12"/>
          <p:cNvGrpSpPr/>
          <p:nvPr/>
        </p:nvGrpSpPr>
        <p:grpSpPr>
          <a:xfrm>
            <a:off x="4495800" y="974789"/>
            <a:ext cx="1066800" cy="1034059"/>
            <a:chOff x="5867400" y="1552575"/>
            <a:chExt cx="1066800" cy="1034059"/>
          </a:xfrm>
        </p:grpSpPr>
        <p:sp>
          <p:nvSpPr>
            <p:cNvPr id="5" name="Right Triangle 4"/>
            <p:cNvSpPr/>
            <p:nvPr/>
          </p:nvSpPr>
          <p:spPr>
            <a:xfrm>
              <a:off x="5867400" y="1552575"/>
              <a:ext cx="1066800" cy="1024915"/>
            </a:xfrm>
            <a:prstGeom prst="r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 name="TextBox 6"/>
                <p:cNvSpPr txBox="1"/>
                <p:nvPr/>
              </p:nvSpPr>
              <p:spPr>
                <a:xfrm>
                  <a:off x="6408404" y="2340413"/>
                  <a:ext cx="290304"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b="0" i="1" smtClean="0">
                            <a:solidFill>
                              <a:srgbClr val="FF0000"/>
                            </a:solidFill>
                            <a:latin typeface="Cambria Math"/>
                          </a:rPr>
                          <m:t>45</m:t>
                        </m:r>
                        <m:r>
                          <a:rPr lang="en-US" sz="1000" b="0" i="1" smtClean="0">
                            <a:solidFill>
                              <a:srgbClr val="FF0000"/>
                            </a:solidFill>
                            <a:latin typeface="Cambria Math"/>
                            <a:ea typeface="Cambria Math"/>
                          </a:rPr>
                          <m:t>°</m:t>
                        </m:r>
                      </m:oMath>
                    </m:oMathPara>
                  </a14:m>
                  <a:endParaRPr lang="en-US" sz="1000" dirty="0">
                    <a:solidFill>
                      <a:srgbClr val="FF0000"/>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408404" y="2340413"/>
                  <a:ext cx="290304" cy="246221"/>
                </a:xfrm>
                <a:prstGeom prst="rect">
                  <a:avLst/>
                </a:prstGeom>
                <a:blipFill rotWithShape="1">
                  <a:blip r:embed="rId15"/>
                  <a:stretch>
                    <a:fillRect r="-14583"/>
                  </a:stretch>
                </a:blipFill>
              </p:spPr>
              <p:txBody>
                <a:bodyPr/>
                <a:lstStyle/>
                <a:p>
                  <a:r>
                    <a:rPr lang="en-US">
                      <a:noFill/>
                    </a:rPr>
                    <a:t> </a:t>
                  </a:r>
                </a:p>
              </p:txBody>
            </p:sp>
          </mc:Fallback>
        </mc:AlternateContent>
        <p:sp>
          <p:nvSpPr>
            <p:cNvPr id="9" name="Rectangle 8"/>
            <p:cNvSpPr/>
            <p:nvPr/>
          </p:nvSpPr>
          <p:spPr>
            <a:xfrm>
              <a:off x="5867400" y="2398437"/>
              <a:ext cx="151757" cy="177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p:cNvSpPr txBox="1"/>
          <p:nvPr/>
        </p:nvSpPr>
        <p:spPr>
          <a:xfrm>
            <a:off x="4750437" y="722352"/>
            <a:ext cx="2395015" cy="338554"/>
          </a:xfrm>
          <a:prstGeom prst="rect">
            <a:avLst/>
          </a:prstGeom>
          <a:noFill/>
        </p:spPr>
        <p:txBody>
          <a:bodyPr wrap="none" rtlCol="0">
            <a:spAutoFit/>
          </a:bodyPr>
          <a:lstStyle/>
          <a:p>
            <a:r>
              <a:rPr lang="en-US" sz="1600" dirty="0" smtClean="0">
                <a:solidFill>
                  <a:srgbClr val="FF0000"/>
                </a:solidFill>
              </a:rPr>
              <a:t>Remember the Unit Circle:</a:t>
            </a:r>
            <a:endParaRPr lang="en-US" sz="1600" dirty="0">
              <a:solidFill>
                <a:srgbClr val="FF0000"/>
              </a:solidFill>
            </a:endParaRPr>
          </a:p>
        </p:txBody>
      </p:sp>
      <mc:AlternateContent xmlns:mc="http://schemas.openxmlformats.org/markup-compatibility/2006" xmlns:a14="http://schemas.microsoft.com/office/drawing/2010/main">
        <mc:Choice Requires="a14">
          <p:sp>
            <p:nvSpPr>
              <p:cNvPr id="14" name="TextBox 13"/>
              <p:cNvSpPr txBox="1"/>
              <p:nvPr/>
            </p:nvSpPr>
            <p:spPr>
              <a:xfrm>
                <a:off x="4775592" y="1994639"/>
                <a:ext cx="576696" cy="5448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a:rPr>
                          </m:ctrlPr>
                        </m:fPr>
                        <m:num>
                          <m:r>
                            <a:rPr lang="en-US" sz="1400" b="0" i="1" smtClean="0">
                              <a:solidFill>
                                <a:srgbClr val="FF0000"/>
                              </a:solidFill>
                              <a:latin typeface="Cambria Math"/>
                            </a:rPr>
                            <m:t>−</m:t>
                          </m:r>
                          <m:rad>
                            <m:radPr>
                              <m:degHide m:val="on"/>
                              <m:ctrlPr>
                                <a:rPr lang="en-US" sz="1400" i="1" smtClean="0">
                                  <a:solidFill>
                                    <a:srgbClr val="FF0000"/>
                                  </a:solidFill>
                                  <a:latin typeface="Cambria Math"/>
                                </a:rPr>
                              </m:ctrlPr>
                            </m:radPr>
                            <m:deg/>
                            <m:e>
                              <m:r>
                                <a:rPr lang="en-US" sz="1400" b="0" i="1" smtClean="0">
                                  <a:solidFill>
                                    <a:srgbClr val="FF0000"/>
                                  </a:solidFill>
                                  <a:latin typeface="Cambria Math"/>
                                </a:rPr>
                                <m:t>2</m:t>
                              </m:r>
                            </m:e>
                          </m:rad>
                        </m:num>
                        <m:den>
                          <m:r>
                            <a:rPr lang="en-US" sz="1400" b="0" i="1" smtClean="0">
                              <a:solidFill>
                                <a:srgbClr val="FF0000"/>
                              </a:solidFill>
                              <a:latin typeface="Cambria Math"/>
                            </a:rPr>
                            <m:t>2</m:t>
                          </m:r>
                        </m:den>
                      </m:f>
                    </m:oMath>
                  </m:oMathPara>
                </a14:m>
                <a:endParaRPr lang="en-US" sz="1400" dirty="0"/>
              </a:p>
            </p:txBody>
          </p:sp>
        </mc:Choice>
        <mc:Fallback xmlns="">
          <p:sp>
            <p:nvSpPr>
              <p:cNvPr id="14" name="TextBox 13"/>
              <p:cNvSpPr txBox="1">
                <a:spLocks noRot="1" noChangeAspect="1" noMove="1" noResize="1" noEditPoints="1" noAdjustHandles="1" noChangeArrowheads="1" noChangeShapeType="1" noTextEdit="1"/>
              </p:cNvSpPr>
              <p:nvPr/>
            </p:nvSpPr>
            <p:spPr>
              <a:xfrm>
                <a:off x="4775592" y="1994639"/>
                <a:ext cx="576696" cy="544829"/>
              </a:xfrm>
              <a:prstGeom prst="rect">
                <a:avLst/>
              </a:prstGeom>
              <a:blipFill rotWithShape="1">
                <a:blip r:embed="rId1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4129634" y="1216285"/>
                <a:ext cx="442044" cy="5448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a:rPr>
                          </m:ctrlPr>
                        </m:fPr>
                        <m:num>
                          <m:rad>
                            <m:radPr>
                              <m:degHide m:val="on"/>
                              <m:ctrlPr>
                                <a:rPr lang="en-US" sz="1400" i="1" smtClean="0">
                                  <a:solidFill>
                                    <a:srgbClr val="FF0000"/>
                                  </a:solidFill>
                                  <a:latin typeface="Cambria Math"/>
                                </a:rPr>
                              </m:ctrlPr>
                            </m:radPr>
                            <m:deg/>
                            <m:e>
                              <m:r>
                                <a:rPr lang="en-US" sz="1400" b="0" i="1" smtClean="0">
                                  <a:solidFill>
                                    <a:srgbClr val="FF0000"/>
                                  </a:solidFill>
                                  <a:latin typeface="Cambria Math"/>
                                </a:rPr>
                                <m:t>2</m:t>
                              </m:r>
                            </m:e>
                          </m:rad>
                        </m:num>
                        <m:den>
                          <m:r>
                            <a:rPr lang="en-US" sz="1400" b="0" i="1" smtClean="0">
                              <a:solidFill>
                                <a:srgbClr val="FF0000"/>
                              </a:solidFill>
                              <a:latin typeface="Cambria Math"/>
                            </a:rPr>
                            <m:t>2</m:t>
                          </m:r>
                        </m:den>
                      </m:f>
                    </m:oMath>
                  </m:oMathPara>
                </a14:m>
                <a:endParaRPr lang="en-US" sz="1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4129634" y="1216285"/>
                <a:ext cx="442044" cy="544829"/>
              </a:xfrm>
              <a:prstGeom prst="rect">
                <a:avLst/>
              </a:prstGeom>
              <a:blipFill rotWithShape="1">
                <a:blip r:embed="rId1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5029200" y="1244798"/>
                <a:ext cx="32412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1</m:t>
                      </m:r>
                    </m:oMath>
                  </m:oMathPara>
                </a14:m>
                <a:endParaRPr lang="en-US" sz="1400" dirty="0"/>
              </a:p>
            </p:txBody>
          </p:sp>
        </mc:Choice>
        <mc:Fallback xmlns="">
          <p:sp>
            <p:nvSpPr>
              <p:cNvPr id="39" name="TextBox 38"/>
              <p:cNvSpPr txBox="1">
                <a:spLocks noRot="1" noChangeAspect="1" noMove="1" noResize="1" noEditPoints="1" noAdjustHandles="1" noChangeArrowheads="1" noChangeShapeType="1" noTextEdit="1"/>
              </p:cNvSpPr>
              <p:nvPr/>
            </p:nvSpPr>
            <p:spPr>
              <a:xfrm>
                <a:off x="5029200" y="1244798"/>
                <a:ext cx="324127" cy="307777"/>
              </a:xfrm>
              <a:prstGeom prst="rect">
                <a:avLst/>
              </a:prstGeom>
              <a:blipFill rotWithShape="1">
                <a:blip r:embed="rId18"/>
                <a:stretch>
                  <a:fillRect/>
                </a:stretch>
              </a:blipFill>
            </p:spPr>
            <p:txBody>
              <a:bodyPr/>
              <a:lstStyle/>
              <a:p>
                <a:r>
                  <a:rPr lang="en-US">
                    <a:noFill/>
                  </a:rPr>
                  <a:t> </a:t>
                </a:r>
              </a:p>
            </p:txBody>
          </p:sp>
        </mc:Fallback>
      </mc:AlternateContent>
      <p:grpSp>
        <p:nvGrpSpPr>
          <p:cNvPr id="40" name="Group 39"/>
          <p:cNvGrpSpPr/>
          <p:nvPr/>
        </p:nvGrpSpPr>
        <p:grpSpPr>
          <a:xfrm>
            <a:off x="5612536" y="1160731"/>
            <a:ext cx="1798818" cy="601896"/>
            <a:chOff x="3725648" y="2260705"/>
            <a:chExt cx="1798818" cy="601896"/>
          </a:xfrm>
        </p:grpSpPr>
        <p:pic>
          <p:nvPicPr>
            <p:cNvPr id="41" name="Picture 1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3725648" y="2405036"/>
              <a:ext cx="860378" cy="31323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2" name="TextBox 41"/>
                <p:cNvSpPr txBox="1"/>
                <p:nvPr/>
              </p:nvSpPr>
              <p:spPr>
                <a:xfrm>
                  <a:off x="4519768" y="2260705"/>
                  <a:ext cx="1004698" cy="6018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chemeClr val="tx2"/>
                                </a:solidFill>
                                <a:latin typeface="Cambria Math"/>
                              </a:rPr>
                            </m:ctrlPr>
                          </m:fPr>
                          <m:num>
                            <m:r>
                              <a:rPr lang="en-US" sz="1600" b="0" i="1" smtClean="0">
                                <a:solidFill>
                                  <a:schemeClr val="tx2"/>
                                </a:solidFill>
                                <a:latin typeface="Cambria Math"/>
                              </a:rPr>
                              <m:t>𝑎𝑑𝑗</m:t>
                            </m:r>
                          </m:num>
                          <m:den>
                            <m:r>
                              <a:rPr lang="en-US" sz="1600" b="0" i="1" smtClean="0">
                                <a:solidFill>
                                  <a:schemeClr val="tx2"/>
                                </a:solidFill>
                                <a:latin typeface="Cambria Math"/>
                              </a:rPr>
                              <m:t>h𝑦𝑝</m:t>
                            </m:r>
                          </m:den>
                        </m:f>
                        <m:r>
                          <a:rPr lang="en-US" sz="1600" b="0" i="1" smtClean="0">
                            <a:solidFill>
                              <a:schemeClr val="tx2"/>
                            </a:solidFill>
                            <a:latin typeface="Cambria Math"/>
                          </a:rPr>
                          <m:t>= </m:t>
                        </m:r>
                        <m:f>
                          <m:fPr>
                            <m:ctrlPr>
                              <a:rPr lang="en-US" sz="1600" b="0" i="1" smtClean="0">
                                <a:solidFill>
                                  <a:schemeClr val="tx2"/>
                                </a:solidFill>
                                <a:latin typeface="Cambria Math"/>
                              </a:rPr>
                            </m:ctrlPr>
                          </m:fPr>
                          <m:num>
                            <m:r>
                              <a:rPr lang="en-US" sz="1600" b="0" i="1" smtClean="0">
                                <a:solidFill>
                                  <a:schemeClr val="tx2"/>
                                </a:solidFill>
                                <a:latin typeface="Cambria Math"/>
                              </a:rPr>
                              <m:t>𝑥</m:t>
                            </m:r>
                          </m:num>
                          <m:den>
                            <m:r>
                              <a:rPr lang="en-US" sz="1600" b="0" i="1" smtClean="0">
                                <a:solidFill>
                                  <a:schemeClr val="tx2"/>
                                </a:solidFill>
                                <a:latin typeface="Cambria Math"/>
                              </a:rPr>
                              <m:t>𝑟</m:t>
                            </m:r>
                          </m:den>
                        </m:f>
                      </m:oMath>
                    </m:oMathPara>
                  </a14:m>
                  <a:endParaRPr lang="en-US" sz="1200" dirty="0"/>
                </a:p>
              </p:txBody>
            </p:sp>
          </mc:Choice>
          <mc:Fallback xmlns="">
            <p:sp>
              <p:nvSpPr>
                <p:cNvPr id="42" name="TextBox 41"/>
                <p:cNvSpPr txBox="1">
                  <a:spLocks noRot="1" noChangeAspect="1" noMove="1" noResize="1" noEditPoints="1" noAdjustHandles="1" noChangeArrowheads="1" noChangeShapeType="1" noTextEdit="1"/>
                </p:cNvSpPr>
                <p:nvPr/>
              </p:nvSpPr>
              <p:spPr>
                <a:xfrm>
                  <a:off x="4519768" y="2260705"/>
                  <a:ext cx="1004698" cy="601896"/>
                </a:xfrm>
                <a:prstGeom prst="rect">
                  <a:avLst/>
                </a:prstGeom>
                <a:blipFill rotWithShape="1">
                  <a:blip r:embed="rId20"/>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3" name="TextBox 42"/>
              <p:cNvSpPr txBox="1"/>
              <p:nvPr/>
            </p:nvSpPr>
            <p:spPr>
              <a:xfrm>
                <a:off x="7315200" y="1032780"/>
                <a:ext cx="779188" cy="68435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2"/>
                          </a:solidFill>
                          <a:latin typeface="Cambria Math"/>
                        </a:rPr>
                        <m:t>=</m:t>
                      </m:r>
                      <m:f>
                        <m:fPr>
                          <m:ctrlPr>
                            <a:rPr lang="en-US" sz="1400" i="1" smtClean="0">
                              <a:solidFill>
                                <a:schemeClr val="tx2"/>
                              </a:solidFill>
                              <a:latin typeface="Cambria Math"/>
                            </a:rPr>
                          </m:ctrlPr>
                        </m:fPr>
                        <m:num>
                          <m:f>
                            <m:fPr>
                              <m:ctrlPr>
                                <a:rPr lang="en-US" sz="1400" i="1" smtClean="0">
                                  <a:solidFill>
                                    <a:schemeClr val="tx2"/>
                                  </a:solidFill>
                                  <a:latin typeface="Cambria Math"/>
                                </a:rPr>
                              </m:ctrlPr>
                            </m:fPr>
                            <m:num>
                              <m:r>
                                <a:rPr lang="en-US" sz="1400" b="0" i="1" smtClean="0">
                                  <a:solidFill>
                                    <a:schemeClr val="tx2"/>
                                  </a:solidFill>
                                  <a:latin typeface="Cambria Math"/>
                                </a:rPr>
                                <m:t>−</m:t>
                              </m:r>
                              <m:rad>
                                <m:radPr>
                                  <m:degHide m:val="on"/>
                                  <m:ctrlPr>
                                    <a:rPr lang="en-US" sz="1400" b="0" i="1" smtClean="0">
                                      <a:solidFill>
                                        <a:schemeClr val="tx2"/>
                                      </a:solidFill>
                                      <a:latin typeface="Cambria Math"/>
                                    </a:rPr>
                                  </m:ctrlPr>
                                </m:radPr>
                                <m:deg/>
                                <m:e>
                                  <m:r>
                                    <a:rPr lang="en-US" sz="1400" b="0" i="1" smtClean="0">
                                      <a:solidFill>
                                        <a:schemeClr val="tx2"/>
                                      </a:solidFill>
                                      <a:latin typeface="Cambria Math"/>
                                    </a:rPr>
                                    <m:t>2</m:t>
                                  </m:r>
                                </m:e>
                              </m:rad>
                            </m:num>
                            <m:den>
                              <m:r>
                                <a:rPr lang="en-US" sz="1400" b="0" i="1" smtClean="0">
                                  <a:solidFill>
                                    <a:schemeClr val="tx2"/>
                                  </a:solidFill>
                                  <a:latin typeface="Cambria Math"/>
                                </a:rPr>
                                <m:t>2</m:t>
                              </m:r>
                            </m:den>
                          </m:f>
                        </m:num>
                        <m:den>
                          <m:r>
                            <a:rPr lang="en-US" sz="1400" b="0" i="1" smtClean="0">
                              <a:solidFill>
                                <a:schemeClr val="tx2"/>
                              </a:solidFill>
                              <a:latin typeface="Cambria Math"/>
                            </a:rPr>
                            <m:t>1</m:t>
                          </m:r>
                        </m:den>
                      </m:f>
                    </m:oMath>
                  </m:oMathPara>
                </a14:m>
                <a:endParaRPr lang="en-US" sz="1400" dirty="0">
                  <a:solidFill>
                    <a:schemeClr val="tx2"/>
                  </a:solidFill>
                </a:endParaRPr>
              </a:p>
            </p:txBody>
          </p:sp>
        </mc:Choice>
        <mc:Fallback xmlns="">
          <p:sp>
            <p:nvSpPr>
              <p:cNvPr id="43" name="TextBox 42"/>
              <p:cNvSpPr txBox="1">
                <a:spLocks noRot="1" noChangeAspect="1" noMove="1" noResize="1" noEditPoints="1" noAdjustHandles="1" noChangeArrowheads="1" noChangeShapeType="1" noTextEdit="1"/>
              </p:cNvSpPr>
              <p:nvPr/>
            </p:nvSpPr>
            <p:spPr>
              <a:xfrm>
                <a:off x="7315200" y="1032780"/>
                <a:ext cx="779188" cy="684355"/>
              </a:xfrm>
              <a:prstGeom prst="rect">
                <a:avLst/>
              </a:prstGeom>
              <a:blipFill rotWithShape="1">
                <a:blip r:embed="rId2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p:cNvSpPr txBox="1"/>
              <p:nvPr/>
            </p:nvSpPr>
            <p:spPr>
              <a:xfrm>
                <a:off x="8001000" y="1122241"/>
                <a:ext cx="937372" cy="67415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1" i="1" smtClean="0">
                          <a:solidFill>
                            <a:srgbClr val="FF0000"/>
                          </a:solidFill>
                          <a:latin typeface="Cambria Math"/>
                        </a:rPr>
                        <m:t>=</m:t>
                      </m:r>
                      <m:f>
                        <m:fPr>
                          <m:ctrlPr>
                            <a:rPr lang="en-US" b="1" i="1" smtClean="0">
                              <a:solidFill>
                                <a:srgbClr val="FF0000"/>
                              </a:solidFill>
                              <a:latin typeface="Cambria Math"/>
                            </a:rPr>
                          </m:ctrlPr>
                        </m:fPr>
                        <m:num>
                          <m:r>
                            <a:rPr lang="en-US" b="1" i="1" smtClean="0">
                              <a:solidFill>
                                <a:srgbClr val="FF0000"/>
                              </a:solidFill>
                              <a:latin typeface="Cambria Math"/>
                            </a:rPr>
                            <m:t>−</m:t>
                          </m:r>
                          <m:rad>
                            <m:radPr>
                              <m:degHide m:val="on"/>
                              <m:ctrlPr>
                                <a:rPr lang="en-US" b="1" i="1" smtClean="0">
                                  <a:solidFill>
                                    <a:srgbClr val="FF0000"/>
                                  </a:solidFill>
                                  <a:latin typeface="Cambria Math"/>
                                </a:rPr>
                              </m:ctrlPr>
                            </m:radPr>
                            <m:deg/>
                            <m:e>
                              <m:r>
                                <a:rPr lang="en-US" b="1" i="1" smtClean="0">
                                  <a:solidFill>
                                    <a:srgbClr val="FF0000"/>
                                  </a:solidFill>
                                  <a:latin typeface="Cambria Math"/>
                                </a:rPr>
                                <m:t>𝟐</m:t>
                              </m:r>
                            </m:e>
                          </m:rad>
                        </m:num>
                        <m:den>
                          <m:r>
                            <a:rPr lang="en-US" b="1" i="1" smtClean="0">
                              <a:solidFill>
                                <a:srgbClr val="FF0000"/>
                              </a:solidFill>
                              <a:latin typeface="Cambria Math"/>
                            </a:rPr>
                            <m:t>𝟐</m:t>
                          </m:r>
                        </m:den>
                      </m:f>
                    </m:oMath>
                  </m:oMathPara>
                </a14:m>
                <a:endParaRPr lang="en-US" b="1" dirty="0"/>
              </a:p>
            </p:txBody>
          </p:sp>
        </mc:Choice>
        <mc:Fallback xmlns="">
          <p:sp>
            <p:nvSpPr>
              <p:cNvPr id="44" name="TextBox 43"/>
              <p:cNvSpPr txBox="1">
                <a:spLocks noRot="1" noChangeAspect="1" noMove="1" noResize="1" noEditPoints="1" noAdjustHandles="1" noChangeArrowheads="1" noChangeShapeType="1" noTextEdit="1"/>
              </p:cNvSpPr>
              <p:nvPr/>
            </p:nvSpPr>
            <p:spPr>
              <a:xfrm>
                <a:off x="8001000" y="1122241"/>
                <a:ext cx="937372" cy="674159"/>
              </a:xfrm>
              <a:prstGeom prst="rect">
                <a:avLst/>
              </a:prstGeom>
              <a:blipFill rotWithShape="1">
                <a:blip r:embed="rId22"/>
                <a:stretch>
                  <a:fillRect/>
                </a:stretch>
              </a:blipFill>
            </p:spPr>
            <p:txBody>
              <a:bodyPr/>
              <a:lstStyle/>
              <a:p>
                <a:r>
                  <a:rPr lang="en-US">
                    <a:noFill/>
                  </a:rPr>
                  <a:t> </a:t>
                </a:r>
              </a:p>
            </p:txBody>
          </p:sp>
        </mc:Fallback>
      </mc:AlternateContent>
      <p:grpSp>
        <p:nvGrpSpPr>
          <p:cNvPr id="45" name="Group 44"/>
          <p:cNvGrpSpPr/>
          <p:nvPr/>
        </p:nvGrpSpPr>
        <p:grpSpPr>
          <a:xfrm>
            <a:off x="2107937" y="2726782"/>
            <a:ext cx="1608941" cy="1219200"/>
            <a:chOff x="5778798" y="1943672"/>
            <a:chExt cx="1608941" cy="1219200"/>
          </a:xfrm>
        </p:grpSpPr>
        <p:sp>
          <p:nvSpPr>
            <p:cNvPr id="46" name="Pie 45"/>
            <p:cNvSpPr/>
            <p:nvPr/>
          </p:nvSpPr>
          <p:spPr>
            <a:xfrm>
              <a:off x="5778798" y="1943672"/>
              <a:ext cx="1371600" cy="1219200"/>
            </a:xfrm>
            <a:prstGeom prst="pie">
              <a:avLst>
                <a:gd name="adj1" fmla="val 19762442"/>
                <a:gd name="adj2" fmla="val 21575563"/>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47" name="TextBox 46"/>
                <p:cNvSpPr txBox="1"/>
                <p:nvPr/>
              </p:nvSpPr>
              <p:spPr>
                <a:xfrm>
                  <a:off x="6961019" y="1946719"/>
                  <a:ext cx="426720"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solidFill>
                              <a:srgbClr val="FF0000"/>
                            </a:solidFill>
                            <a:latin typeface="Cambria Math"/>
                          </a:rPr>
                          <m:t>30</m:t>
                        </m:r>
                        <m:r>
                          <a:rPr lang="en-US" sz="1100" b="0" i="1" smtClean="0">
                            <a:solidFill>
                              <a:srgbClr val="FF0000"/>
                            </a:solidFill>
                            <a:latin typeface="Cambria Math"/>
                            <a:ea typeface="Cambria Math"/>
                          </a:rPr>
                          <m:t>°</m:t>
                        </m:r>
                      </m:oMath>
                    </m:oMathPara>
                  </a14:m>
                  <a:endParaRPr lang="en-US" sz="1100" dirty="0">
                    <a:solidFill>
                      <a:srgbClr val="FF0000"/>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6961019" y="1946719"/>
                  <a:ext cx="426720" cy="261610"/>
                </a:xfrm>
                <a:prstGeom prst="rect">
                  <a:avLst/>
                </a:prstGeom>
                <a:blipFill rotWithShape="1">
                  <a:blip r:embed="rId23"/>
                  <a:stretch>
                    <a:fillRect/>
                  </a:stretch>
                </a:blipFill>
              </p:spPr>
              <p:txBody>
                <a:bodyPr/>
                <a:lstStyle/>
                <a:p>
                  <a:r>
                    <a:rPr lang="en-US">
                      <a:noFill/>
                    </a:rPr>
                    <a:t> </a:t>
                  </a:r>
                </a:p>
              </p:txBody>
            </p:sp>
          </mc:Fallback>
        </mc:AlternateContent>
      </p:grpSp>
      <p:grpSp>
        <p:nvGrpSpPr>
          <p:cNvPr id="49" name="Group 48"/>
          <p:cNvGrpSpPr/>
          <p:nvPr/>
        </p:nvGrpSpPr>
        <p:grpSpPr>
          <a:xfrm flipH="1">
            <a:off x="4129634" y="2613481"/>
            <a:ext cx="1353312" cy="687899"/>
            <a:chOff x="5867400" y="1552575"/>
            <a:chExt cx="1066800" cy="1024915"/>
          </a:xfrm>
        </p:grpSpPr>
        <p:sp>
          <p:nvSpPr>
            <p:cNvPr id="50" name="Right Triangle 49"/>
            <p:cNvSpPr/>
            <p:nvPr/>
          </p:nvSpPr>
          <p:spPr>
            <a:xfrm>
              <a:off x="5867400" y="1552575"/>
              <a:ext cx="1066800" cy="1024915"/>
            </a:xfrm>
            <a:prstGeom prst="r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1" name="TextBox 50"/>
                <p:cNvSpPr txBox="1"/>
                <p:nvPr/>
              </p:nvSpPr>
              <p:spPr>
                <a:xfrm>
                  <a:off x="6408405" y="2275327"/>
                  <a:ext cx="290304"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i="1" smtClean="0">
                            <a:solidFill>
                              <a:srgbClr val="FF0000"/>
                            </a:solidFill>
                            <a:latin typeface="Cambria Math"/>
                          </a:rPr>
                          <m:t>3</m:t>
                        </m:r>
                        <m:r>
                          <a:rPr lang="en-US" sz="1000" b="0" i="1" smtClean="0">
                            <a:solidFill>
                              <a:srgbClr val="FF0000"/>
                            </a:solidFill>
                            <a:latin typeface="Cambria Math"/>
                          </a:rPr>
                          <m:t>0</m:t>
                        </m:r>
                        <m:r>
                          <a:rPr lang="en-US" sz="1000" b="0" i="1" smtClean="0">
                            <a:solidFill>
                              <a:srgbClr val="FF0000"/>
                            </a:solidFill>
                            <a:latin typeface="Cambria Math"/>
                            <a:ea typeface="Cambria Math"/>
                          </a:rPr>
                          <m:t>°</m:t>
                        </m:r>
                      </m:oMath>
                    </m:oMathPara>
                  </a14:m>
                  <a:endParaRPr lang="en-US" sz="1000" dirty="0">
                    <a:solidFill>
                      <a:srgbClr val="FF0000"/>
                    </a:solidFill>
                  </a:endParaRPr>
                </a:p>
              </p:txBody>
            </p:sp>
          </mc:Choice>
          <mc:Fallback xmlns="">
            <p:sp>
              <p:nvSpPr>
                <p:cNvPr id="51" name="TextBox 50"/>
                <p:cNvSpPr txBox="1">
                  <a:spLocks noRot="1" noChangeAspect="1" noMove="1" noResize="1" noEditPoints="1" noAdjustHandles="1" noChangeArrowheads="1" noChangeShapeType="1" noTextEdit="1"/>
                </p:cNvSpPr>
                <p:nvPr/>
              </p:nvSpPr>
              <p:spPr>
                <a:xfrm>
                  <a:off x="6408405" y="2275327"/>
                  <a:ext cx="290304" cy="246221"/>
                </a:xfrm>
                <a:prstGeom prst="rect">
                  <a:avLst/>
                </a:prstGeom>
                <a:blipFill rotWithShape="1">
                  <a:blip r:embed="rId24"/>
                  <a:stretch>
                    <a:fillRect b="-29630"/>
                  </a:stretch>
                </a:blipFill>
              </p:spPr>
              <p:txBody>
                <a:bodyPr/>
                <a:lstStyle/>
                <a:p>
                  <a:r>
                    <a:rPr lang="en-US">
                      <a:noFill/>
                    </a:rPr>
                    <a:t> </a:t>
                  </a:r>
                </a:p>
              </p:txBody>
            </p:sp>
          </mc:Fallback>
        </mc:AlternateContent>
        <p:sp>
          <p:nvSpPr>
            <p:cNvPr id="52" name="Rectangle 51"/>
            <p:cNvSpPr/>
            <p:nvPr/>
          </p:nvSpPr>
          <p:spPr>
            <a:xfrm>
              <a:off x="5867400" y="2398437"/>
              <a:ext cx="151757" cy="177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53" name="TextBox 52"/>
              <p:cNvSpPr txBox="1"/>
              <p:nvPr/>
            </p:nvSpPr>
            <p:spPr>
              <a:xfrm>
                <a:off x="4660071" y="2666302"/>
                <a:ext cx="32412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1</m:t>
                      </m:r>
                    </m:oMath>
                  </m:oMathPara>
                </a14:m>
                <a:endParaRPr lang="en-US" sz="1400" dirty="0"/>
              </a:p>
            </p:txBody>
          </p:sp>
        </mc:Choice>
        <mc:Fallback xmlns="">
          <p:sp>
            <p:nvSpPr>
              <p:cNvPr id="53" name="TextBox 52"/>
              <p:cNvSpPr txBox="1">
                <a:spLocks noRot="1" noChangeAspect="1" noMove="1" noResize="1" noEditPoints="1" noAdjustHandles="1" noChangeArrowheads="1" noChangeShapeType="1" noTextEdit="1"/>
              </p:cNvSpPr>
              <p:nvPr/>
            </p:nvSpPr>
            <p:spPr>
              <a:xfrm>
                <a:off x="4660071" y="2666302"/>
                <a:ext cx="324127" cy="307777"/>
              </a:xfrm>
              <a:prstGeom prst="rect">
                <a:avLst/>
              </a:prstGeom>
              <a:blipFill rotWithShape="1">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TextBox 53"/>
              <p:cNvSpPr txBox="1"/>
              <p:nvPr/>
            </p:nvSpPr>
            <p:spPr>
              <a:xfrm>
                <a:off x="5471914" y="2685015"/>
                <a:ext cx="324128" cy="49564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a:rPr>
                          </m:ctrlPr>
                        </m:fPr>
                        <m:num>
                          <m:r>
                            <a:rPr lang="en-US" sz="1400" b="0" i="1" smtClean="0">
                              <a:solidFill>
                                <a:srgbClr val="FF0000"/>
                              </a:solidFill>
                              <a:latin typeface="Cambria Math"/>
                            </a:rPr>
                            <m:t>1</m:t>
                          </m:r>
                        </m:num>
                        <m:den>
                          <m:r>
                            <a:rPr lang="en-US" sz="1400" b="0" i="1" smtClean="0">
                              <a:solidFill>
                                <a:srgbClr val="FF0000"/>
                              </a:solidFill>
                              <a:latin typeface="Cambria Math"/>
                            </a:rPr>
                            <m:t>2</m:t>
                          </m:r>
                        </m:den>
                      </m:f>
                    </m:oMath>
                  </m:oMathPara>
                </a14:m>
                <a:endParaRPr lang="en-US" sz="1400" dirty="0"/>
              </a:p>
            </p:txBody>
          </p:sp>
        </mc:Choice>
        <mc:Fallback xmlns="">
          <p:sp>
            <p:nvSpPr>
              <p:cNvPr id="54" name="TextBox 53"/>
              <p:cNvSpPr txBox="1">
                <a:spLocks noRot="1" noChangeAspect="1" noMove="1" noResize="1" noEditPoints="1" noAdjustHandles="1" noChangeArrowheads="1" noChangeShapeType="1" noTextEdit="1"/>
              </p:cNvSpPr>
              <p:nvPr/>
            </p:nvSpPr>
            <p:spPr>
              <a:xfrm>
                <a:off x="5471914" y="2685015"/>
                <a:ext cx="324128" cy="495649"/>
              </a:xfrm>
              <a:prstGeom prst="rect">
                <a:avLst/>
              </a:prstGeom>
              <a:blipFill rotWithShape="1">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p:cNvSpPr txBox="1"/>
              <p:nvPr/>
            </p:nvSpPr>
            <p:spPr>
              <a:xfrm>
                <a:off x="4660071" y="3301867"/>
                <a:ext cx="442044" cy="54412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a:rPr>
                          </m:ctrlPr>
                        </m:fPr>
                        <m:num>
                          <m:rad>
                            <m:radPr>
                              <m:degHide m:val="on"/>
                              <m:ctrlPr>
                                <a:rPr lang="en-US" sz="1400" i="1" smtClean="0">
                                  <a:solidFill>
                                    <a:srgbClr val="FF0000"/>
                                  </a:solidFill>
                                  <a:latin typeface="Cambria Math"/>
                                </a:rPr>
                              </m:ctrlPr>
                            </m:radPr>
                            <m:deg/>
                            <m:e>
                              <m:r>
                                <a:rPr lang="en-US" sz="1400" b="0" i="1" smtClean="0">
                                  <a:solidFill>
                                    <a:srgbClr val="FF0000"/>
                                  </a:solidFill>
                                  <a:latin typeface="Cambria Math"/>
                                </a:rPr>
                                <m:t>3</m:t>
                              </m:r>
                            </m:e>
                          </m:rad>
                        </m:num>
                        <m:den>
                          <m:r>
                            <a:rPr lang="en-US" sz="1400" b="0" i="1" smtClean="0">
                              <a:solidFill>
                                <a:srgbClr val="FF0000"/>
                              </a:solidFill>
                              <a:latin typeface="Cambria Math"/>
                            </a:rPr>
                            <m:t>2</m:t>
                          </m:r>
                        </m:den>
                      </m:f>
                    </m:oMath>
                  </m:oMathPara>
                </a14:m>
                <a:endParaRPr lang="en-US" sz="1400" dirty="0"/>
              </a:p>
            </p:txBody>
          </p:sp>
        </mc:Choice>
        <mc:Fallback xmlns="">
          <p:sp>
            <p:nvSpPr>
              <p:cNvPr id="55" name="TextBox 54"/>
              <p:cNvSpPr txBox="1">
                <a:spLocks noRot="1" noChangeAspect="1" noMove="1" noResize="1" noEditPoints="1" noAdjustHandles="1" noChangeArrowheads="1" noChangeShapeType="1" noTextEdit="1"/>
              </p:cNvSpPr>
              <p:nvPr/>
            </p:nvSpPr>
            <p:spPr>
              <a:xfrm>
                <a:off x="4660071" y="3301867"/>
                <a:ext cx="442044" cy="544123"/>
              </a:xfrm>
              <a:prstGeom prst="rect">
                <a:avLst/>
              </a:prstGeom>
              <a:blipFill rotWithShape="1">
                <a:blip r:embed="rId27"/>
                <a:stretch>
                  <a:fillRect/>
                </a:stretch>
              </a:blipFill>
            </p:spPr>
            <p:txBody>
              <a:bodyPr/>
              <a:lstStyle/>
              <a:p>
                <a:r>
                  <a:rPr lang="en-US">
                    <a:noFill/>
                  </a:rPr>
                  <a:t> </a:t>
                </a:r>
              </a:p>
            </p:txBody>
          </p:sp>
        </mc:Fallback>
      </mc:AlternateContent>
      <p:grpSp>
        <p:nvGrpSpPr>
          <p:cNvPr id="56" name="Group 55"/>
          <p:cNvGrpSpPr/>
          <p:nvPr/>
        </p:nvGrpSpPr>
        <p:grpSpPr>
          <a:xfrm>
            <a:off x="5813705" y="2312533"/>
            <a:ext cx="1802535" cy="601896"/>
            <a:chOff x="1123348" y="5300139"/>
            <a:chExt cx="1802535" cy="601896"/>
          </a:xfrm>
        </p:grpSpPr>
        <p:pic>
          <p:nvPicPr>
            <p:cNvPr id="57" name="Picture 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1123348" y="5476438"/>
              <a:ext cx="879496" cy="24929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8" name="TextBox 57"/>
                <p:cNvSpPr txBox="1"/>
                <p:nvPr/>
              </p:nvSpPr>
              <p:spPr>
                <a:xfrm>
                  <a:off x="1923878" y="5300139"/>
                  <a:ext cx="1002005" cy="6018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chemeClr val="tx2"/>
                                </a:solidFill>
                                <a:latin typeface="Cambria Math"/>
                              </a:rPr>
                            </m:ctrlPr>
                          </m:fPr>
                          <m:num>
                            <m:r>
                              <a:rPr lang="en-US" sz="1600" b="0" i="1" smtClean="0">
                                <a:solidFill>
                                  <a:schemeClr val="tx2"/>
                                </a:solidFill>
                                <a:latin typeface="Cambria Math"/>
                              </a:rPr>
                              <m:t>𝑎𝑑𝑗</m:t>
                            </m:r>
                          </m:num>
                          <m:den>
                            <m:r>
                              <a:rPr lang="en-US" sz="1600" b="0" i="1" smtClean="0">
                                <a:solidFill>
                                  <a:schemeClr val="tx2"/>
                                </a:solidFill>
                                <a:latin typeface="Cambria Math"/>
                              </a:rPr>
                              <m:t>𝑜𝑝𝑝</m:t>
                            </m:r>
                          </m:den>
                        </m:f>
                        <m:r>
                          <a:rPr lang="en-US" sz="1600" b="0" i="1" smtClean="0">
                            <a:solidFill>
                              <a:schemeClr val="tx2"/>
                            </a:solidFill>
                            <a:latin typeface="Cambria Math"/>
                          </a:rPr>
                          <m:t>= </m:t>
                        </m:r>
                        <m:f>
                          <m:fPr>
                            <m:ctrlPr>
                              <a:rPr lang="en-US" sz="1600" b="0" i="1" smtClean="0">
                                <a:solidFill>
                                  <a:schemeClr val="tx2"/>
                                </a:solidFill>
                                <a:latin typeface="Cambria Math"/>
                              </a:rPr>
                            </m:ctrlPr>
                          </m:fPr>
                          <m:num>
                            <m:r>
                              <a:rPr lang="en-US" sz="1600" b="0" i="1" smtClean="0">
                                <a:solidFill>
                                  <a:schemeClr val="tx2"/>
                                </a:solidFill>
                                <a:latin typeface="Cambria Math"/>
                              </a:rPr>
                              <m:t>𝑥</m:t>
                            </m:r>
                          </m:num>
                          <m:den>
                            <m:r>
                              <a:rPr lang="en-US" sz="1600" b="0" i="1" smtClean="0">
                                <a:solidFill>
                                  <a:schemeClr val="tx2"/>
                                </a:solidFill>
                                <a:latin typeface="Cambria Math"/>
                              </a:rPr>
                              <m:t>𝑦</m:t>
                            </m:r>
                          </m:den>
                        </m:f>
                      </m:oMath>
                    </m:oMathPara>
                  </a14:m>
                  <a:endParaRPr lang="en-US" sz="1200" dirty="0"/>
                </a:p>
              </p:txBody>
            </p:sp>
          </mc:Choice>
          <mc:Fallback xmlns="">
            <p:sp>
              <p:nvSpPr>
                <p:cNvPr id="58" name="TextBox 57"/>
                <p:cNvSpPr txBox="1">
                  <a:spLocks noRot="1" noChangeAspect="1" noMove="1" noResize="1" noEditPoints="1" noAdjustHandles="1" noChangeArrowheads="1" noChangeShapeType="1" noTextEdit="1"/>
                </p:cNvSpPr>
                <p:nvPr/>
              </p:nvSpPr>
              <p:spPr>
                <a:xfrm>
                  <a:off x="1923878" y="5300139"/>
                  <a:ext cx="1002005" cy="601896"/>
                </a:xfrm>
                <a:prstGeom prst="rect">
                  <a:avLst/>
                </a:prstGeom>
                <a:blipFill rotWithShape="1">
                  <a:blip r:embed="rId2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9" name="TextBox 58"/>
              <p:cNvSpPr txBox="1"/>
              <p:nvPr/>
            </p:nvSpPr>
            <p:spPr>
              <a:xfrm>
                <a:off x="7616240" y="2168942"/>
                <a:ext cx="644535" cy="85741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2"/>
                          </a:solidFill>
                          <a:latin typeface="Cambria Math"/>
                        </a:rPr>
                        <m:t>=</m:t>
                      </m:r>
                      <m:f>
                        <m:fPr>
                          <m:ctrlPr>
                            <a:rPr lang="en-US" sz="1400" i="1" smtClean="0">
                              <a:solidFill>
                                <a:schemeClr val="tx2"/>
                              </a:solidFill>
                              <a:latin typeface="Cambria Math"/>
                            </a:rPr>
                          </m:ctrlPr>
                        </m:fPr>
                        <m:num>
                          <m:f>
                            <m:fPr>
                              <m:ctrlPr>
                                <a:rPr lang="en-US" sz="1400" i="1" smtClean="0">
                                  <a:solidFill>
                                    <a:schemeClr val="tx2"/>
                                  </a:solidFill>
                                  <a:latin typeface="Cambria Math"/>
                                </a:rPr>
                              </m:ctrlPr>
                            </m:fPr>
                            <m:num>
                              <m:rad>
                                <m:radPr>
                                  <m:degHide m:val="on"/>
                                  <m:ctrlPr>
                                    <a:rPr lang="en-US" sz="1400" i="1" smtClean="0">
                                      <a:solidFill>
                                        <a:schemeClr val="tx2"/>
                                      </a:solidFill>
                                      <a:latin typeface="Cambria Math"/>
                                    </a:rPr>
                                  </m:ctrlPr>
                                </m:radPr>
                                <m:deg/>
                                <m:e>
                                  <m:r>
                                    <a:rPr lang="en-US" sz="1400" b="0" i="1" smtClean="0">
                                      <a:solidFill>
                                        <a:schemeClr val="tx2"/>
                                      </a:solidFill>
                                      <a:latin typeface="Cambria Math"/>
                                    </a:rPr>
                                    <m:t>3</m:t>
                                  </m:r>
                                </m:e>
                              </m:rad>
                            </m:num>
                            <m:den>
                              <m:r>
                                <a:rPr lang="en-US" sz="1400" b="0" i="1" smtClean="0">
                                  <a:solidFill>
                                    <a:schemeClr val="tx2"/>
                                  </a:solidFill>
                                  <a:latin typeface="Cambria Math"/>
                                </a:rPr>
                                <m:t>2</m:t>
                              </m:r>
                            </m:den>
                          </m:f>
                        </m:num>
                        <m:den>
                          <m:f>
                            <m:fPr>
                              <m:ctrlPr>
                                <a:rPr lang="en-US" sz="1400" i="1" smtClean="0">
                                  <a:solidFill>
                                    <a:schemeClr val="tx2"/>
                                  </a:solidFill>
                                  <a:latin typeface="Cambria Math"/>
                                </a:rPr>
                              </m:ctrlPr>
                            </m:fPr>
                            <m:num>
                              <m:r>
                                <a:rPr lang="en-US" sz="1400" b="0" i="1" smtClean="0">
                                  <a:solidFill>
                                    <a:schemeClr val="tx2"/>
                                  </a:solidFill>
                                  <a:latin typeface="Cambria Math"/>
                                </a:rPr>
                                <m:t>1</m:t>
                              </m:r>
                            </m:num>
                            <m:den>
                              <m:r>
                                <a:rPr lang="en-US" sz="1400" b="0" i="1" smtClean="0">
                                  <a:solidFill>
                                    <a:schemeClr val="tx2"/>
                                  </a:solidFill>
                                  <a:latin typeface="Cambria Math"/>
                                </a:rPr>
                                <m:t>2</m:t>
                              </m:r>
                            </m:den>
                          </m:f>
                        </m:den>
                      </m:f>
                    </m:oMath>
                  </m:oMathPara>
                </a14:m>
                <a:endParaRPr lang="en-US" sz="1400" dirty="0">
                  <a:solidFill>
                    <a:schemeClr val="tx2"/>
                  </a:solidFill>
                </a:endParaRPr>
              </a:p>
            </p:txBody>
          </p:sp>
        </mc:Choice>
        <mc:Fallback xmlns="">
          <p:sp>
            <p:nvSpPr>
              <p:cNvPr id="59" name="TextBox 58"/>
              <p:cNvSpPr txBox="1">
                <a:spLocks noRot="1" noChangeAspect="1" noMove="1" noResize="1" noEditPoints="1" noAdjustHandles="1" noChangeArrowheads="1" noChangeShapeType="1" noTextEdit="1"/>
              </p:cNvSpPr>
              <p:nvPr/>
            </p:nvSpPr>
            <p:spPr>
              <a:xfrm>
                <a:off x="7616240" y="2168942"/>
                <a:ext cx="644535" cy="857414"/>
              </a:xfrm>
              <a:prstGeom prst="rect">
                <a:avLst/>
              </a:prstGeom>
              <a:blipFill rotWithShape="1">
                <a:blip r:embed="rId3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8260775" y="2221885"/>
                <a:ext cx="426848" cy="80893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solidFill>
                            <a:schemeClr val="tx2"/>
                          </a:solidFill>
                          <a:latin typeface="Cambria Math"/>
                          <a:ea typeface="Cambria Math"/>
                        </a:rPr>
                        <m:t>∙</m:t>
                      </m:r>
                      <m:f>
                        <m:fPr>
                          <m:ctrlPr>
                            <a:rPr lang="en-US" sz="1400" i="1" smtClean="0">
                              <a:solidFill>
                                <a:schemeClr val="tx2"/>
                              </a:solidFill>
                              <a:latin typeface="Cambria Math"/>
                            </a:rPr>
                          </m:ctrlPr>
                        </m:fPr>
                        <m:num>
                          <m:f>
                            <m:fPr>
                              <m:ctrlPr>
                                <a:rPr lang="en-US" sz="1400" i="1" smtClean="0">
                                  <a:solidFill>
                                    <a:schemeClr val="tx2"/>
                                  </a:solidFill>
                                  <a:latin typeface="Cambria Math"/>
                                </a:rPr>
                              </m:ctrlPr>
                            </m:fPr>
                            <m:num>
                              <m:r>
                                <a:rPr lang="en-US" sz="1400" b="0" i="1" smtClean="0">
                                  <a:solidFill>
                                    <a:schemeClr val="tx2"/>
                                  </a:solidFill>
                                  <a:latin typeface="Cambria Math"/>
                                </a:rPr>
                                <m:t>2</m:t>
                              </m:r>
                            </m:num>
                            <m:den>
                              <m:r>
                                <a:rPr lang="en-US" sz="1400" b="0" i="1" smtClean="0">
                                  <a:solidFill>
                                    <a:schemeClr val="tx2"/>
                                  </a:solidFill>
                                  <a:latin typeface="Cambria Math"/>
                                </a:rPr>
                                <m:t>1</m:t>
                              </m:r>
                            </m:den>
                          </m:f>
                        </m:num>
                        <m:den>
                          <m:f>
                            <m:fPr>
                              <m:ctrlPr>
                                <a:rPr lang="en-US" sz="1400" i="1" smtClean="0">
                                  <a:solidFill>
                                    <a:schemeClr val="tx2"/>
                                  </a:solidFill>
                                  <a:latin typeface="Cambria Math"/>
                                </a:rPr>
                              </m:ctrlPr>
                            </m:fPr>
                            <m:num>
                              <m:r>
                                <a:rPr lang="en-US" sz="1400" b="0" i="1" smtClean="0">
                                  <a:solidFill>
                                    <a:schemeClr val="tx2"/>
                                  </a:solidFill>
                                  <a:latin typeface="Cambria Math"/>
                                </a:rPr>
                                <m:t>2</m:t>
                              </m:r>
                            </m:num>
                            <m:den>
                              <m:r>
                                <a:rPr lang="en-US" sz="1400" b="0" i="1" smtClean="0">
                                  <a:solidFill>
                                    <a:schemeClr val="tx2"/>
                                  </a:solidFill>
                                  <a:latin typeface="Cambria Math"/>
                                </a:rPr>
                                <m:t>1</m:t>
                              </m:r>
                            </m:den>
                          </m:f>
                        </m:den>
                      </m:f>
                    </m:oMath>
                  </m:oMathPara>
                </a14:m>
                <a:endParaRPr lang="en-US" sz="1400" dirty="0">
                  <a:solidFill>
                    <a:schemeClr val="tx2"/>
                  </a:solidFill>
                </a:endParaRPr>
              </a:p>
            </p:txBody>
          </p:sp>
        </mc:Choice>
        <mc:Fallback xmlns="">
          <p:sp>
            <p:nvSpPr>
              <p:cNvPr id="60" name="TextBox 59"/>
              <p:cNvSpPr txBox="1">
                <a:spLocks noRot="1" noChangeAspect="1" noMove="1" noResize="1" noEditPoints="1" noAdjustHandles="1" noChangeArrowheads="1" noChangeShapeType="1" noTextEdit="1"/>
              </p:cNvSpPr>
              <p:nvPr/>
            </p:nvSpPr>
            <p:spPr>
              <a:xfrm>
                <a:off x="8260775" y="2221885"/>
                <a:ext cx="426848" cy="808939"/>
              </a:xfrm>
              <a:prstGeom prst="rect">
                <a:avLst/>
              </a:prstGeom>
              <a:blipFill rotWithShape="1">
                <a:blip r:embed="rId31"/>
                <a:stretch>
                  <a:fillRect/>
                </a:stretch>
              </a:blipFill>
            </p:spPr>
            <p:txBody>
              <a:bodyPr/>
              <a:lstStyle/>
              <a:p>
                <a:r>
                  <a:rPr lang="en-US">
                    <a:noFill/>
                  </a:rPr>
                  <a:t> </a:t>
                </a:r>
              </a:p>
            </p:txBody>
          </p:sp>
        </mc:Fallback>
      </mc:AlternateContent>
      <p:grpSp>
        <p:nvGrpSpPr>
          <p:cNvPr id="62" name="Group 61"/>
          <p:cNvGrpSpPr/>
          <p:nvPr/>
        </p:nvGrpSpPr>
        <p:grpSpPr>
          <a:xfrm>
            <a:off x="2199289" y="4487146"/>
            <a:ext cx="1779236" cy="1219200"/>
            <a:chOff x="5778798" y="1943672"/>
            <a:chExt cx="1779236" cy="1219200"/>
          </a:xfrm>
        </p:grpSpPr>
        <p:sp>
          <p:nvSpPr>
            <p:cNvPr id="63" name="Pie 62"/>
            <p:cNvSpPr/>
            <p:nvPr/>
          </p:nvSpPr>
          <p:spPr>
            <a:xfrm>
              <a:off x="5778798" y="1943672"/>
              <a:ext cx="1371600" cy="1219200"/>
            </a:xfrm>
            <a:prstGeom prst="pie">
              <a:avLst>
                <a:gd name="adj1" fmla="val 18115"/>
                <a:gd name="adj2" fmla="val 21575563"/>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64" name="TextBox 63"/>
                <p:cNvSpPr txBox="1"/>
                <p:nvPr/>
              </p:nvSpPr>
              <p:spPr>
                <a:xfrm>
                  <a:off x="7176391" y="2354874"/>
                  <a:ext cx="381643" cy="4092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100" i="1" smtClean="0">
                                <a:solidFill>
                                  <a:schemeClr val="tx1"/>
                                </a:solidFill>
                                <a:latin typeface="Cambria Math"/>
                              </a:rPr>
                            </m:ctrlPr>
                          </m:fPr>
                          <m:num>
                            <m:r>
                              <a:rPr lang="en-US" sz="1100" b="0" i="1" smtClean="0">
                                <a:solidFill>
                                  <a:schemeClr val="tx1"/>
                                </a:solidFill>
                                <a:latin typeface="Cambria Math"/>
                              </a:rPr>
                              <m:t>8</m:t>
                            </m:r>
                            <m:r>
                              <a:rPr lang="en-US" sz="1100" i="1" smtClean="0">
                                <a:solidFill>
                                  <a:schemeClr val="tx1"/>
                                </a:solidFill>
                                <a:latin typeface="Cambria Math"/>
                                <a:ea typeface="Cambria Math"/>
                              </a:rPr>
                              <m:t>𝜋</m:t>
                            </m:r>
                          </m:num>
                          <m:den>
                            <m:r>
                              <a:rPr lang="en-US" sz="1100" b="0" i="1" smtClean="0">
                                <a:solidFill>
                                  <a:schemeClr val="tx1"/>
                                </a:solidFill>
                                <a:latin typeface="Cambria Math"/>
                              </a:rPr>
                              <m:t>4</m:t>
                            </m:r>
                          </m:den>
                        </m:f>
                      </m:oMath>
                    </m:oMathPara>
                  </a14:m>
                  <a:endParaRPr lang="en-US" sz="1100" dirty="0">
                    <a:solidFill>
                      <a:schemeClr val="tx1"/>
                    </a:solidFill>
                  </a:endParaRPr>
                </a:p>
              </p:txBody>
            </p:sp>
          </mc:Choice>
          <mc:Fallback xmlns="">
            <p:sp>
              <p:nvSpPr>
                <p:cNvPr id="64" name="TextBox 63"/>
                <p:cNvSpPr txBox="1">
                  <a:spLocks noRot="1" noChangeAspect="1" noMove="1" noResize="1" noEditPoints="1" noAdjustHandles="1" noChangeArrowheads="1" noChangeShapeType="1" noTextEdit="1"/>
                </p:cNvSpPr>
                <p:nvPr/>
              </p:nvSpPr>
              <p:spPr>
                <a:xfrm>
                  <a:off x="7176391" y="2354874"/>
                  <a:ext cx="381643" cy="409215"/>
                </a:xfrm>
                <a:prstGeom prst="rect">
                  <a:avLst/>
                </a:prstGeom>
                <a:blipFill rotWithShape="1">
                  <a:blip r:embed="rId32"/>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1" name="TextBox 60"/>
              <p:cNvSpPr txBox="1"/>
              <p:nvPr/>
            </p:nvSpPr>
            <p:spPr>
              <a:xfrm>
                <a:off x="6972568" y="3207831"/>
                <a:ext cx="828304" cy="4364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a:rPr>
                        <m:t>=</m:t>
                      </m:r>
                      <m:rad>
                        <m:radPr>
                          <m:degHide m:val="on"/>
                          <m:ctrlPr>
                            <a:rPr lang="en-US" sz="2000" b="1" i="1" smtClean="0">
                              <a:solidFill>
                                <a:srgbClr val="FF0000"/>
                              </a:solidFill>
                              <a:latin typeface="Cambria Math"/>
                            </a:rPr>
                          </m:ctrlPr>
                        </m:radPr>
                        <m:deg/>
                        <m:e>
                          <m:r>
                            <a:rPr lang="en-US" sz="2000" b="1" i="1" smtClean="0">
                              <a:solidFill>
                                <a:srgbClr val="FF0000"/>
                              </a:solidFill>
                              <a:latin typeface="Cambria Math"/>
                            </a:rPr>
                            <m:t>𝟑</m:t>
                          </m:r>
                        </m:e>
                      </m:rad>
                    </m:oMath>
                  </m:oMathPara>
                </a14:m>
                <a:endParaRPr lang="en-US" sz="2000" b="1" dirty="0"/>
              </a:p>
            </p:txBody>
          </p:sp>
        </mc:Choice>
        <mc:Fallback xmlns="">
          <p:sp>
            <p:nvSpPr>
              <p:cNvPr id="61" name="TextBox 60"/>
              <p:cNvSpPr txBox="1">
                <a:spLocks noRot="1" noChangeAspect="1" noMove="1" noResize="1" noEditPoints="1" noAdjustHandles="1" noChangeArrowheads="1" noChangeShapeType="1" noTextEdit="1"/>
              </p:cNvSpPr>
              <p:nvPr/>
            </p:nvSpPr>
            <p:spPr>
              <a:xfrm>
                <a:off x="6972568" y="3207831"/>
                <a:ext cx="828304" cy="436402"/>
              </a:xfrm>
              <a:prstGeom prst="rect">
                <a:avLst/>
              </a:prstGeom>
              <a:blipFill rotWithShape="1">
                <a:blip r:embed="rId33"/>
                <a:stretch>
                  <a:fillRect/>
                </a:stretch>
              </a:blipFill>
            </p:spPr>
            <p:txBody>
              <a:bodyPr/>
              <a:lstStyle/>
              <a:p>
                <a:r>
                  <a:rPr lang="en-US">
                    <a:noFill/>
                  </a:rPr>
                  <a:t> </a:t>
                </a:r>
              </a:p>
            </p:txBody>
          </p:sp>
        </mc:Fallback>
      </mc:AlternateContent>
      <p:grpSp>
        <p:nvGrpSpPr>
          <p:cNvPr id="21" name="Group 20"/>
          <p:cNvGrpSpPr/>
          <p:nvPr/>
        </p:nvGrpSpPr>
        <p:grpSpPr>
          <a:xfrm>
            <a:off x="3961747" y="4050401"/>
            <a:ext cx="1432966" cy="1564679"/>
            <a:chOff x="4678230" y="4207298"/>
            <a:chExt cx="1432966" cy="1564679"/>
          </a:xfrm>
        </p:grpSpPr>
        <p:grpSp>
          <p:nvGrpSpPr>
            <p:cNvPr id="65" name="Group 64"/>
            <p:cNvGrpSpPr/>
            <p:nvPr/>
          </p:nvGrpSpPr>
          <p:grpSpPr>
            <a:xfrm>
              <a:off x="5044396" y="4207298"/>
              <a:ext cx="1066800" cy="1034059"/>
              <a:chOff x="5867400" y="1552575"/>
              <a:chExt cx="1066800" cy="1034059"/>
            </a:xfrm>
          </p:grpSpPr>
          <p:sp>
            <p:nvSpPr>
              <p:cNvPr id="66" name="Right Triangle 65"/>
              <p:cNvSpPr/>
              <p:nvPr/>
            </p:nvSpPr>
            <p:spPr>
              <a:xfrm>
                <a:off x="5867400" y="1552575"/>
                <a:ext cx="1066800" cy="1024915"/>
              </a:xfrm>
              <a:prstGeom prst="rtTriangl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7" name="TextBox 66"/>
                  <p:cNvSpPr txBox="1"/>
                  <p:nvPr/>
                </p:nvSpPr>
                <p:spPr>
                  <a:xfrm>
                    <a:off x="6408404" y="2340413"/>
                    <a:ext cx="290304" cy="24622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1000" b="0" i="1" smtClean="0">
                              <a:solidFill>
                                <a:srgbClr val="FF0000"/>
                              </a:solidFill>
                              <a:latin typeface="Cambria Math"/>
                            </a:rPr>
                            <m:t>45</m:t>
                          </m:r>
                          <m:r>
                            <a:rPr lang="en-US" sz="1000" b="0" i="1" smtClean="0">
                              <a:solidFill>
                                <a:srgbClr val="FF0000"/>
                              </a:solidFill>
                              <a:latin typeface="Cambria Math"/>
                              <a:ea typeface="Cambria Math"/>
                            </a:rPr>
                            <m:t>°</m:t>
                          </m:r>
                        </m:oMath>
                      </m:oMathPara>
                    </a14:m>
                    <a:endParaRPr lang="en-US" sz="1000" dirty="0">
                      <a:solidFill>
                        <a:srgbClr val="FF0000"/>
                      </a:solidFill>
                    </a:endParaRPr>
                  </a:p>
                </p:txBody>
              </p:sp>
            </mc:Choice>
            <mc:Fallback xmlns="">
              <p:sp>
                <p:nvSpPr>
                  <p:cNvPr id="67" name="TextBox 66"/>
                  <p:cNvSpPr txBox="1">
                    <a:spLocks noRot="1" noChangeAspect="1" noMove="1" noResize="1" noEditPoints="1" noAdjustHandles="1" noChangeArrowheads="1" noChangeShapeType="1" noTextEdit="1"/>
                  </p:cNvSpPr>
                  <p:nvPr/>
                </p:nvSpPr>
                <p:spPr>
                  <a:xfrm>
                    <a:off x="6408404" y="2340413"/>
                    <a:ext cx="290304" cy="246221"/>
                  </a:xfrm>
                  <a:prstGeom prst="rect">
                    <a:avLst/>
                  </a:prstGeom>
                  <a:blipFill rotWithShape="1">
                    <a:blip r:embed="rId34"/>
                    <a:stretch>
                      <a:fillRect r="-14894"/>
                    </a:stretch>
                  </a:blipFill>
                </p:spPr>
                <p:txBody>
                  <a:bodyPr/>
                  <a:lstStyle/>
                  <a:p>
                    <a:r>
                      <a:rPr lang="en-US">
                        <a:noFill/>
                      </a:rPr>
                      <a:t> </a:t>
                    </a:r>
                  </a:p>
                </p:txBody>
              </p:sp>
            </mc:Fallback>
          </mc:AlternateContent>
          <p:sp>
            <p:nvSpPr>
              <p:cNvPr id="68" name="Rectangle 67"/>
              <p:cNvSpPr/>
              <p:nvPr/>
            </p:nvSpPr>
            <p:spPr>
              <a:xfrm>
                <a:off x="5867400" y="2398437"/>
                <a:ext cx="151757" cy="1770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mc:AlternateContent xmlns:mc="http://schemas.openxmlformats.org/markup-compatibility/2006" xmlns:a14="http://schemas.microsoft.com/office/drawing/2010/main">
          <mc:Choice Requires="a14">
            <p:sp>
              <p:nvSpPr>
                <p:cNvPr id="69" name="TextBox 68"/>
                <p:cNvSpPr txBox="1"/>
                <p:nvPr/>
              </p:nvSpPr>
              <p:spPr>
                <a:xfrm>
                  <a:off x="5324188" y="5227148"/>
                  <a:ext cx="576696" cy="5448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a:rPr>
                            </m:ctrlPr>
                          </m:fPr>
                          <m:num>
                            <m:r>
                              <a:rPr lang="en-US" sz="1400" b="0" i="1" smtClean="0">
                                <a:solidFill>
                                  <a:srgbClr val="FF0000"/>
                                </a:solidFill>
                                <a:latin typeface="Cambria Math"/>
                              </a:rPr>
                              <m:t>−</m:t>
                            </m:r>
                            <m:rad>
                              <m:radPr>
                                <m:degHide m:val="on"/>
                                <m:ctrlPr>
                                  <a:rPr lang="en-US" sz="1400" i="1" smtClean="0">
                                    <a:solidFill>
                                      <a:srgbClr val="FF0000"/>
                                    </a:solidFill>
                                    <a:latin typeface="Cambria Math"/>
                                  </a:rPr>
                                </m:ctrlPr>
                              </m:radPr>
                              <m:deg/>
                              <m:e>
                                <m:r>
                                  <a:rPr lang="en-US" sz="1400" b="0" i="1" smtClean="0">
                                    <a:solidFill>
                                      <a:srgbClr val="FF0000"/>
                                    </a:solidFill>
                                    <a:latin typeface="Cambria Math"/>
                                  </a:rPr>
                                  <m:t>2</m:t>
                                </m:r>
                              </m:e>
                            </m:rad>
                          </m:num>
                          <m:den>
                            <m:r>
                              <a:rPr lang="en-US" sz="1400" b="0" i="1" smtClean="0">
                                <a:solidFill>
                                  <a:srgbClr val="FF0000"/>
                                </a:solidFill>
                                <a:latin typeface="Cambria Math"/>
                              </a:rPr>
                              <m:t>2</m:t>
                            </m:r>
                          </m:den>
                        </m:f>
                      </m:oMath>
                    </m:oMathPara>
                  </a14:m>
                  <a:endParaRPr lang="en-US" sz="1400" dirty="0"/>
                </a:p>
              </p:txBody>
            </p:sp>
          </mc:Choice>
          <mc:Fallback xmlns="">
            <p:sp>
              <p:nvSpPr>
                <p:cNvPr id="69" name="TextBox 68"/>
                <p:cNvSpPr txBox="1">
                  <a:spLocks noRot="1" noChangeAspect="1" noMove="1" noResize="1" noEditPoints="1" noAdjustHandles="1" noChangeArrowheads="1" noChangeShapeType="1" noTextEdit="1"/>
                </p:cNvSpPr>
                <p:nvPr/>
              </p:nvSpPr>
              <p:spPr>
                <a:xfrm>
                  <a:off x="5324188" y="5227148"/>
                  <a:ext cx="576696" cy="544829"/>
                </a:xfrm>
                <a:prstGeom prst="rect">
                  <a:avLst/>
                </a:prstGeom>
                <a:blipFill rotWithShape="1">
                  <a:blip r:embed="rId3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0" name="TextBox 69"/>
                <p:cNvSpPr txBox="1"/>
                <p:nvPr/>
              </p:nvSpPr>
              <p:spPr>
                <a:xfrm>
                  <a:off x="4678230" y="4448794"/>
                  <a:ext cx="442044" cy="5448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400" i="1" smtClean="0">
                                <a:solidFill>
                                  <a:srgbClr val="FF0000"/>
                                </a:solidFill>
                                <a:latin typeface="Cambria Math"/>
                              </a:rPr>
                            </m:ctrlPr>
                          </m:fPr>
                          <m:num>
                            <m:rad>
                              <m:radPr>
                                <m:degHide m:val="on"/>
                                <m:ctrlPr>
                                  <a:rPr lang="en-US" sz="1400" i="1" smtClean="0">
                                    <a:solidFill>
                                      <a:srgbClr val="FF0000"/>
                                    </a:solidFill>
                                    <a:latin typeface="Cambria Math"/>
                                  </a:rPr>
                                </m:ctrlPr>
                              </m:radPr>
                              <m:deg/>
                              <m:e>
                                <m:r>
                                  <a:rPr lang="en-US" sz="1400" b="0" i="1" smtClean="0">
                                    <a:solidFill>
                                      <a:srgbClr val="FF0000"/>
                                    </a:solidFill>
                                    <a:latin typeface="Cambria Math"/>
                                  </a:rPr>
                                  <m:t>2</m:t>
                                </m:r>
                              </m:e>
                            </m:rad>
                          </m:num>
                          <m:den>
                            <m:r>
                              <a:rPr lang="en-US" sz="1400" b="0" i="1" smtClean="0">
                                <a:solidFill>
                                  <a:srgbClr val="FF0000"/>
                                </a:solidFill>
                                <a:latin typeface="Cambria Math"/>
                              </a:rPr>
                              <m:t>2</m:t>
                            </m:r>
                          </m:den>
                        </m:f>
                      </m:oMath>
                    </m:oMathPara>
                  </a14:m>
                  <a:endParaRPr lang="en-US" sz="1400" dirty="0"/>
                </a:p>
              </p:txBody>
            </p:sp>
          </mc:Choice>
          <mc:Fallback xmlns="">
            <p:sp>
              <p:nvSpPr>
                <p:cNvPr id="70" name="TextBox 69"/>
                <p:cNvSpPr txBox="1">
                  <a:spLocks noRot="1" noChangeAspect="1" noMove="1" noResize="1" noEditPoints="1" noAdjustHandles="1" noChangeArrowheads="1" noChangeShapeType="1" noTextEdit="1"/>
                </p:cNvSpPr>
                <p:nvPr/>
              </p:nvSpPr>
              <p:spPr>
                <a:xfrm>
                  <a:off x="4678230" y="4448794"/>
                  <a:ext cx="442044" cy="544829"/>
                </a:xfrm>
                <a:prstGeom prst="rect">
                  <a:avLst/>
                </a:prstGeom>
                <a:blipFill rotWithShape="1">
                  <a:blip r:embed="rId3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1" name="TextBox 70"/>
                <p:cNvSpPr txBox="1"/>
                <p:nvPr/>
              </p:nvSpPr>
              <p:spPr>
                <a:xfrm>
                  <a:off x="5577796" y="4477307"/>
                  <a:ext cx="32412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1</m:t>
                        </m:r>
                      </m:oMath>
                    </m:oMathPara>
                  </a14:m>
                  <a:endParaRPr lang="en-US" sz="1400" dirty="0"/>
                </a:p>
              </p:txBody>
            </p:sp>
          </mc:Choice>
          <mc:Fallback xmlns="">
            <p:sp>
              <p:nvSpPr>
                <p:cNvPr id="71" name="TextBox 70"/>
                <p:cNvSpPr txBox="1">
                  <a:spLocks noRot="1" noChangeAspect="1" noMove="1" noResize="1" noEditPoints="1" noAdjustHandles="1" noChangeArrowheads="1" noChangeShapeType="1" noTextEdit="1"/>
                </p:cNvSpPr>
                <p:nvPr/>
              </p:nvSpPr>
              <p:spPr>
                <a:xfrm>
                  <a:off x="5577796" y="4477307"/>
                  <a:ext cx="324127" cy="307777"/>
                </a:xfrm>
                <a:prstGeom prst="rect">
                  <a:avLst/>
                </a:prstGeom>
                <a:blipFill rotWithShape="1">
                  <a:blip r:embed="rId37"/>
                  <a:stretch>
                    <a:fillRect/>
                  </a:stretch>
                </a:blipFill>
              </p:spPr>
              <p:txBody>
                <a:bodyPr/>
                <a:lstStyle/>
                <a:p>
                  <a:r>
                    <a:rPr lang="en-US">
                      <a:noFill/>
                    </a:rPr>
                    <a:t> </a:t>
                  </a:r>
                </a:p>
              </p:txBody>
            </p:sp>
          </mc:Fallback>
        </mc:AlternateContent>
      </p:grpSp>
      <p:grpSp>
        <p:nvGrpSpPr>
          <p:cNvPr id="73" name="Group 72"/>
          <p:cNvGrpSpPr/>
          <p:nvPr/>
        </p:nvGrpSpPr>
        <p:grpSpPr>
          <a:xfrm>
            <a:off x="5562600" y="4094664"/>
            <a:ext cx="1980560" cy="601896"/>
            <a:chOff x="3809999" y="4282528"/>
            <a:chExt cx="1980560" cy="601896"/>
          </a:xfrm>
        </p:grpSpPr>
        <p:pic>
          <p:nvPicPr>
            <p:cNvPr id="74" name="Picture 6"/>
            <p:cNvPicPr>
              <a:picLocks noChangeAspect="1" noChangeArrowheads="1"/>
            </p:cNvPicPr>
            <p:nvPr/>
          </p:nvPicPr>
          <p:blipFill>
            <a:blip r:embed="rId38">
              <a:extLst>
                <a:ext uri="{28A0092B-C50C-407E-A947-70E740481C1C}">
                  <a14:useLocalDpi xmlns:a14="http://schemas.microsoft.com/office/drawing/2010/main" val="0"/>
                </a:ext>
              </a:extLst>
            </a:blip>
            <a:srcRect/>
            <a:stretch>
              <a:fillRect/>
            </a:stretch>
          </p:blipFill>
          <p:spPr bwMode="auto">
            <a:xfrm>
              <a:off x="3809999" y="4490766"/>
              <a:ext cx="888233" cy="23233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5" name="TextBox 74"/>
                <p:cNvSpPr txBox="1"/>
                <p:nvPr/>
              </p:nvSpPr>
              <p:spPr>
                <a:xfrm>
                  <a:off x="4645013" y="4282528"/>
                  <a:ext cx="1145546" cy="6018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chemeClr val="tx2"/>
                                </a:solidFill>
                                <a:latin typeface="Cambria Math"/>
                              </a:rPr>
                            </m:ctrlPr>
                          </m:fPr>
                          <m:num>
                            <m:r>
                              <a:rPr lang="en-US" sz="1600" b="0" i="1" smtClean="0">
                                <a:solidFill>
                                  <a:schemeClr val="tx2"/>
                                </a:solidFill>
                                <a:latin typeface="Cambria Math"/>
                              </a:rPr>
                              <m:t>h𝑦𝑝</m:t>
                            </m:r>
                          </m:num>
                          <m:den>
                            <m:r>
                              <a:rPr lang="en-US" sz="1600" b="0" i="1" smtClean="0">
                                <a:solidFill>
                                  <a:schemeClr val="tx2"/>
                                </a:solidFill>
                                <a:latin typeface="Cambria Math"/>
                              </a:rPr>
                              <m:t>𝑜𝑝𝑝</m:t>
                            </m:r>
                          </m:den>
                        </m:f>
                        <m:r>
                          <a:rPr lang="en-US" sz="1600" b="0" i="1" smtClean="0">
                            <a:solidFill>
                              <a:schemeClr val="tx2"/>
                            </a:solidFill>
                            <a:latin typeface="Cambria Math"/>
                          </a:rPr>
                          <m:t>= </m:t>
                        </m:r>
                        <m:f>
                          <m:fPr>
                            <m:ctrlPr>
                              <a:rPr lang="en-US" sz="1600" b="0" i="1" smtClean="0">
                                <a:solidFill>
                                  <a:schemeClr val="tx2"/>
                                </a:solidFill>
                                <a:latin typeface="Cambria Math"/>
                              </a:rPr>
                            </m:ctrlPr>
                          </m:fPr>
                          <m:num>
                            <m:r>
                              <a:rPr lang="en-US" sz="1600" b="0" i="1" smtClean="0">
                                <a:solidFill>
                                  <a:schemeClr val="tx2"/>
                                </a:solidFill>
                                <a:latin typeface="Cambria Math"/>
                              </a:rPr>
                              <m:t>𝑟</m:t>
                            </m:r>
                          </m:num>
                          <m:den>
                            <m:r>
                              <a:rPr lang="en-US" sz="1600" b="0" i="1" smtClean="0">
                                <a:solidFill>
                                  <a:schemeClr val="tx2"/>
                                </a:solidFill>
                                <a:latin typeface="Cambria Math"/>
                              </a:rPr>
                              <m:t>𝑦</m:t>
                            </m:r>
                          </m:den>
                        </m:f>
                      </m:oMath>
                    </m:oMathPara>
                  </a14:m>
                  <a:endParaRPr lang="en-US" sz="1200" dirty="0"/>
                </a:p>
              </p:txBody>
            </p:sp>
          </mc:Choice>
          <mc:Fallback xmlns="">
            <p:sp>
              <p:nvSpPr>
                <p:cNvPr id="75" name="TextBox 74"/>
                <p:cNvSpPr txBox="1">
                  <a:spLocks noRot="1" noChangeAspect="1" noMove="1" noResize="1" noEditPoints="1" noAdjustHandles="1" noChangeArrowheads="1" noChangeShapeType="1" noTextEdit="1"/>
                </p:cNvSpPr>
                <p:nvPr/>
              </p:nvSpPr>
              <p:spPr>
                <a:xfrm>
                  <a:off x="4645013" y="4282528"/>
                  <a:ext cx="1145546" cy="601896"/>
                </a:xfrm>
                <a:prstGeom prst="rect">
                  <a:avLst/>
                </a:prstGeom>
                <a:blipFill rotWithShape="1">
                  <a:blip r:embed="rId39"/>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6" name="TextBox 75"/>
              <p:cNvSpPr txBox="1"/>
              <p:nvPr/>
            </p:nvSpPr>
            <p:spPr>
              <a:xfrm>
                <a:off x="7468820" y="4134912"/>
                <a:ext cx="644535" cy="73718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2"/>
                          </a:solidFill>
                          <a:latin typeface="Cambria Math"/>
                        </a:rPr>
                        <m:t>=</m:t>
                      </m:r>
                      <m:f>
                        <m:fPr>
                          <m:ctrlPr>
                            <a:rPr lang="en-US" sz="1400" i="1" smtClean="0">
                              <a:solidFill>
                                <a:schemeClr val="tx2"/>
                              </a:solidFill>
                              <a:latin typeface="Cambria Math"/>
                            </a:rPr>
                          </m:ctrlPr>
                        </m:fPr>
                        <m:num>
                          <m:r>
                            <a:rPr lang="en-US" sz="1400" b="0" i="1" smtClean="0">
                              <a:solidFill>
                                <a:schemeClr val="tx2"/>
                              </a:solidFill>
                              <a:latin typeface="Cambria Math"/>
                            </a:rPr>
                            <m:t>1</m:t>
                          </m:r>
                        </m:num>
                        <m:den>
                          <m:f>
                            <m:fPr>
                              <m:ctrlPr>
                                <a:rPr lang="en-US" sz="1400" i="1" smtClean="0">
                                  <a:solidFill>
                                    <a:schemeClr val="tx2"/>
                                  </a:solidFill>
                                  <a:latin typeface="Cambria Math"/>
                                </a:rPr>
                              </m:ctrlPr>
                            </m:fPr>
                            <m:num>
                              <m:rad>
                                <m:radPr>
                                  <m:degHide m:val="on"/>
                                  <m:ctrlPr>
                                    <a:rPr lang="en-US" sz="1400" i="1" smtClean="0">
                                      <a:solidFill>
                                        <a:schemeClr val="tx2"/>
                                      </a:solidFill>
                                      <a:latin typeface="Cambria Math"/>
                                    </a:rPr>
                                  </m:ctrlPr>
                                </m:radPr>
                                <m:deg/>
                                <m:e>
                                  <m:r>
                                    <a:rPr lang="en-US" sz="1400" b="0" i="1" smtClean="0">
                                      <a:solidFill>
                                        <a:schemeClr val="tx2"/>
                                      </a:solidFill>
                                      <a:latin typeface="Cambria Math"/>
                                    </a:rPr>
                                    <m:t>2</m:t>
                                  </m:r>
                                </m:e>
                              </m:rad>
                            </m:num>
                            <m:den>
                              <m:r>
                                <a:rPr lang="en-US" sz="1400" b="0" i="1" smtClean="0">
                                  <a:solidFill>
                                    <a:schemeClr val="tx2"/>
                                  </a:solidFill>
                                  <a:latin typeface="Cambria Math"/>
                                </a:rPr>
                                <m:t>2</m:t>
                              </m:r>
                            </m:den>
                          </m:f>
                        </m:den>
                      </m:f>
                    </m:oMath>
                  </m:oMathPara>
                </a14:m>
                <a:endParaRPr lang="en-US" sz="1400" dirty="0">
                  <a:solidFill>
                    <a:schemeClr val="tx2"/>
                  </a:solidFill>
                </a:endParaRPr>
              </a:p>
            </p:txBody>
          </p:sp>
        </mc:Choice>
        <mc:Fallback xmlns="">
          <p:sp>
            <p:nvSpPr>
              <p:cNvPr id="76" name="TextBox 75"/>
              <p:cNvSpPr txBox="1">
                <a:spLocks noRot="1" noChangeAspect="1" noMove="1" noResize="1" noEditPoints="1" noAdjustHandles="1" noChangeArrowheads="1" noChangeShapeType="1" noTextEdit="1"/>
              </p:cNvSpPr>
              <p:nvPr/>
            </p:nvSpPr>
            <p:spPr>
              <a:xfrm>
                <a:off x="7468820" y="4134912"/>
                <a:ext cx="644535" cy="737189"/>
              </a:xfrm>
              <a:prstGeom prst="rect">
                <a:avLst/>
              </a:prstGeom>
              <a:blipFill rotWithShape="1">
                <a:blip r:embed="rId4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6084323" y="4984766"/>
                <a:ext cx="626582" cy="53732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2"/>
                          </a:solidFill>
                          <a:latin typeface="Cambria Math"/>
                        </a:rPr>
                        <m:t>=</m:t>
                      </m:r>
                      <m:f>
                        <m:fPr>
                          <m:ctrlPr>
                            <a:rPr lang="en-US" sz="1400" i="1" smtClean="0">
                              <a:solidFill>
                                <a:schemeClr val="tx2"/>
                              </a:solidFill>
                              <a:latin typeface="Cambria Math"/>
                            </a:rPr>
                          </m:ctrlPr>
                        </m:fPr>
                        <m:num>
                          <m:r>
                            <a:rPr lang="en-US" sz="1400" b="0" i="1" smtClean="0">
                              <a:solidFill>
                                <a:schemeClr val="tx2"/>
                              </a:solidFill>
                              <a:latin typeface="Cambria Math"/>
                            </a:rPr>
                            <m:t>2</m:t>
                          </m:r>
                        </m:num>
                        <m:den>
                          <m:rad>
                            <m:radPr>
                              <m:degHide m:val="on"/>
                              <m:ctrlPr>
                                <a:rPr lang="en-US" sz="1400" i="1" smtClean="0">
                                  <a:solidFill>
                                    <a:schemeClr val="tx2"/>
                                  </a:solidFill>
                                  <a:latin typeface="Cambria Math"/>
                                </a:rPr>
                              </m:ctrlPr>
                            </m:radPr>
                            <m:deg/>
                            <m:e>
                              <m:r>
                                <a:rPr lang="en-US" sz="1400" b="0" i="1" smtClean="0">
                                  <a:solidFill>
                                    <a:schemeClr val="tx2"/>
                                  </a:solidFill>
                                  <a:latin typeface="Cambria Math"/>
                                </a:rPr>
                                <m:t>2</m:t>
                              </m:r>
                            </m:e>
                          </m:rad>
                        </m:den>
                      </m:f>
                    </m:oMath>
                  </m:oMathPara>
                </a14:m>
                <a:endParaRPr lang="en-US" sz="1400" dirty="0">
                  <a:solidFill>
                    <a:schemeClr val="tx2"/>
                  </a:solidFill>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6084323" y="4984766"/>
                <a:ext cx="626582" cy="537327"/>
              </a:xfrm>
              <a:prstGeom prst="rect">
                <a:avLst/>
              </a:prstGeom>
              <a:blipFill rotWithShape="1">
                <a:blip r:embed="rId4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6588426" y="4952798"/>
                <a:ext cx="526811" cy="58650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i="1" smtClean="0">
                          <a:solidFill>
                            <a:schemeClr val="tx2"/>
                          </a:solidFill>
                          <a:latin typeface="Cambria Math"/>
                          <a:ea typeface="Cambria Math"/>
                        </a:rPr>
                        <m:t>∙</m:t>
                      </m:r>
                      <m:f>
                        <m:fPr>
                          <m:ctrlPr>
                            <a:rPr lang="en-US" sz="1400" i="1" smtClean="0">
                              <a:solidFill>
                                <a:schemeClr val="tx2"/>
                              </a:solidFill>
                              <a:latin typeface="Cambria Math"/>
                            </a:rPr>
                          </m:ctrlPr>
                        </m:fPr>
                        <m:num>
                          <m:rad>
                            <m:radPr>
                              <m:degHide m:val="on"/>
                              <m:ctrlPr>
                                <a:rPr lang="en-US" sz="1400" i="1" smtClean="0">
                                  <a:solidFill>
                                    <a:schemeClr val="tx2"/>
                                  </a:solidFill>
                                  <a:latin typeface="Cambria Math"/>
                                </a:rPr>
                              </m:ctrlPr>
                            </m:radPr>
                            <m:deg/>
                            <m:e>
                              <m:r>
                                <a:rPr lang="en-US" sz="1400" b="0" i="1" smtClean="0">
                                  <a:solidFill>
                                    <a:schemeClr val="tx2"/>
                                  </a:solidFill>
                                  <a:latin typeface="Cambria Math"/>
                                </a:rPr>
                                <m:t>2</m:t>
                              </m:r>
                            </m:e>
                          </m:rad>
                        </m:num>
                        <m:den>
                          <m:rad>
                            <m:radPr>
                              <m:degHide m:val="on"/>
                              <m:ctrlPr>
                                <a:rPr lang="en-US" sz="1400" i="1" smtClean="0">
                                  <a:solidFill>
                                    <a:schemeClr val="tx2"/>
                                  </a:solidFill>
                                  <a:latin typeface="Cambria Math"/>
                                </a:rPr>
                              </m:ctrlPr>
                            </m:radPr>
                            <m:deg/>
                            <m:e>
                              <m:r>
                                <a:rPr lang="en-US" sz="1400" b="0" i="1" smtClean="0">
                                  <a:solidFill>
                                    <a:schemeClr val="tx2"/>
                                  </a:solidFill>
                                  <a:latin typeface="Cambria Math"/>
                                </a:rPr>
                                <m:t>2</m:t>
                              </m:r>
                            </m:e>
                          </m:rad>
                        </m:den>
                      </m:f>
                    </m:oMath>
                  </m:oMathPara>
                </a14:m>
                <a:endParaRPr lang="en-US" sz="1400" dirty="0">
                  <a:solidFill>
                    <a:schemeClr val="tx2"/>
                  </a:solidFill>
                </a:endParaRPr>
              </a:p>
            </p:txBody>
          </p:sp>
        </mc:Choice>
        <mc:Fallback xmlns="">
          <p:sp>
            <p:nvSpPr>
              <p:cNvPr id="78" name="TextBox 77"/>
              <p:cNvSpPr txBox="1">
                <a:spLocks noRot="1" noChangeAspect="1" noMove="1" noResize="1" noEditPoints="1" noAdjustHandles="1" noChangeArrowheads="1" noChangeShapeType="1" noTextEdit="1"/>
              </p:cNvSpPr>
              <p:nvPr/>
            </p:nvSpPr>
            <p:spPr>
              <a:xfrm>
                <a:off x="6588426" y="4952798"/>
                <a:ext cx="526811" cy="586507"/>
              </a:xfrm>
              <a:prstGeom prst="rect">
                <a:avLst/>
              </a:prstGeom>
              <a:blipFill rotWithShape="1">
                <a:blip r:embed="rId4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7116226" y="4995966"/>
                <a:ext cx="725968" cy="54482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chemeClr val="tx2"/>
                          </a:solidFill>
                          <a:latin typeface="Cambria Math"/>
                        </a:rPr>
                        <m:t>=</m:t>
                      </m:r>
                      <m:f>
                        <m:fPr>
                          <m:ctrlPr>
                            <a:rPr lang="en-US" sz="1400" i="1" smtClean="0">
                              <a:solidFill>
                                <a:schemeClr val="tx2"/>
                              </a:solidFill>
                              <a:latin typeface="Cambria Math"/>
                            </a:rPr>
                          </m:ctrlPr>
                        </m:fPr>
                        <m:num>
                          <m:r>
                            <a:rPr lang="en-US" sz="1400" b="0" i="1" smtClean="0">
                              <a:solidFill>
                                <a:schemeClr val="tx2"/>
                              </a:solidFill>
                              <a:latin typeface="Cambria Math"/>
                            </a:rPr>
                            <m:t>2</m:t>
                          </m:r>
                          <m:rad>
                            <m:radPr>
                              <m:degHide m:val="on"/>
                              <m:ctrlPr>
                                <a:rPr lang="en-US" sz="1400" b="0" i="1" smtClean="0">
                                  <a:solidFill>
                                    <a:schemeClr val="tx2"/>
                                  </a:solidFill>
                                  <a:latin typeface="Cambria Math"/>
                                </a:rPr>
                              </m:ctrlPr>
                            </m:radPr>
                            <m:deg/>
                            <m:e>
                              <m:r>
                                <a:rPr lang="en-US" sz="1400" b="0" i="1" smtClean="0">
                                  <a:solidFill>
                                    <a:schemeClr val="tx2"/>
                                  </a:solidFill>
                                  <a:latin typeface="Cambria Math"/>
                                </a:rPr>
                                <m:t>2</m:t>
                              </m:r>
                            </m:e>
                          </m:rad>
                        </m:num>
                        <m:den>
                          <m:r>
                            <a:rPr lang="en-US" sz="1400" b="0" i="1" smtClean="0">
                              <a:solidFill>
                                <a:schemeClr val="tx2"/>
                              </a:solidFill>
                              <a:latin typeface="Cambria Math"/>
                            </a:rPr>
                            <m:t>2</m:t>
                          </m:r>
                        </m:den>
                      </m:f>
                    </m:oMath>
                  </m:oMathPara>
                </a14:m>
                <a:endParaRPr lang="en-US" sz="1400" dirty="0">
                  <a:solidFill>
                    <a:schemeClr val="tx2"/>
                  </a:solidFill>
                </a:endParaRPr>
              </a:p>
            </p:txBody>
          </p:sp>
        </mc:Choice>
        <mc:Fallback xmlns="">
          <p:sp>
            <p:nvSpPr>
              <p:cNvPr id="79" name="TextBox 78"/>
              <p:cNvSpPr txBox="1">
                <a:spLocks noRot="1" noChangeAspect="1" noMove="1" noResize="1" noEditPoints="1" noAdjustHandles="1" noChangeArrowheads="1" noChangeShapeType="1" noTextEdit="1"/>
              </p:cNvSpPr>
              <p:nvPr/>
            </p:nvSpPr>
            <p:spPr>
              <a:xfrm>
                <a:off x="7116226" y="4995966"/>
                <a:ext cx="725968" cy="544829"/>
              </a:xfrm>
              <a:prstGeom prst="rect">
                <a:avLst/>
              </a:prstGeom>
              <a:blipFill rotWithShape="1">
                <a:blip r:embed="rId4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0" name="TextBox 79"/>
              <p:cNvSpPr txBox="1"/>
              <p:nvPr/>
            </p:nvSpPr>
            <p:spPr>
              <a:xfrm>
                <a:off x="6714856" y="5706346"/>
                <a:ext cx="828304" cy="4364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1" i="1" smtClean="0">
                          <a:solidFill>
                            <a:srgbClr val="FF0000"/>
                          </a:solidFill>
                          <a:latin typeface="Cambria Math"/>
                        </a:rPr>
                        <m:t>=</m:t>
                      </m:r>
                      <m:rad>
                        <m:radPr>
                          <m:degHide m:val="on"/>
                          <m:ctrlPr>
                            <a:rPr lang="en-US" sz="2000" b="1" i="1" smtClean="0">
                              <a:solidFill>
                                <a:srgbClr val="FF0000"/>
                              </a:solidFill>
                              <a:latin typeface="Cambria Math"/>
                            </a:rPr>
                          </m:ctrlPr>
                        </m:radPr>
                        <m:deg/>
                        <m:e>
                          <m:r>
                            <a:rPr lang="en-US" sz="2000" b="1" i="1" smtClean="0">
                              <a:solidFill>
                                <a:srgbClr val="FF0000"/>
                              </a:solidFill>
                              <a:latin typeface="Cambria Math"/>
                            </a:rPr>
                            <m:t>𝟐</m:t>
                          </m:r>
                        </m:e>
                      </m:rad>
                    </m:oMath>
                  </m:oMathPara>
                </a14:m>
                <a:endParaRPr lang="en-US" sz="2000" b="1" dirty="0"/>
              </a:p>
            </p:txBody>
          </p:sp>
        </mc:Choice>
        <mc:Fallback xmlns="">
          <p:sp>
            <p:nvSpPr>
              <p:cNvPr id="80" name="TextBox 79"/>
              <p:cNvSpPr txBox="1">
                <a:spLocks noRot="1" noChangeAspect="1" noMove="1" noResize="1" noEditPoints="1" noAdjustHandles="1" noChangeArrowheads="1" noChangeShapeType="1" noTextEdit="1"/>
              </p:cNvSpPr>
              <p:nvPr/>
            </p:nvSpPr>
            <p:spPr>
              <a:xfrm>
                <a:off x="6714856" y="5706346"/>
                <a:ext cx="828304" cy="436402"/>
              </a:xfrm>
              <a:prstGeom prst="rect">
                <a:avLst/>
              </a:prstGeom>
              <a:blipFill rotWithShape="1">
                <a:blip r:embed="rId44"/>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581929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1000"/>
                                        <p:tgtEl>
                                          <p:spTgt spid="36"/>
                                        </p:tgtEl>
                                      </p:cBhvr>
                                    </p:animEffect>
                                    <p:anim calcmode="lin" valueType="num">
                                      <p:cBhvr>
                                        <p:cTn id="50" dur="1000" fill="hold"/>
                                        <p:tgtEl>
                                          <p:spTgt spid="36"/>
                                        </p:tgtEl>
                                        <p:attrNameLst>
                                          <p:attrName>ppt_x</p:attrName>
                                        </p:attrNameLst>
                                      </p:cBhvr>
                                      <p:tavLst>
                                        <p:tav tm="0">
                                          <p:val>
                                            <p:strVal val="#ppt_x"/>
                                          </p:val>
                                        </p:tav>
                                        <p:tav tm="100000">
                                          <p:val>
                                            <p:strVal val="#ppt_x"/>
                                          </p:val>
                                        </p:tav>
                                      </p:tavLst>
                                    </p:anim>
                                    <p:anim calcmode="lin" valueType="num">
                                      <p:cBhvr>
                                        <p:cTn id="5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fade">
                                      <p:cBhvr>
                                        <p:cTn id="56" dur="1000"/>
                                        <p:tgtEl>
                                          <p:spTgt spid="39"/>
                                        </p:tgtEl>
                                      </p:cBhvr>
                                    </p:animEffect>
                                    <p:anim calcmode="lin" valueType="num">
                                      <p:cBhvr>
                                        <p:cTn id="57" dur="1000" fill="hold"/>
                                        <p:tgtEl>
                                          <p:spTgt spid="39"/>
                                        </p:tgtEl>
                                        <p:attrNameLst>
                                          <p:attrName>ppt_x</p:attrName>
                                        </p:attrNameLst>
                                      </p:cBhvr>
                                      <p:tavLst>
                                        <p:tav tm="0">
                                          <p:val>
                                            <p:strVal val="#ppt_x"/>
                                          </p:val>
                                        </p:tav>
                                        <p:tav tm="100000">
                                          <p:val>
                                            <p:strVal val="#ppt_x"/>
                                          </p:val>
                                        </p:tav>
                                      </p:tavLst>
                                    </p:anim>
                                    <p:anim calcmode="lin" valueType="num">
                                      <p:cBhvr>
                                        <p:cTn id="58"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1000"/>
                                        <p:tgtEl>
                                          <p:spTgt spid="38"/>
                                        </p:tgtEl>
                                      </p:cBhvr>
                                    </p:animEffect>
                                    <p:anim calcmode="lin" valueType="num">
                                      <p:cBhvr>
                                        <p:cTn id="64" dur="1000" fill="hold"/>
                                        <p:tgtEl>
                                          <p:spTgt spid="38"/>
                                        </p:tgtEl>
                                        <p:attrNameLst>
                                          <p:attrName>ppt_x</p:attrName>
                                        </p:attrNameLst>
                                      </p:cBhvr>
                                      <p:tavLst>
                                        <p:tav tm="0">
                                          <p:val>
                                            <p:strVal val="#ppt_x"/>
                                          </p:val>
                                        </p:tav>
                                        <p:tav tm="100000">
                                          <p:val>
                                            <p:strVal val="#ppt_x"/>
                                          </p:val>
                                        </p:tav>
                                      </p:tavLst>
                                    </p:anim>
                                    <p:anim calcmode="lin" valueType="num">
                                      <p:cBhvr>
                                        <p:cTn id="65"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fade">
                                      <p:cBhvr>
                                        <p:cTn id="70" dur="1000"/>
                                        <p:tgtEl>
                                          <p:spTgt spid="14"/>
                                        </p:tgtEl>
                                      </p:cBhvr>
                                    </p:animEffect>
                                    <p:anim calcmode="lin" valueType="num">
                                      <p:cBhvr>
                                        <p:cTn id="71" dur="1000" fill="hold"/>
                                        <p:tgtEl>
                                          <p:spTgt spid="14"/>
                                        </p:tgtEl>
                                        <p:attrNameLst>
                                          <p:attrName>ppt_x</p:attrName>
                                        </p:attrNameLst>
                                      </p:cBhvr>
                                      <p:tavLst>
                                        <p:tav tm="0">
                                          <p:val>
                                            <p:strVal val="#ppt_x"/>
                                          </p:val>
                                        </p:tav>
                                        <p:tav tm="100000">
                                          <p:val>
                                            <p:strVal val="#ppt_x"/>
                                          </p:val>
                                        </p:tav>
                                      </p:tavLst>
                                    </p:anim>
                                    <p:anim calcmode="lin" valueType="num">
                                      <p:cBhvr>
                                        <p:cTn id="72"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fade">
                                      <p:cBhvr>
                                        <p:cTn id="77" dur="1000"/>
                                        <p:tgtEl>
                                          <p:spTgt spid="40"/>
                                        </p:tgtEl>
                                      </p:cBhvr>
                                    </p:animEffect>
                                    <p:anim calcmode="lin" valueType="num">
                                      <p:cBhvr>
                                        <p:cTn id="78" dur="1000" fill="hold"/>
                                        <p:tgtEl>
                                          <p:spTgt spid="40"/>
                                        </p:tgtEl>
                                        <p:attrNameLst>
                                          <p:attrName>ppt_x</p:attrName>
                                        </p:attrNameLst>
                                      </p:cBhvr>
                                      <p:tavLst>
                                        <p:tav tm="0">
                                          <p:val>
                                            <p:strVal val="#ppt_x"/>
                                          </p:val>
                                        </p:tav>
                                        <p:tav tm="100000">
                                          <p:val>
                                            <p:strVal val="#ppt_x"/>
                                          </p:val>
                                        </p:tav>
                                      </p:tavLst>
                                    </p:anim>
                                    <p:anim calcmode="lin" valueType="num">
                                      <p:cBhvr>
                                        <p:cTn id="7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3"/>
                                        </p:tgtEl>
                                        <p:attrNameLst>
                                          <p:attrName>style.visibility</p:attrName>
                                        </p:attrNameLst>
                                      </p:cBhvr>
                                      <p:to>
                                        <p:strVal val="visible"/>
                                      </p:to>
                                    </p:set>
                                    <p:animEffect transition="in" filter="fade">
                                      <p:cBhvr>
                                        <p:cTn id="84" dur="1000"/>
                                        <p:tgtEl>
                                          <p:spTgt spid="43"/>
                                        </p:tgtEl>
                                      </p:cBhvr>
                                    </p:animEffect>
                                    <p:anim calcmode="lin" valueType="num">
                                      <p:cBhvr>
                                        <p:cTn id="85" dur="1000" fill="hold"/>
                                        <p:tgtEl>
                                          <p:spTgt spid="43"/>
                                        </p:tgtEl>
                                        <p:attrNameLst>
                                          <p:attrName>ppt_x</p:attrName>
                                        </p:attrNameLst>
                                      </p:cBhvr>
                                      <p:tavLst>
                                        <p:tav tm="0">
                                          <p:val>
                                            <p:strVal val="#ppt_x"/>
                                          </p:val>
                                        </p:tav>
                                        <p:tav tm="100000">
                                          <p:val>
                                            <p:strVal val="#ppt_x"/>
                                          </p:val>
                                        </p:tav>
                                      </p:tavLst>
                                    </p:anim>
                                    <p:anim calcmode="lin" valueType="num">
                                      <p:cBhvr>
                                        <p:cTn id="8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fade">
                                      <p:cBhvr>
                                        <p:cTn id="91" dur="1000"/>
                                        <p:tgtEl>
                                          <p:spTgt spid="44"/>
                                        </p:tgtEl>
                                      </p:cBhvr>
                                    </p:animEffect>
                                    <p:anim calcmode="lin" valueType="num">
                                      <p:cBhvr>
                                        <p:cTn id="92" dur="1000" fill="hold"/>
                                        <p:tgtEl>
                                          <p:spTgt spid="44"/>
                                        </p:tgtEl>
                                        <p:attrNameLst>
                                          <p:attrName>ppt_x</p:attrName>
                                        </p:attrNameLst>
                                      </p:cBhvr>
                                      <p:tavLst>
                                        <p:tav tm="0">
                                          <p:val>
                                            <p:strVal val="#ppt_x"/>
                                          </p:val>
                                        </p:tav>
                                        <p:tav tm="100000">
                                          <p:val>
                                            <p:strVal val="#ppt_x"/>
                                          </p:val>
                                        </p:tav>
                                      </p:tavLst>
                                    </p:anim>
                                    <p:anim calcmode="lin" valueType="num">
                                      <p:cBhvr>
                                        <p:cTn id="93"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10"/>
                                        </p:tgtEl>
                                        <p:attrNameLst>
                                          <p:attrName>style.visibility</p:attrName>
                                        </p:attrNameLst>
                                      </p:cBhvr>
                                      <p:to>
                                        <p:strVal val="visible"/>
                                      </p:to>
                                    </p:set>
                                    <p:animEffect transition="in" filter="fade">
                                      <p:cBhvr>
                                        <p:cTn id="98" dur="1000"/>
                                        <p:tgtEl>
                                          <p:spTgt spid="10"/>
                                        </p:tgtEl>
                                      </p:cBhvr>
                                    </p:animEffect>
                                    <p:anim calcmode="lin" valueType="num">
                                      <p:cBhvr>
                                        <p:cTn id="99" dur="1000" fill="hold"/>
                                        <p:tgtEl>
                                          <p:spTgt spid="10"/>
                                        </p:tgtEl>
                                        <p:attrNameLst>
                                          <p:attrName>ppt_x</p:attrName>
                                        </p:attrNameLst>
                                      </p:cBhvr>
                                      <p:tavLst>
                                        <p:tav tm="0">
                                          <p:val>
                                            <p:strVal val="#ppt_x"/>
                                          </p:val>
                                        </p:tav>
                                        <p:tav tm="100000">
                                          <p:val>
                                            <p:strVal val="#ppt_x"/>
                                          </p:val>
                                        </p:tav>
                                      </p:tavLst>
                                    </p:anim>
                                    <p:anim calcmode="lin" valueType="num">
                                      <p:cBhvr>
                                        <p:cTn id="10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45"/>
                                        </p:tgtEl>
                                        <p:attrNameLst>
                                          <p:attrName>style.visibility</p:attrName>
                                        </p:attrNameLst>
                                      </p:cBhvr>
                                      <p:to>
                                        <p:strVal val="visible"/>
                                      </p:to>
                                    </p:set>
                                    <p:animEffect transition="in" filter="fade">
                                      <p:cBhvr>
                                        <p:cTn id="105" dur="1000"/>
                                        <p:tgtEl>
                                          <p:spTgt spid="45"/>
                                        </p:tgtEl>
                                      </p:cBhvr>
                                    </p:animEffect>
                                    <p:anim calcmode="lin" valueType="num">
                                      <p:cBhvr>
                                        <p:cTn id="106" dur="1000" fill="hold"/>
                                        <p:tgtEl>
                                          <p:spTgt spid="45"/>
                                        </p:tgtEl>
                                        <p:attrNameLst>
                                          <p:attrName>ppt_x</p:attrName>
                                        </p:attrNameLst>
                                      </p:cBhvr>
                                      <p:tavLst>
                                        <p:tav tm="0">
                                          <p:val>
                                            <p:strVal val="#ppt_x"/>
                                          </p:val>
                                        </p:tav>
                                        <p:tav tm="100000">
                                          <p:val>
                                            <p:strVal val="#ppt_x"/>
                                          </p:val>
                                        </p:tav>
                                      </p:tavLst>
                                    </p:anim>
                                    <p:anim calcmode="lin" valueType="num">
                                      <p:cBhvr>
                                        <p:cTn id="10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fade">
                                      <p:cBhvr>
                                        <p:cTn id="112" dur="1000"/>
                                        <p:tgtEl>
                                          <p:spTgt spid="49"/>
                                        </p:tgtEl>
                                      </p:cBhvr>
                                    </p:animEffect>
                                    <p:anim calcmode="lin" valueType="num">
                                      <p:cBhvr>
                                        <p:cTn id="113" dur="1000" fill="hold"/>
                                        <p:tgtEl>
                                          <p:spTgt spid="49"/>
                                        </p:tgtEl>
                                        <p:attrNameLst>
                                          <p:attrName>ppt_x</p:attrName>
                                        </p:attrNameLst>
                                      </p:cBhvr>
                                      <p:tavLst>
                                        <p:tav tm="0">
                                          <p:val>
                                            <p:strVal val="#ppt_x"/>
                                          </p:val>
                                        </p:tav>
                                        <p:tav tm="100000">
                                          <p:val>
                                            <p:strVal val="#ppt_x"/>
                                          </p:val>
                                        </p:tav>
                                      </p:tavLst>
                                    </p:anim>
                                    <p:anim calcmode="lin" valueType="num">
                                      <p:cBhvr>
                                        <p:cTn id="114"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53"/>
                                        </p:tgtEl>
                                        <p:attrNameLst>
                                          <p:attrName>style.visibility</p:attrName>
                                        </p:attrNameLst>
                                      </p:cBhvr>
                                      <p:to>
                                        <p:strVal val="visible"/>
                                      </p:to>
                                    </p:set>
                                    <p:animEffect transition="in" filter="fade">
                                      <p:cBhvr>
                                        <p:cTn id="119" dur="1000"/>
                                        <p:tgtEl>
                                          <p:spTgt spid="53"/>
                                        </p:tgtEl>
                                      </p:cBhvr>
                                    </p:animEffect>
                                    <p:anim calcmode="lin" valueType="num">
                                      <p:cBhvr>
                                        <p:cTn id="120" dur="1000" fill="hold"/>
                                        <p:tgtEl>
                                          <p:spTgt spid="53"/>
                                        </p:tgtEl>
                                        <p:attrNameLst>
                                          <p:attrName>ppt_x</p:attrName>
                                        </p:attrNameLst>
                                      </p:cBhvr>
                                      <p:tavLst>
                                        <p:tav tm="0">
                                          <p:val>
                                            <p:strVal val="#ppt_x"/>
                                          </p:val>
                                        </p:tav>
                                        <p:tav tm="100000">
                                          <p:val>
                                            <p:strVal val="#ppt_x"/>
                                          </p:val>
                                        </p:tav>
                                      </p:tavLst>
                                    </p:anim>
                                    <p:anim calcmode="lin" valueType="num">
                                      <p:cBhvr>
                                        <p:cTn id="121"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54"/>
                                        </p:tgtEl>
                                        <p:attrNameLst>
                                          <p:attrName>style.visibility</p:attrName>
                                        </p:attrNameLst>
                                      </p:cBhvr>
                                      <p:to>
                                        <p:strVal val="visible"/>
                                      </p:to>
                                    </p:set>
                                    <p:animEffect transition="in" filter="fade">
                                      <p:cBhvr>
                                        <p:cTn id="126" dur="1000"/>
                                        <p:tgtEl>
                                          <p:spTgt spid="54"/>
                                        </p:tgtEl>
                                      </p:cBhvr>
                                    </p:animEffect>
                                    <p:anim calcmode="lin" valueType="num">
                                      <p:cBhvr>
                                        <p:cTn id="127" dur="1000" fill="hold"/>
                                        <p:tgtEl>
                                          <p:spTgt spid="54"/>
                                        </p:tgtEl>
                                        <p:attrNameLst>
                                          <p:attrName>ppt_x</p:attrName>
                                        </p:attrNameLst>
                                      </p:cBhvr>
                                      <p:tavLst>
                                        <p:tav tm="0">
                                          <p:val>
                                            <p:strVal val="#ppt_x"/>
                                          </p:val>
                                        </p:tav>
                                        <p:tav tm="100000">
                                          <p:val>
                                            <p:strVal val="#ppt_x"/>
                                          </p:val>
                                        </p:tav>
                                      </p:tavLst>
                                    </p:anim>
                                    <p:anim calcmode="lin" valueType="num">
                                      <p:cBhvr>
                                        <p:cTn id="128"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55"/>
                                        </p:tgtEl>
                                        <p:attrNameLst>
                                          <p:attrName>style.visibility</p:attrName>
                                        </p:attrNameLst>
                                      </p:cBhvr>
                                      <p:to>
                                        <p:strVal val="visible"/>
                                      </p:to>
                                    </p:set>
                                    <p:animEffect transition="in" filter="fade">
                                      <p:cBhvr>
                                        <p:cTn id="133" dur="1000"/>
                                        <p:tgtEl>
                                          <p:spTgt spid="55"/>
                                        </p:tgtEl>
                                      </p:cBhvr>
                                    </p:animEffect>
                                    <p:anim calcmode="lin" valueType="num">
                                      <p:cBhvr>
                                        <p:cTn id="134" dur="1000" fill="hold"/>
                                        <p:tgtEl>
                                          <p:spTgt spid="55"/>
                                        </p:tgtEl>
                                        <p:attrNameLst>
                                          <p:attrName>ppt_x</p:attrName>
                                        </p:attrNameLst>
                                      </p:cBhvr>
                                      <p:tavLst>
                                        <p:tav tm="0">
                                          <p:val>
                                            <p:strVal val="#ppt_x"/>
                                          </p:val>
                                        </p:tav>
                                        <p:tav tm="100000">
                                          <p:val>
                                            <p:strVal val="#ppt_x"/>
                                          </p:val>
                                        </p:tav>
                                      </p:tavLst>
                                    </p:anim>
                                    <p:anim calcmode="lin" valueType="num">
                                      <p:cBhvr>
                                        <p:cTn id="135"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nodeType="clickEffect">
                                  <p:stCondLst>
                                    <p:cond delay="0"/>
                                  </p:stCondLst>
                                  <p:childTnLst>
                                    <p:set>
                                      <p:cBhvr>
                                        <p:cTn id="139" dur="1" fill="hold">
                                          <p:stCondLst>
                                            <p:cond delay="0"/>
                                          </p:stCondLst>
                                        </p:cTn>
                                        <p:tgtEl>
                                          <p:spTgt spid="56"/>
                                        </p:tgtEl>
                                        <p:attrNameLst>
                                          <p:attrName>style.visibility</p:attrName>
                                        </p:attrNameLst>
                                      </p:cBhvr>
                                      <p:to>
                                        <p:strVal val="visible"/>
                                      </p:to>
                                    </p:set>
                                    <p:animEffect transition="in" filter="fade">
                                      <p:cBhvr>
                                        <p:cTn id="140" dur="1000"/>
                                        <p:tgtEl>
                                          <p:spTgt spid="56"/>
                                        </p:tgtEl>
                                      </p:cBhvr>
                                    </p:animEffect>
                                    <p:anim calcmode="lin" valueType="num">
                                      <p:cBhvr>
                                        <p:cTn id="141" dur="1000" fill="hold"/>
                                        <p:tgtEl>
                                          <p:spTgt spid="56"/>
                                        </p:tgtEl>
                                        <p:attrNameLst>
                                          <p:attrName>ppt_x</p:attrName>
                                        </p:attrNameLst>
                                      </p:cBhvr>
                                      <p:tavLst>
                                        <p:tav tm="0">
                                          <p:val>
                                            <p:strVal val="#ppt_x"/>
                                          </p:val>
                                        </p:tav>
                                        <p:tav tm="100000">
                                          <p:val>
                                            <p:strVal val="#ppt_x"/>
                                          </p:val>
                                        </p:tav>
                                      </p:tavLst>
                                    </p:anim>
                                    <p:anim calcmode="lin" valueType="num">
                                      <p:cBhvr>
                                        <p:cTn id="142"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59"/>
                                        </p:tgtEl>
                                        <p:attrNameLst>
                                          <p:attrName>style.visibility</p:attrName>
                                        </p:attrNameLst>
                                      </p:cBhvr>
                                      <p:to>
                                        <p:strVal val="visible"/>
                                      </p:to>
                                    </p:set>
                                    <p:animEffect transition="in" filter="fade">
                                      <p:cBhvr>
                                        <p:cTn id="147" dur="1000"/>
                                        <p:tgtEl>
                                          <p:spTgt spid="59"/>
                                        </p:tgtEl>
                                      </p:cBhvr>
                                    </p:animEffect>
                                    <p:anim calcmode="lin" valueType="num">
                                      <p:cBhvr>
                                        <p:cTn id="148" dur="1000" fill="hold"/>
                                        <p:tgtEl>
                                          <p:spTgt spid="59"/>
                                        </p:tgtEl>
                                        <p:attrNameLst>
                                          <p:attrName>ppt_x</p:attrName>
                                        </p:attrNameLst>
                                      </p:cBhvr>
                                      <p:tavLst>
                                        <p:tav tm="0">
                                          <p:val>
                                            <p:strVal val="#ppt_x"/>
                                          </p:val>
                                        </p:tav>
                                        <p:tav tm="100000">
                                          <p:val>
                                            <p:strVal val="#ppt_x"/>
                                          </p:val>
                                        </p:tav>
                                      </p:tavLst>
                                    </p:anim>
                                    <p:anim calcmode="lin" valueType="num">
                                      <p:cBhvr>
                                        <p:cTn id="14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60"/>
                                        </p:tgtEl>
                                        <p:attrNameLst>
                                          <p:attrName>style.visibility</p:attrName>
                                        </p:attrNameLst>
                                      </p:cBhvr>
                                      <p:to>
                                        <p:strVal val="visible"/>
                                      </p:to>
                                    </p:set>
                                    <p:animEffect transition="in" filter="fade">
                                      <p:cBhvr>
                                        <p:cTn id="154" dur="1000"/>
                                        <p:tgtEl>
                                          <p:spTgt spid="60"/>
                                        </p:tgtEl>
                                      </p:cBhvr>
                                    </p:animEffect>
                                    <p:anim calcmode="lin" valueType="num">
                                      <p:cBhvr>
                                        <p:cTn id="155" dur="1000" fill="hold"/>
                                        <p:tgtEl>
                                          <p:spTgt spid="60"/>
                                        </p:tgtEl>
                                        <p:attrNameLst>
                                          <p:attrName>ppt_x</p:attrName>
                                        </p:attrNameLst>
                                      </p:cBhvr>
                                      <p:tavLst>
                                        <p:tav tm="0">
                                          <p:val>
                                            <p:strVal val="#ppt_x"/>
                                          </p:val>
                                        </p:tav>
                                        <p:tav tm="100000">
                                          <p:val>
                                            <p:strVal val="#ppt_x"/>
                                          </p:val>
                                        </p:tav>
                                      </p:tavLst>
                                    </p:anim>
                                    <p:anim calcmode="lin" valueType="num">
                                      <p:cBhvr>
                                        <p:cTn id="156"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61"/>
                                        </p:tgtEl>
                                        <p:attrNameLst>
                                          <p:attrName>style.visibility</p:attrName>
                                        </p:attrNameLst>
                                      </p:cBhvr>
                                      <p:to>
                                        <p:strVal val="visible"/>
                                      </p:to>
                                    </p:set>
                                    <p:animEffect transition="in" filter="fade">
                                      <p:cBhvr>
                                        <p:cTn id="161" dur="1000"/>
                                        <p:tgtEl>
                                          <p:spTgt spid="61"/>
                                        </p:tgtEl>
                                      </p:cBhvr>
                                    </p:animEffect>
                                    <p:anim calcmode="lin" valueType="num">
                                      <p:cBhvr>
                                        <p:cTn id="162" dur="1000" fill="hold"/>
                                        <p:tgtEl>
                                          <p:spTgt spid="61"/>
                                        </p:tgtEl>
                                        <p:attrNameLst>
                                          <p:attrName>ppt_x</p:attrName>
                                        </p:attrNameLst>
                                      </p:cBhvr>
                                      <p:tavLst>
                                        <p:tav tm="0">
                                          <p:val>
                                            <p:strVal val="#ppt_x"/>
                                          </p:val>
                                        </p:tav>
                                        <p:tav tm="100000">
                                          <p:val>
                                            <p:strVal val="#ppt_x"/>
                                          </p:val>
                                        </p:tav>
                                      </p:tavLst>
                                    </p:anim>
                                    <p:anim calcmode="lin" valueType="num">
                                      <p:cBhvr>
                                        <p:cTn id="16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nodeType="clickEffect">
                                  <p:stCondLst>
                                    <p:cond delay="0"/>
                                  </p:stCondLst>
                                  <p:childTnLst>
                                    <p:set>
                                      <p:cBhvr>
                                        <p:cTn id="167" dur="1" fill="hold">
                                          <p:stCondLst>
                                            <p:cond delay="0"/>
                                          </p:stCondLst>
                                        </p:cTn>
                                        <p:tgtEl>
                                          <p:spTgt spid="11"/>
                                        </p:tgtEl>
                                        <p:attrNameLst>
                                          <p:attrName>style.visibility</p:attrName>
                                        </p:attrNameLst>
                                      </p:cBhvr>
                                      <p:to>
                                        <p:strVal val="visible"/>
                                      </p:to>
                                    </p:set>
                                    <p:animEffect transition="in" filter="fade">
                                      <p:cBhvr>
                                        <p:cTn id="168" dur="1000"/>
                                        <p:tgtEl>
                                          <p:spTgt spid="11"/>
                                        </p:tgtEl>
                                      </p:cBhvr>
                                    </p:animEffect>
                                    <p:anim calcmode="lin" valueType="num">
                                      <p:cBhvr>
                                        <p:cTn id="169" dur="1000" fill="hold"/>
                                        <p:tgtEl>
                                          <p:spTgt spid="11"/>
                                        </p:tgtEl>
                                        <p:attrNameLst>
                                          <p:attrName>ppt_x</p:attrName>
                                        </p:attrNameLst>
                                      </p:cBhvr>
                                      <p:tavLst>
                                        <p:tav tm="0">
                                          <p:val>
                                            <p:strVal val="#ppt_x"/>
                                          </p:val>
                                        </p:tav>
                                        <p:tav tm="100000">
                                          <p:val>
                                            <p:strVal val="#ppt_x"/>
                                          </p:val>
                                        </p:tav>
                                      </p:tavLst>
                                    </p:anim>
                                    <p:anim calcmode="lin" valueType="num">
                                      <p:cBhvr>
                                        <p:cTn id="17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nodeType="clickEffect">
                                  <p:stCondLst>
                                    <p:cond delay="0"/>
                                  </p:stCondLst>
                                  <p:childTnLst>
                                    <p:set>
                                      <p:cBhvr>
                                        <p:cTn id="174" dur="1" fill="hold">
                                          <p:stCondLst>
                                            <p:cond delay="0"/>
                                          </p:stCondLst>
                                        </p:cTn>
                                        <p:tgtEl>
                                          <p:spTgt spid="62"/>
                                        </p:tgtEl>
                                        <p:attrNameLst>
                                          <p:attrName>style.visibility</p:attrName>
                                        </p:attrNameLst>
                                      </p:cBhvr>
                                      <p:to>
                                        <p:strVal val="visible"/>
                                      </p:to>
                                    </p:set>
                                    <p:animEffect transition="in" filter="fade">
                                      <p:cBhvr>
                                        <p:cTn id="175" dur="1000"/>
                                        <p:tgtEl>
                                          <p:spTgt spid="62"/>
                                        </p:tgtEl>
                                      </p:cBhvr>
                                    </p:animEffect>
                                    <p:anim calcmode="lin" valueType="num">
                                      <p:cBhvr>
                                        <p:cTn id="176" dur="1000" fill="hold"/>
                                        <p:tgtEl>
                                          <p:spTgt spid="62"/>
                                        </p:tgtEl>
                                        <p:attrNameLst>
                                          <p:attrName>ppt_x</p:attrName>
                                        </p:attrNameLst>
                                      </p:cBhvr>
                                      <p:tavLst>
                                        <p:tav tm="0">
                                          <p:val>
                                            <p:strVal val="#ppt_x"/>
                                          </p:val>
                                        </p:tav>
                                        <p:tav tm="100000">
                                          <p:val>
                                            <p:strVal val="#ppt_x"/>
                                          </p:val>
                                        </p:tav>
                                      </p:tavLst>
                                    </p:anim>
                                    <p:anim calcmode="lin" valueType="num">
                                      <p:cBhvr>
                                        <p:cTn id="17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42" presetClass="entr" presetSubtype="0" fill="hold" nodeType="clickEffect">
                                  <p:stCondLst>
                                    <p:cond delay="0"/>
                                  </p:stCondLst>
                                  <p:childTnLst>
                                    <p:set>
                                      <p:cBhvr>
                                        <p:cTn id="181" dur="1" fill="hold">
                                          <p:stCondLst>
                                            <p:cond delay="0"/>
                                          </p:stCondLst>
                                        </p:cTn>
                                        <p:tgtEl>
                                          <p:spTgt spid="23"/>
                                        </p:tgtEl>
                                        <p:attrNameLst>
                                          <p:attrName>style.visibility</p:attrName>
                                        </p:attrNameLst>
                                      </p:cBhvr>
                                      <p:to>
                                        <p:strVal val="visible"/>
                                      </p:to>
                                    </p:set>
                                    <p:animEffect transition="in" filter="fade">
                                      <p:cBhvr>
                                        <p:cTn id="182" dur="1000"/>
                                        <p:tgtEl>
                                          <p:spTgt spid="23"/>
                                        </p:tgtEl>
                                      </p:cBhvr>
                                    </p:animEffect>
                                    <p:anim calcmode="lin" valueType="num">
                                      <p:cBhvr>
                                        <p:cTn id="183" dur="1000" fill="hold"/>
                                        <p:tgtEl>
                                          <p:spTgt spid="23"/>
                                        </p:tgtEl>
                                        <p:attrNameLst>
                                          <p:attrName>ppt_x</p:attrName>
                                        </p:attrNameLst>
                                      </p:cBhvr>
                                      <p:tavLst>
                                        <p:tav tm="0">
                                          <p:val>
                                            <p:strVal val="#ppt_x"/>
                                          </p:val>
                                        </p:tav>
                                        <p:tav tm="100000">
                                          <p:val>
                                            <p:strVal val="#ppt_x"/>
                                          </p:val>
                                        </p:tav>
                                      </p:tavLst>
                                    </p:anim>
                                    <p:anim calcmode="lin" valueType="num">
                                      <p:cBhvr>
                                        <p:cTn id="18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42" presetClass="entr" presetSubtype="0" fill="hold" nodeType="clickEffect">
                                  <p:stCondLst>
                                    <p:cond delay="0"/>
                                  </p:stCondLst>
                                  <p:childTnLst>
                                    <p:set>
                                      <p:cBhvr>
                                        <p:cTn id="188" dur="1" fill="hold">
                                          <p:stCondLst>
                                            <p:cond delay="0"/>
                                          </p:stCondLst>
                                        </p:cTn>
                                        <p:tgtEl>
                                          <p:spTgt spid="26"/>
                                        </p:tgtEl>
                                        <p:attrNameLst>
                                          <p:attrName>style.visibility</p:attrName>
                                        </p:attrNameLst>
                                      </p:cBhvr>
                                      <p:to>
                                        <p:strVal val="visible"/>
                                      </p:to>
                                    </p:set>
                                    <p:animEffect transition="in" filter="fade">
                                      <p:cBhvr>
                                        <p:cTn id="189" dur="1000"/>
                                        <p:tgtEl>
                                          <p:spTgt spid="26"/>
                                        </p:tgtEl>
                                      </p:cBhvr>
                                    </p:animEffect>
                                    <p:anim calcmode="lin" valueType="num">
                                      <p:cBhvr>
                                        <p:cTn id="190" dur="1000" fill="hold"/>
                                        <p:tgtEl>
                                          <p:spTgt spid="26"/>
                                        </p:tgtEl>
                                        <p:attrNameLst>
                                          <p:attrName>ppt_x</p:attrName>
                                        </p:attrNameLst>
                                      </p:cBhvr>
                                      <p:tavLst>
                                        <p:tav tm="0">
                                          <p:val>
                                            <p:strVal val="#ppt_x"/>
                                          </p:val>
                                        </p:tav>
                                        <p:tav tm="100000">
                                          <p:val>
                                            <p:strVal val="#ppt_x"/>
                                          </p:val>
                                        </p:tav>
                                      </p:tavLst>
                                    </p:anim>
                                    <p:anim calcmode="lin" valueType="num">
                                      <p:cBhvr>
                                        <p:cTn id="19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42" presetClass="entr" presetSubtype="0" fill="hold" nodeType="clickEffect">
                                  <p:stCondLst>
                                    <p:cond delay="0"/>
                                  </p:stCondLst>
                                  <p:childTnLst>
                                    <p:set>
                                      <p:cBhvr>
                                        <p:cTn id="195" dur="1" fill="hold">
                                          <p:stCondLst>
                                            <p:cond delay="0"/>
                                          </p:stCondLst>
                                        </p:cTn>
                                        <p:tgtEl>
                                          <p:spTgt spid="29"/>
                                        </p:tgtEl>
                                        <p:attrNameLst>
                                          <p:attrName>style.visibility</p:attrName>
                                        </p:attrNameLst>
                                      </p:cBhvr>
                                      <p:to>
                                        <p:strVal val="visible"/>
                                      </p:to>
                                    </p:set>
                                    <p:animEffect transition="in" filter="fade">
                                      <p:cBhvr>
                                        <p:cTn id="196" dur="1000"/>
                                        <p:tgtEl>
                                          <p:spTgt spid="29"/>
                                        </p:tgtEl>
                                      </p:cBhvr>
                                    </p:animEffect>
                                    <p:anim calcmode="lin" valueType="num">
                                      <p:cBhvr>
                                        <p:cTn id="197" dur="1000" fill="hold"/>
                                        <p:tgtEl>
                                          <p:spTgt spid="29"/>
                                        </p:tgtEl>
                                        <p:attrNameLst>
                                          <p:attrName>ppt_x</p:attrName>
                                        </p:attrNameLst>
                                      </p:cBhvr>
                                      <p:tavLst>
                                        <p:tav tm="0">
                                          <p:val>
                                            <p:strVal val="#ppt_x"/>
                                          </p:val>
                                        </p:tav>
                                        <p:tav tm="100000">
                                          <p:val>
                                            <p:strVal val="#ppt_x"/>
                                          </p:val>
                                        </p:tav>
                                      </p:tavLst>
                                    </p:anim>
                                    <p:anim calcmode="lin" valueType="num">
                                      <p:cBhvr>
                                        <p:cTn id="198"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42" presetClass="entr" presetSubtype="0" fill="hold" nodeType="clickEffect">
                                  <p:stCondLst>
                                    <p:cond delay="0"/>
                                  </p:stCondLst>
                                  <p:childTnLst>
                                    <p:set>
                                      <p:cBhvr>
                                        <p:cTn id="202" dur="1" fill="hold">
                                          <p:stCondLst>
                                            <p:cond delay="0"/>
                                          </p:stCondLst>
                                        </p:cTn>
                                        <p:tgtEl>
                                          <p:spTgt spid="21"/>
                                        </p:tgtEl>
                                        <p:attrNameLst>
                                          <p:attrName>style.visibility</p:attrName>
                                        </p:attrNameLst>
                                      </p:cBhvr>
                                      <p:to>
                                        <p:strVal val="visible"/>
                                      </p:to>
                                    </p:set>
                                    <p:animEffect transition="in" filter="fade">
                                      <p:cBhvr>
                                        <p:cTn id="203" dur="1000"/>
                                        <p:tgtEl>
                                          <p:spTgt spid="21"/>
                                        </p:tgtEl>
                                      </p:cBhvr>
                                    </p:animEffect>
                                    <p:anim calcmode="lin" valueType="num">
                                      <p:cBhvr>
                                        <p:cTn id="204" dur="1000" fill="hold"/>
                                        <p:tgtEl>
                                          <p:spTgt spid="21"/>
                                        </p:tgtEl>
                                        <p:attrNameLst>
                                          <p:attrName>ppt_x</p:attrName>
                                        </p:attrNameLst>
                                      </p:cBhvr>
                                      <p:tavLst>
                                        <p:tav tm="0">
                                          <p:val>
                                            <p:strVal val="#ppt_x"/>
                                          </p:val>
                                        </p:tav>
                                        <p:tav tm="100000">
                                          <p:val>
                                            <p:strVal val="#ppt_x"/>
                                          </p:val>
                                        </p:tav>
                                      </p:tavLst>
                                    </p:anim>
                                    <p:anim calcmode="lin" valueType="num">
                                      <p:cBhvr>
                                        <p:cTn id="20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42" presetClass="entr" presetSubtype="0" fill="hold" nodeType="clickEffect">
                                  <p:stCondLst>
                                    <p:cond delay="0"/>
                                  </p:stCondLst>
                                  <p:childTnLst>
                                    <p:set>
                                      <p:cBhvr>
                                        <p:cTn id="209" dur="1" fill="hold">
                                          <p:stCondLst>
                                            <p:cond delay="0"/>
                                          </p:stCondLst>
                                        </p:cTn>
                                        <p:tgtEl>
                                          <p:spTgt spid="73"/>
                                        </p:tgtEl>
                                        <p:attrNameLst>
                                          <p:attrName>style.visibility</p:attrName>
                                        </p:attrNameLst>
                                      </p:cBhvr>
                                      <p:to>
                                        <p:strVal val="visible"/>
                                      </p:to>
                                    </p:set>
                                    <p:animEffect transition="in" filter="fade">
                                      <p:cBhvr>
                                        <p:cTn id="210" dur="1000"/>
                                        <p:tgtEl>
                                          <p:spTgt spid="73"/>
                                        </p:tgtEl>
                                      </p:cBhvr>
                                    </p:animEffect>
                                    <p:anim calcmode="lin" valueType="num">
                                      <p:cBhvr>
                                        <p:cTn id="211" dur="1000" fill="hold"/>
                                        <p:tgtEl>
                                          <p:spTgt spid="73"/>
                                        </p:tgtEl>
                                        <p:attrNameLst>
                                          <p:attrName>ppt_x</p:attrName>
                                        </p:attrNameLst>
                                      </p:cBhvr>
                                      <p:tavLst>
                                        <p:tav tm="0">
                                          <p:val>
                                            <p:strVal val="#ppt_x"/>
                                          </p:val>
                                        </p:tav>
                                        <p:tav tm="100000">
                                          <p:val>
                                            <p:strVal val="#ppt_x"/>
                                          </p:val>
                                        </p:tav>
                                      </p:tavLst>
                                    </p:anim>
                                    <p:anim calcmode="lin" valueType="num">
                                      <p:cBhvr>
                                        <p:cTn id="21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42" presetClass="entr" presetSubtype="0" fill="hold" grpId="0" nodeType="clickEffect">
                                  <p:stCondLst>
                                    <p:cond delay="0"/>
                                  </p:stCondLst>
                                  <p:childTnLst>
                                    <p:set>
                                      <p:cBhvr>
                                        <p:cTn id="216" dur="1" fill="hold">
                                          <p:stCondLst>
                                            <p:cond delay="0"/>
                                          </p:stCondLst>
                                        </p:cTn>
                                        <p:tgtEl>
                                          <p:spTgt spid="76"/>
                                        </p:tgtEl>
                                        <p:attrNameLst>
                                          <p:attrName>style.visibility</p:attrName>
                                        </p:attrNameLst>
                                      </p:cBhvr>
                                      <p:to>
                                        <p:strVal val="visible"/>
                                      </p:to>
                                    </p:set>
                                    <p:animEffect transition="in" filter="fade">
                                      <p:cBhvr>
                                        <p:cTn id="217" dur="1000"/>
                                        <p:tgtEl>
                                          <p:spTgt spid="76"/>
                                        </p:tgtEl>
                                      </p:cBhvr>
                                    </p:animEffect>
                                    <p:anim calcmode="lin" valueType="num">
                                      <p:cBhvr>
                                        <p:cTn id="218" dur="1000" fill="hold"/>
                                        <p:tgtEl>
                                          <p:spTgt spid="76"/>
                                        </p:tgtEl>
                                        <p:attrNameLst>
                                          <p:attrName>ppt_x</p:attrName>
                                        </p:attrNameLst>
                                      </p:cBhvr>
                                      <p:tavLst>
                                        <p:tav tm="0">
                                          <p:val>
                                            <p:strVal val="#ppt_x"/>
                                          </p:val>
                                        </p:tav>
                                        <p:tav tm="100000">
                                          <p:val>
                                            <p:strVal val="#ppt_x"/>
                                          </p:val>
                                        </p:tav>
                                      </p:tavLst>
                                    </p:anim>
                                    <p:anim calcmode="lin" valueType="num">
                                      <p:cBhvr>
                                        <p:cTn id="219" dur="1000" fill="hold"/>
                                        <p:tgtEl>
                                          <p:spTgt spid="76"/>
                                        </p:tgtEl>
                                        <p:attrNameLst>
                                          <p:attrName>ppt_y</p:attrName>
                                        </p:attrNameLst>
                                      </p:cBhvr>
                                      <p:tavLst>
                                        <p:tav tm="0">
                                          <p:val>
                                            <p:strVal val="#ppt_y+.1"/>
                                          </p:val>
                                        </p:tav>
                                        <p:tav tm="100000">
                                          <p:val>
                                            <p:strVal val="#ppt_y"/>
                                          </p:val>
                                        </p:tav>
                                      </p:tavLst>
                                    </p:anim>
                                  </p:childTnLst>
                                </p:cTn>
                              </p:par>
                            </p:childTnLst>
                          </p:cTn>
                        </p:par>
                      </p:childTnLst>
                    </p:cTn>
                  </p:par>
                  <p:par>
                    <p:cTn id="220" fill="hold">
                      <p:stCondLst>
                        <p:cond delay="indefinite"/>
                      </p:stCondLst>
                      <p:childTnLst>
                        <p:par>
                          <p:cTn id="221" fill="hold">
                            <p:stCondLst>
                              <p:cond delay="0"/>
                            </p:stCondLst>
                            <p:childTnLst>
                              <p:par>
                                <p:cTn id="222" presetID="42" presetClass="entr" presetSubtype="0" fill="hold" grpId="0" nodeType="clickEffect">
                                  <p:stCondLst>
                                    <p:cond delay="0"/>
                                  </p:stCondLst>
                                  <p:childTnLst>
                                    <p:set>
                                      <p:cBhvr>
                                        <p:cTn id="223" dur="1" fill="hold">
                                          <p:stCondLst>
                                            <p:cond delay="0"/>
                                          </p:stCondLst>
                                        </p:cTn>
                                        <p:tgtEl>
                                          <p:spTgt spid="77"/>
                                        </p:tgtEl>
                                        <p:attrNameLst>
                                          <p:attrName>style.visibility</p:attrName>
                                        </p:attrNameLst>
                                      </p:cBhvr>
                                      <p:to>
                                        <p:strVal val="visible"/>
                                      </p:to>
                                    </p:set>
                                    <p:animEffect transition="in" filter="fade">
                                      <p:cBhvr>
                                        <p:cTn id="224" dur="1000"/>
                                        <p:tgtEl>
                                          <p:spTgt spid="77"/>
                                        </p:tgtEl>
                                      </p:cBhvr>
                                    </p:animEffect>
                                    <p:anim calcmode="lin" valueType="num">
                                      <p:cBhvr>
                                        <p:cTn id="225" dur="1000" fill="hold"/>
                                        <p:tgtEl>
                                          <p:spTgt spid="77"/>
                                        </p:tgtEl>
                                        <p:attrNameLst>
                                          <p:attrName>ppt_x</p:attrName>
                                        </p:attrNameLst>
                                      </p:cBhvr>
                                      <p:tavLst>
                                        <p:tav tm="0">
                                          <p:val>
                                            <p:strVal val="#ppt_x"/>
                                          </p:val>
                                        </p:tav>
                                        <p:tav tm="100000">
                                          <p:val>
                                            <p:strVal val="#ppt_x"/>
                                          </p:val>
                                        </p:tav>
                                      </p:tavLst>
                                    </p:anim>
                                    <p:anim calcmode="lin" valueType="num">
                                      <p:cBhvr>
                                        <p:cTn id="226" dur="1000" fill="hold"/>
                                        <p:tgtEl>
                                          <p:spTgt spid="77"/>
                                        </p:tgtEl>
                                        <p:attrNameLst>
                                          <p:attrName>ppt_y</p:attrName>
                                        </p:attrNameLst>
                                      </p:cBhvr>
                                      <p:tavLst>
                                        <p:tav tm="0">
                                          <p:val>
                                            <p:strVal val="#ppt_y+.1"/>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42" presetClass="entr" presetSubtype="0" fill="hold" grpId="0" nodeType="clickEffect">
                                  <p:stCondLst>
                                    <p:cond delay="0"/>
                                  </p:stCondLst>
                                  <p:childTnLst>
                                    <p:set>
                                      <p:cBhvr>
                                        <p:cTn id="230" dur="1" fill="hold">
                                          <p:stCondLst>
                                            <p:cond delay="0"/>
                                          </p:stCondLst>
                                        </p:cTn>
                                        <p:tgtEl>
                                          <p:spTgt spid="78"/>
                                        </p:tgtEl>
                                        <p:attrNameLst>
                                          <p:attrName>style.visibility</p:attrName>
                                        </p:attrNameLst>
                                      </p:cBhvr>
                                      <p:to>
                                        <p:strVal val="visible"/>
                                      </p:to>
                                    </p:set>
                                    <p:animEffect transition="in" filter="fade">
                                      <p:cBhvr>
                                        <p:cTn id="231" dur="1000"/>
                                        <p:tgtEl>
                                          <p:spTgt spid="78"/>
                                        </p:tgtEl>
                                      </p:cBhvr>
                                    </p:animEffect>
                                    <p:anim calcmode="lin" valueType="num">
                                      <p:cBhvr>
                                        <p:cTn id="232" dur="1000" fill="hold"/>
                                        <p:tgtEl>
                                          <p:spTgt spid="78"/>
                                        </p:tgtEl>
                                        <p:attrNameLst>
                                          <p:attrName>ppt_x</p:attrName>
                                        </p:attrNameLst>
                                      </p:cBhvr>
                                      <p:tavLst>
                                        <p:tav tm="0">
                                          <p:val>
                                            <p:strVal val="#ppt_x"/>
                                          </p:val>
                                        </p:tav>
                                        <p:tav tm="100000">
                                          <p:val>
                                            <p:strVal val="#ppt_x"/>
                                          </p:val>
                                        </p:tav>
                                      </p:tavLst>
                                    </p:anim>
                                    <p:anim calcmode="lin" valueType="num">
                                      <p:cBhvr>
                                        <p:cTn id="233"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234" fill="hold">
                      <p:stCondLst>
                        <p:cond delay="indefinite"/>
                      </p:stCondLst>
                      <p:childTnLst>
                        <p:par>
                          <p:cTn id="235" fill="hold">
                            <p:stCondLst>
                              <p:cond delay="0"/>
                            </p:stCondLst>
                            <p:childTnLst>
                              <p:par>
                                <p:cTn id="236" presetID="42" presetClass="entr" presetSubtype="0" fill="hold" grpId="0" nodeType="clickEffect">
                                  <p:stCondLst>
                                    <p:cond delay="0"/>
                                  </p:stCondLst>
                                  <p:childTnLst>
                                    <p:set>
                                      <p:cBhvr>
                                        <p:cTn id="237" dur="1" fill="hold">
                                          <p:stCondLst>
                                            <p:cond delay="0"/>
                                          </p:stCondLst>
                                        </p:cTn>
                                        <p:tgtEl>
                                          <p:spTgt spid="79"/>
                                        </p:tgtEl>
                                        <p:attrNameLst>
                                          <p:attrName>style.visibility</p:attrName>
                                        </p:attrNameLst>
                                      </p:cBhvr>
                                      <p:to>
                                        <p:strVal val="visible"/>
                                      </p:to>
                                    </p:set>
                                    <p:animEffect transition="in" filter="fade">
                                      <p:cBhvr>
                                        <p:cTn id="238" dur="1000"/>
                                        <p:tgtEl>
                                          <p:spTgt spid="79"/>
                                        </p:tgtEl>
                                      </p:cBhvr>
                                    </p:animEffect>
                                    <p:anim calcmode="lin" valueType="num">
                                      <p:cBhvr>
                                        <p:cTn id="239" dur="1000" fill="hold"/>
                                        <p:tgtEl>
                                          <p:spTgt spid="79"/>
                                        </p:tgtEl>
                                        <p:attrNameLst>
                                          <p:attrName>ppt_x</p:attrName>
                                        </p:attrNameLst>
                                      </p:cBhvr>
                                      <p:tavLst>
                                        <p:tav tm="0">
                                          <p:val>
                                            <p:strVal val="#ppt_x"/>
                                          </p:val>
                                        </p:tav>
                                        <p:tav tm="100000">
                                          <p:val>
                                            <p:strVal val="#ppt_x"/>
                                          </p:val>
                                        </p:tav>
                                      </p:tavLst>
                                    </p:anim>
                                    <p:anim calcmode="lin" valueType="num">
                                      <p:cBhvr>
                                        <p:cTn id="240"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par>
                    <p:cTn id="241" fill="hold">
                      <p:stCondLst>
                        <p:cond delay="indefinite"/>
                      </p:stCondLst>
                      <p:childTnLst>
                        <p:par>
                          <p:cTn id="242" fill="hold">
                            <p:stCondLst>
                              <p:cond delay="0"/>
                            </p:stCondLst>
                            <p:childTnLst>
                              <p:par>
                                <p:cTn id="243" presetID="42" presetClass="entr" presetSubtype="0" fill="hold" grpId="0" nodeType="clickEffect">
                                  <p:stCondLst>
                                    <p:cond delay="0"/>
                                  </p:stCondLst>
                                  <p:childTnLst>
                                    <p:set>
                                      <p:cBhvr>
                                        <p:cTn id="244" dur="1" fill="hold">
                                          <p:stCondLst>
                                            <p:cond delay="0"/>
                                          </p:stCondLst>
                                        </p:cTn>
                                        <p:tgtEl>
                                          <p:spTgt spid="80"/>
                                        </p:tgtEl>
                                        <p:attrNameLst>
                                          <p:attrName>style.visibility</p:attrName>
                                        </p:attrNameLst>
                                      </p:cBhvr>
                                      <p:to>
                                        <p:strVal val="visible"/>
                                      </p:to>
                                    </p:set>
                                    <p:animEffect transition="in" filter="fade">
                                      <p:cBhvr>
                                        <p:cTn id="245" dur="1000"/>
                                        <p:tgtEl>
                                          <p:spTgt spid="80"/>
                                        </p:tgtEl>
                                      </p:cBhvr>
                                    </p:animEffect>
                                    <p:anim calcmode="lin" valueType="num">
                                      <p:cBhvr>
                                        <p:cTn id="246" dur="1000" fill="hold"/>
                                        <p:tgtEl>
                                          <p:spTgt spid="80"/>
                                        </p:tgtEl>
                                        <p:attrNameLst>
                                          <p:attrName>ppt_x</p:attrName>
                                        </p:attrNameLst>
                                      </p:cBhvr>
                                      <p:tavLst>
                                        <p:tav tm="0">
                                          <p:val>
                                            <p:strVal val="#ppt_x"/>
                                          </p:val>
                                        </p:tav>
                                        <p:tav tm="100000">
                                          <p:val>
                                            <p:strVal val="#ppt_x"/>
                                          </p:val>
                                        </p:tav>
                                      </p:tavLst>
                                    </p:anim>
                                    <p:anim calcmode="lin" valueType="num">
                                      <p:cBhvr>
                                        <p:cTn id="247" dur="1000" fill="hold"/>
                                        <p:tgtEl>
                                          <p:spTgt spid="8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6" grpId="0"/>
      <p:bldP spid="14" grpId="0"/>
      <p:bldP spid="38" grpId="0"/>
      <p:bldP spid="39" grpId="0"/>
      <p:bldP spid="43" grpId="0"/>
      <p:bldP spid="44" grpId="0"/>
      <p:bldP spid="53" grpId="0"/>
      <p:bldP spid="54" grpId="0"/>
      <p:bldP spid="55" grpId="0"/>
      <p:bldP spid="59" grpId="0"/>
      <p:bldP spid="60" grpId="0"/>
      <p:bldP spid="61" grpId="0"/>
      <p:bldP spid="76" grpId="0"/>
      <p:bldP spid="77" grpId="0"/>
      <p:bldP spid="78" grpId="0"/>
      <p:bldP spid="79" grpId="0"/>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4425" y="1123950"/>
            <a:ext cx="1676400" cy="355600"/>
          </a:xfrm>
          <a:prstGeom prst="rect">
            <a:avLst/>
          </a:prstGeom>
          <a:noFill/>
          <a:extLst>
            <a:ext uri="{909E8E84-426E-40DD-AFC4-6F175D3DCCD1}">
              <a14:hiddenFill xmlns:a14="http://schemas.microsoft.com/office/drawing/2010/main">
                <a:solidFill>
                  <a:srgbClr val="FFFFFF"/>
                </a:solidFill>
              </a14:hiddenFill>
            </a:ext>
          </a:extLst>
        </p:spPr>
      </p:pic>
      <p:pic>
        <p:nvPicPr>
          <p:cNvPr id="15360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438400"/>
            <a:ext cx="1474788" cy="630238"/>
          </a:xfrm>
          <a:prstGeom prst="rect">
            <a:avLst/>
          </a:prstGeom>
          <a:noFill/>
          <a:extLst>
            <a:ext uri="{909E8E84-426E-40DD-AFC4-6F175D3DCCD1}">
              <a14:hiddenFill xmlns:a14="http://schemas.microsoft.com/office/drawing/2010/main">
                <a:solidFill>
                  <a:srgbClr val="FFFFFF"/>
                </a:solidFill>
              </a14:hiddenFill>
            </a:ext>
          </a:extLst>
        </p:spPr>
      </p:pic>
      <p:sp>
        <p:nvSpPr>
          <p:cNvPr id="153604" name="Rectangle 4"/>
          <p:cNvSpPr>
            <a:spLocks noChangeArrowheads="1"/>
          </p:cNvSpPr>
          <p:nvPr/>
        </p:nvSpPr>
        <p:spPr bwMode="auto">
          <a:xfrm>
            <a:off x="685800" y="0"/>
            <a:ext cx="6670675"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5114925" algn="l"/>
              </a:tabLst>
            </a:pPr>
            <a:r>
              <a:rPr lang="en-US" b="1" dirty="0">
                <a:cs typeface="Times New Roman" pitchFamily="18" charset="0"/>
              </a:rPr>
              <a:t>Your Turn 3:  </a:t>
            </a:r>
            <a:r>
              <a:rPr lang="en-US" dirty="0">
                <a:cs typeface="Times New Roman" pitchFamily="18" charset="0"/>
              </a:rPr>
              <a:t>Use a reference angle to find the </a:t>
            </a:r>
          </a:p>
          <a:p>
            <a:pPr>
              <a:tabLst>
                <a:tab pos="5114925" algn="l"/>
              </a:tabLst>
            </a:pPr>
            <a:r>
              <a:rPr lang="en-US" dirty="0">
                <a:cs typeface="Times New Roman" pitchFamily="18" charset="0"/>
              </a:rPr>
              <a:t>                        exact value of the following.</a:t>
            </a:r>
            <a:endParaRPr lang="en-US" sz="900" dirty="0"/>
          </a:p>
          <a:p>
            <a:pPr eaLnBrk="0" hangingPunct="0">
              <a:tabLst>
                <a:tab pos="5114925" algn="l"/>
              </a:tabLst>
            </a:pPr>
            <a:endParaRPr lang="en-US" dirty="0">
              <a:cs typeface="Times New Roman" pitchFamily="18" charset="0"/>
            </a:endParaRPr>
          </a:p>
          <a:p>
            <a:pPr eaLnBrk="0" hangingPunct="0">
              <a:tabLst>
                <a:tab pos="5114925" algn="l"/>
              </a:tabLst>
            </a:pPr>
            <a:r>
              <a:rPr lang="en-US" dirty="0">
                <a:cs typeface="Times New Roman" pitchFamily="18" charset="0"/>
              </a:rPr>
              <a:t>a.    			</a:t>
            </a:r>
            <a:endParaRPr lang="en-US" sz="1800" dirty="0"/>
          </a:p>
        </p:txBody>
      </p:sp>
      <p:sp>
        <p:nvSpPr>
          <p:cNvPr id="153605" name="Rectangle 5"/>
          <p:cNvSpPr>
            <a:spLocks noChangeArrowheads="1"/>
          </p:cNvSpPr>
          <p:nvPr/>
        </p:nvSpPr>
        <p:spPr bwMode="auto">
          <a:xfrm>
            <a:off x="457200" y="2514600"/>
            <a:ext cx="774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cs typeface="Times New Roman" pitchFamily="18" charset="0"/>
              </a:rPr>
              <a:t>b.    </a:t>
            </a:r>
            <a:endParaRPr lang="en-US" sz="1800"/>
          </a:p>
        </p:txBody>
      </p:sp>
      <p:sp>
        <p:nvSpPr>
          <p:cNvPr id="153606" name="Rectangle 6"/>
          <p:cNvSpPr>
            <a:spLocks noChangeArrowheads="1"/>
          </p:cNvSpPr>
          <p:nvPr/>
        </p:nvSpPr>
        <p:spPr bwMode="auto">
          <a:xfrm>
            <a:off x="457200" y="3886200"/>
            <a:ext cx="7572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cs typeface="Times New Roman" pitchFamily="18" charset="0"/>
              </a:rPr>
              <a:t>c.    </a:t>
            </a:r>
            <a:endParaRPr lang="en-US" sz="1800"/>
          </a:p>
        </p:txBody>
      </p:sp>
      <p:graphicFrame>
        <p:nvGraphicFramePr>
          <p:cNvPr id="153609" name="Object 9"/>
          <p:cNvGraphicFramePr>
            <a:graphicFrameLocks noChangeAspect="1"/>
          </p:cNvGraphicFramePr>
          <p:nvPr/>
        </p:nvGraphicFramePr>
        <p:xfrm>
          <a:off x="1066800" y="3886200"/>
          <a:ext cx="990600" cy="439738"/>
        </p:xfrm>
        <a:graphic>
          <a:graphicData uri="http://schemas.openxmlformats.org/presentationml/2006/ole">
            <mc:AlternateContent xmlns:mc="http://schemas.openxmlformats.org/markup-compatibility/2006">
              <mc:Choice xmlns:v="urn:schemas-microsoft-com:vml" Requires="v">
                <p:oleObj spid="_x0000_s28818" name="Equation" r:id="rId6" imgW="444307" imgH="203112" progId="Equation.3">
                  <p:embed/>
                </p:oleObj>
              </mc:Choice>
              <mc:Fallback>
                <p:oleObj name="Equation" r:id="rId6" imgW="444307" imgH="203112"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3886200"/>
                        <a:ext cx="990600" cy="4397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10" name="Object 10"/>
          <p:cNvGraphicFramePr>
            <a:graphicFrameLocks noChangeAspect="1"/>
          </p:cNvGraphicFramePr>
          <p:nvPr/>
        </p:nvGraphicFramePr>
        <p:xfrm>
          <a:off x="1143000" y="5029200"/>
          <a:ext cx="914400" cy="769938"/>
        </p:xfrm>
        <a:graphic>
          <a:graphicData uri="http://schemas.openxmlformats.org/presentationml/2006/ole">
            <mc:AlternateContent xmlns:mc="http://schemas.openxmlformats.org/markup-compatibility/2006">
              <mc:Choice xmlns:v="urn:schemas-microsoft-com:vml" Requires="v">
                <p:oleObj spid="_x0000_s28819" name="Equation" r:id="rId8" imgW="508000" imgH="431800" progId="Equation.3">
                  <p:embed/>
                </p:oleObj>
              </mc:Choice>
              <mc:Fallback>
                <p:oleObj name="Equation" r:id="rId8" imgW="508000" imgH="4318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5029200"/>
                        <a:ext cx="914400" cy="769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11" name="Object 11"/>
          <p:cNvGraphicFramePr>
            <a:graphicFrameLocks noChangeAspect="1"/>
          </p:cNvGraphicFramePr>
          <p:nvPr/>
        </p:nvGraphicFramePr>
        <p:xfrm>
          <a:off x="5638800" y="1143000"/>
          <a:ext cx="1524000" cy="498475"/>
        </p:xfrm>
        <a:graphic>
          <a:graphicData uri="http://schemas.openxmlformats.org/presentationml/2006/ole">
            <mc:AlternateContent xmlns:mc="http://schemas.openxmlformats.org/markup-compatibility/2006">
              <mc:Choice xmlns:v="urn:schemas-microsoft-com:vml" Requires="v">
                <p:oleObj spid="_x0000_s28820" name="Equation" r:id="rId10" imgW="622030" imgH="203112" progId="Equation.3">
                  <p:embed/>
                </p:oleObj>
              </mc:Choice>
              <mc:Fallback>
                <p:oleObj name="Equation" r:id="rId10" imgW="622030" imgH="203112" progId="Equation.3">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8800" y="1143000"/>
                        <a:ext cx="1524000" cy="498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12" name="Object 12"/>
          <p:cNvGraphicFramePr>
            <a:graphicFrameLocks noChangeAspect="1"/>
          </p:cNvGraphicFramePr>
          <p:nvPr/>
        </p:nvGraphicFramePr>
        <p:xfrm>
          <a:off x="5638800" y="2590800"/>
          <a:ext cx="1447800" cy="473075"/>
        </p:xfrm>
        <a:graphic>
          <a:graphicData uri="http://schemas.openxmlformats.org/presentationml/2006/ole">
            <mc:AlternateContent xmlns:mc="http://schemas.openxmlformats.org/markup-compatibility/2006">
              <mc:Choice xmlns:v="urn:schemas-microsoft-com:vml" Requires="v">
                <p:oleObj spid="_x0000_s28821" name="Equation" r:id="rId12" imgW="622030" imgH="203112" progId="Equation.3">
                  <p:embed/>
                </p:oleObj>
              </mc:Choice>
              <mc:Fallback>
                <p:oleObj name="Equation" r:id="rId12" imgW="622030" imgH="203112" progId="Equation.3">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38800" y="2590800"/>
                        <a:ext cx="1447800" cy="4730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13" name="Object 13"/>
          <p:cNvGraphicFramePr>
            <a:graphicFrameLocks noChangeAspect="1"/>
          </p:cNvGraphicFramePr>
          <p:nvPr/>
        </p:nvGraphicFramePr>
        <p:xfrm>
          <a:off x="5715000" y="4000500"/>
          <a:ext cx="1219200" cy="449263"/>
        </p:xfrm>
        <a:graphic>
          <a:graphicData uri="http://schemas.openxmlformats.org/presentationml/2006/ole">
            <mc:AlternateContent xmlns:mc="http://schemas.openxmlformats.org/markup-compatibility/2006">
              <mc:Choice xmlns:v="urn:schemas-microsoft-com:vml" Requires="v">
                <p:oleObj spid="_x0000_s28822" name="Equation" r:id="rId14" imgW="545626" imgH="203024" progId="Equation.3">
                  <p:embed/>
                </p:oleObj>
              </mc:Choice>
              <mc:Fallback>
                <p:oleObj name="Equation" r:id="rId14" imgW="545626" imgH="203024" progId="Equation.3">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15000" y="4000500"/>
                        <a:ext cx="1219200" cy="449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3614" name="Object 14"/>
          <p:cNvGraphicFramePr>
            <a:graphicFrameLocks noChangeAspect="1"/>
          </p:cNvGraphicFramePr>
          <p:nvPr/>
        </p:nvGraphicFramePr>
        <p:xfrm>
          <a:off x="5715000" y="5270500"/>
          <a:ext cx="1143000" cy="428625"/>
        </p:xfrm>
        <a:graphic>
          <a:graphicData uri="http://schemas.openxmlformats.org/presentationml/2006/ole">
            <mc:AlternateContent xmlns:mc="http://schemas.openxmlformats.org/markup-compatibility/2006">
              <mc:Choice xmlns:v="urn:schemas-microsoft-com:vml" Requires="v">
                <p:oleObj spid="_x0000_s28823" name="Equation" r:id="rId16" imgW="520474" imgH="203112" progId="Equation.3">
                  <p:embed/>
                </p:oleObj>
              </mc:Choice>
              <mc:Fallback>
                <p:oleObj name="Equation" r:id="rId16" imgW="520474" imgH="203112" progId="Equation.3">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15000" y="5270500"/>
                        <a:ext cx="1143000" cy="4286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3615" name="Rectangle 15"/>
          <p:cNvSpPr>
            <a:spLocks noChangeArrowheads="1"/>
          </p:cNvSpPr>
          <p:nvPr/>
        </p:nvSpPr>
        <p:spPr bwMode="auto">
          <a:xfrm>
            <a:off x="533400" y="5181600"/>
            <a:ext cx="6905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cs typeface="Times New Roman" pitchFamily="18" charset="0"/>
              </a:rPr>
              <a:t>d.   </a:t>
            </a:r>
            <a:endParaRPr lang="en-US" sz="1800"/>
          </a:p>
        </p:txBody>
      </p:sp>
      <p:sp>
        <p:nvSpPr>
          <p:cNvPr id="153616" name="Rectangle 16"/>
          <p:cNvSpPr>
            <a:spLocks noChangeArrowheads="1"/>
          </p:cNvSpPr>
          <p:nvPr/>
        </p:nvSpPr>
        <p:spPr bwMode="auto">
          <a:xfrm>
            <a:off x="5029200" y="1143000"/>
            <a:ext cx="774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cs typeface="Times New Roman" pitchFamily="18" charset="0"/>
              </a:rPr>
              <a:t>e.    </a:t>
            </a:r>
            <a:endParaRPr lang="en-US" sz="1800"/>
          </a:p>
        </p:txBody>
      </p:sp>
      <p:sp>
        <p:nvSpPr>
          <p:cNvPr id="153617" name="Rectangle 17"/>
          <p:cNvSpPr>
            <a:spLocks noChangeArrowheads="1"/>
          </p:cNvSpPr>
          <p:nvPr/>
        </p:nvSpPr>
        <p:spPr bwMode="auto">
          <a:xfrm>
            <a:off x="5105400" y="2590800"/>
            <a:ext cx="6889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5114925" algn="l"/>
              </a:tabLst>
            </a:pPr>
            <a:r>
              <a:rPr lang="en-US">
                <a:cs typeface="Times New Roman" pitchFamily="18" charset="0"/>
              </a:rPr>
              <a:t>f.    </a:t>
            </a:r>
            <a:endParaRPr lang="en-US" sz="1800"/>
          </a:p>
        </p:txBody>
      </p:sp>
      <p:sp>
        <p:nvSpPr>
          <p:cNvPr id="153618" name="Rectangle 18"/>
          <p:cNvSpPr>
            <a:spLocks noChangeArrowheads="1"/>
          </p:cNvSpPr>
          <p:nvPr/>
        </p:nvSpPr>
        <p:spPr bwMode="auto">
          <a:xfrm>
            <a:off x="5105400" y="3962400"/>
            <a:ext cx="774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cs typeface="Times New Roman" pitchFamily="18" charset="0"/>
              </a:rPr>
              <a:t>g.    </a:t>
            </a:r>
            <a:endParaRPr lang="en-US" sz="1800"/>
          </a:p>
        </p:txBody>
      </p:sp>
      <p:sp>
        <p:nvSpPr>
          <p:cNvPr id="153619" name="Rectangle 19"/>
          <p:cNvSpPr>
            <a:spLocks noChangeArrowheads="1"/>
          </p:cNvSpPr>
          <p:nvPr/>
        </p:nvSpPr>
        <p:spPr bwMode="auto">
          <a:xfrm>
            <a:off x="5105400" y="5257800"/>
            <a:ext cx="774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cs typeface="Times New Roman" pitchFamily="18" charset="0"/>
              </a:rPr>
              <a:t>h.    </a:t>
            </a:r>
            <a:endParaRPr lang="en-US" sz="1800"/>
          </a:p>
        </p:txBody>
      </p:sp>
      <p:pic>
        <p:nvPicPr>
          <p:cNvPr id="21"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276600" y="808037"/>
            <a:ext cx="1134511" cy="112712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72633" y="2305580"/>
            <a:ext cx="1134511" cy="11271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38860" y="4937125"/>
            <a:ext cx="1134511" cy="1127125"/>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162800" y="3627437"/>
            <a:ext cx="1134511" cy="1127125"/>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15200" y="2213704"/>
            <a:ext cx="1134511" cy="1127125"/>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356475" y="812577"/>
            <a:ext cx="1134511" cy="112712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23569" y="3627436"/>
            <a:ext cx="1134511" cy="112712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410894" y="5151437"/>
            <a:ext cx="1134511" cy="1127125"/>
          </a:xfrm>
          <a:prstGeom prst="rect">
            <a:avLst/>
          </a:prstGeom>
          <a:noFill/>
          <a:extLst>
            <a:ext uri="{909E8E84-426E-40DD-AFC4-6F175D3DCCD1}">
              <a14:hiddenFill xmlns:a14="http://schemas.microsoft.com/office/drawing/2010/main">
                <a:solidFill>
                  <a:srgbClr val="FFFFFF"/>
                </a:solidFill>
              </a14:hiddenFill>
            </a:ext>
          </a:extLst>
        </p:spPr>
      </p:pic>
      <p:sp>
        <p:nvSpPr>
          <p:cNvPr id="2" name="Right Triangle 1"/>
          <p:cNvSpPr/>
          <p:nvPr/>
        </p:nvSpPr>
        <p:spPr>
          <a:xfrm flipV="1">
            <a:off x="2840555" y="1376139"/>
            <a:ext cx="1003300" cy="3810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0" name="TextBox 29"/>
              <p:cNvSpPr txBox="1"/>
              <p:nvPr/>
            </p:nvSpPr>
            <p:spPr>
              <a:xfrm>
                <a:off x="3203075" y="1568749"/>
                <a:ext cx="32412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1</m:t>
                      </m:r>
                    </m:oMath>
                  </m:oMathPara>
                </a14:m>
                <a:endParaRPr lang="en-US" sz="1400" dirty="0"/>
              </a:p>
            </p:txBody>
          </p:sp>
        </mc:Choice>
        <mc:Fallback xmlns="">
          <p:sp>
            <p:nvSpPr>
              <p:cNvPr id="30" name="TextBox 29"/>
              <p:cNvSpPr txBox="1">
                <a:spLocks noRot="1" noChangeAspect="1" noMove="1" noResize="1" noEditPoints="1" noAdjustHandles="1" noChangeArrowheads="1" noChangeShapeType="1" noTextEdit="1"/>
              </p:cNvSpPr>
              <p:nvPr/>
            </p:nvSpPr>
            <p:spPr>
              <a:xfrm>
                <a:off x="3203075" y="1568749"/>
                <a:ext cx="324127" cy="307777"/>
              </a:xfrm>
              <a:prstGeom prst="rect">
                <a:avLst/>
              </a:prstGeom>
              <a:blipFill rotWithShape="1">
                <a:blip r:embed="rId1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2496545" y="1352375"/>
                <a:ext cx="424603" cy="40921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solidFill>
                            <a:srgbClr val="FF0000"/>
                          </a:solidFill>
                          <a:latin typeface="Cambria Math"/>
                        </a:rPr>
                        <m:t>−</m:t>
                      </m:r>
                      <m:f>
                        <m:fPr>
                          <m:ctrlPr>
                            <a:rPr lang="en-US" sz="1100" i="1" smtClean="0">
                              <a:solidFill>
                                <a:srgbClr val="FF0000"/>
                              </a:solidFill>
                              <a:latin typeface="Cambria Math"/>
                            </a:rPr>
                          </m:ctrlPr>
                        </m:fPr>
                        <m:num>
                          <m:r>
                            <a:rPr lang="en-US" sz="1100" b="0" i="1" smtClean="0">
                              <a:solidFill>
                                <a:srgbClr val="FF0000"/>
                              </a:solidFill>
                              <a:latin typeface="Cambria Math"/>
                            </a:rPr>
                            <m:t>1</m:t>
                          </m:r>
                        </m:num>
                        <m:den>
                          <m:r>
                            <a:rPr lang="en-US" sz="1100" b="0" i="1" smtClean="0">
                              <a:solidFill>
                                <a:srgbClr val="FF0000"/>
                              </a:solidFill>
                              <a:latin typeface="Cambria Math"/>
                            </a:rPr>
                            <m:t>2</m:t>
                          </m:r>
                        </m:den>
                      </m:f>
                    </m:oMath>
                  </m:oMathPara>
                </a14:m>
                <a:endParaRPr lang="en-US" sz="1100" dirty="0"/>
              </a:p>
            </p:txBody>
          </p:sp>
        </mc:Choice>
        <mc:Fallback xmlns="">
          <p:sp>
            <p:nvSpPr>
              <p:cNvPr id="31" name="TextBox 30"/>
              <p:cNvSpPr txBox="1">
                <a:spLocks noRot="1" noChangeAspect="1" noMove="1" noResize="1" noEditPoints="1" noAdjustHandles="1" noChangeArrowheads="1" noChangeShapeType="1" noTextEdit="1"/>
              </p:cNvSpPr>
              <p:nvPr/>
            </p:nvSpPr>
            <p:spPr>
              <a:xfrm>
                <a:off x="2496545" y="1352375"/>
                <a:ext cx="424603" cy="409215"/>
              </a:xfrm>
              <a:prstGeom prst="rect">
                <a:avLst/>
              </a:prstGeom>
              <a:blipFill rotWithShape="1">
                <a:blip r:embed="rId2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3017972" y="907319"/>
                <a:ext cx="517256" cy="4473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solidFill>
                            <a:srgbClr val="FF0000"/>
                          </a:solidFill>
                          <a:latin typeface="Cambria Math"/>
                        </a:rPr>
                        <m:t>−</m:t>
                      </m:r>
                      <m:f>
                        <m:fPr>
                          <m:ctrlPr>
                            <a:rPr lang="en-US" sz="1100" i="1" smtClean="0">
                              <a:solidFill>
                                <a:srgbClr val="FF0000"/>
                              </a:solidFill>
                              <a:latin typeface="Cambria Math"/>
                            </a:rPr>
                          </m:ctrlPr>
                        </m:fPr>
                        <m:num>
                          <m:rad>
                            <m:radPr>
                              <m:degHide m:val="on"/>
                              <m:ctrlPr>
                                <a:rPr lang="en-US" sz="1100" i="1" smtClean="0">
                                  <a:solidFill>
                                    <a:srgbClr val="FF0000"/>
                                  </a:solidFill>
                                  <a:latin typeface="Cambria Math"/>
                                </a:rPr>
                              </m:ctrlPr>
                            </m:radPr>
                            <m:deg/>
                            <m:e>
                              <m:r>
                                <a:rPr lang="en-US" sz="1100" b="0" i="1" smtClean="0">
                                  <a:solidFill>
                                    <a:srgbClr val="FF0000"/>
                                  </a:solidFill>
                                  <a:latin typeface="Cambria Math"/>
                                </a:rPr>
                                <m:t>3</m:t>
                              </m:r>
                            </m:e>
                          </m:rad>
                        </m:num>
                        <m:den>
                          <m:r>
                            <a:rPr lang="en-US" sz="1100" b="0" i="1" smtClean="0">
                              <a:solidFill>
                                <a:srgbClr val="FF0000"/>
                              </a:solidFill>
                              <a:latin typeface="Cambria Math"/>
                            </a:rPr>
                            <m:t>2</m:t>
                          </m:r>
                        </m:den>
                      </m:f>
                    </m:oMath>
                  </m:oMathPara>
                </a14:m>
                <a:endParaRPr lang="en-US" sz="1100" dirty="0"/>
              </a:p>
            </p:txBody>
          </p:sp>
        </mc:Choice>
        <mc:Fallback xmlns="">
          <p:sp>
            <p:nvSpPr>
              <p:cNvPr id="32" name="TextBox 31"/>
              <p:cNvSpPr txBox="1">
                <a:spLocks noRot="1" noChangeAspect="1" noMove="1" noResize="1" noEditPoints="1" noAdjustHandles="1" noChangeArrowheads="1" noChangeShapeType="1" noTextEdit="1"/>
              </p:cNvSpPr>
              <p:nvPr/>
            </p:nvSpPr>
            <p:spPr>
              <a:xfrm>
                <a:off x="3017972" y="907319"/>
                <a:ext cx="517256" cy="447302"/>
              </a:xfrm>
              <a:prstGeom prst="rect">
                <a:avLst/>
              </a:prstGeom>
              <a:blipFill rotWithShape="1">
                <a:blip r:embed="rId21"/>
                <a:stretch>
                  <a:fillRect/>
                </a:stretch>
              </a:blipFill>
            </p:spPr>
            <p:txBody>
              <a:bodyPr/>
              <a:lstStyle/>
              <a:p>
                <a:r>
                  <a:rPr lang="en-US">
                    <a:noFill/>
                  </a:rPr>
                  <a:t> </a:t>
                </a:r>
              </a:p>
            </p:txBody>
          </p:sp>
        </mc:Fallback>
      </mc:AlternateContent>
      <p:grpSp>
        <p:nvGrpSpPr>
          <p:cNvPr id="33" name="Group 32"/>
          <p:cNvGrpSpPr/>
          <p:nvPr/>
        </p:nvGrpSpPr>
        <p:grpSpPr>
          <a:xfrm>
            <a:off x="585737" y="1840054"/>
            <a:ext cx="1825157" cy="557268"/>
            <a:chOff x="4199076" y="3469085"/>
            <a:chExt cx="1825157" cy="557268"/>
          </a:xfrm>
        </p:grpSpPr>
        <p:pic>
          <p:nvPicPr>
            <p:cNvPr id="34" name="Picture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99076" y="3615748"/>
              <a:ext cx="823152" cy="2481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5" name="TextBox 34"/>
                <p:cNvSpPr txBox="1"/>
                <p:nvPr/>
              </p:nvSpPr>
              <p:spPr>
                <a:xfrm>
                  <a:off x="5022228" y="3469085"/>
                  <a:ext cx="1002005" cy="5572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chemeClr val="tx2"/>
                                </a:solidFill>
                                <a:latin typeface="Cambria Math"/>
                              </a:rPr>
                            </m:ctrlPr>
                          </m:fPr>
                          <m:num>
                            <m:r>
                              <a:rPr lang="en-US" sz="1600" b="0" i="1" smtClean="0">
                                <a:solidFill>
                                  <a:schemeClr val="tx2"/>
                                </a:solidFill>
                                <a:latin typeface="Cambria Math"/>
                              </a:rPr>
                              <m:t>𝑜𝑝𝑝</m:t>
                            </m:r>
                          </m:num>
                          <m:den>
                            <m:r>
                              <a:rPr lang="en-US" sz="1600" b="0" i="1" smtClean="0">
                                <a:solidFill>
                                  <a:schemeClr val="tx2"/>
                                </a:solidFill>
                                <a:latin typeface="Cambria Math"/>
                              </a:rPr>
                              <m:t>𝑎𝑑𝑗</m:t>
                            </m:r>
                          </m:den>
                        </m:f>
                        <m:r>
                          <a:rPr lang="en-US" sz="1600" b="0" i="1" smtClean="0">
                            <a:solidFill>
                              <a:schemeClr val="tx2"/>
                            </a:solidFill>
                            <a:latin typeface="Cambria Math"/>
                          </a:rPr>
                          <m:t>= </m:t>
                        </m:r>
                        <m:f>
                          <m:fPr>
                            <m:ctrlPr>
                              <a:rPr lang="en-US" sz="1600" b="0" i="1" smtClean="0">
                                <a:solidFill>
                                  <a:schemeClr val="tx2"/>
                                </a:solidFill>
                                <a:latin typeface="Cambria Math"/>
                              </a:rPr>
                            </m:ctrlPr>
                          </m:fPr>
                          <m:num>
                            <m:r>
                              <a:rPr lang="en-US" sz="1600" b="0" i="1" smtClean="0">
                                <a:solidFill>
                                  <a:schemeClr val="tx2"/>
                                </a:solidFill>
                                <a:latin typeface="Cambria Math"/>
                              </a:rPr>
                              <m:t>𝑦</m:t>
                            </m:r>
                          </m:num>
                          <m:den>
                            <m:r>
                              <a:rPr lang="en-US" sz="1600" b="0" i="1" smtClean="0">
                                <a:solidFill>
                                  <a:schemeClr val="tx2"/>
                                </a:solidFill>
                                <a:latin typeface="Cambria Math"/>
                              </a:rPr>
                              <m:t>𝑥</m:t>
                            </m:r>
                          </m:den>
                        </m:f>
                      </m:oMath>
                    </m:oMathPara>
                  </a14:m>
                  <a:endParaRPr lang="en-US" sz="1200" dirty="0"/>
                </a:p>
              </p:txBody>
            </p:sp>
          </mc:Choice>
          <mc:Fallback xmlns="">
            <p:sp>
              <p:nvSpPr>
                <p:cNvPr id="35" name="TextBox 34"/>
                <p:cNvSpPr txBox="1">
                  <a:spLocks noRot="1" noChangeAspect="1" noMove="1" noResize="1" noEditPoints="1" noAdjustHandles="1" noChangeArrowheads="1" noChangeShapeType="1" noTextEdit="1"/>
                </p:cNvSpPr>
                <p:nvPr/>
              </p:nvSpPr>
              <p:spPr>
                <a:xfrm>
                  <a:off x="5022228" y="3469085"/>
                  <a:ext cx="1002005" cy="557268"/>
                </a:xfrm>
                <a:prstGeom prst="rect">
                  <a:avLst/>
                </a:prstGeom>
                <a:blipFill rotWithShape="1">
                  <a:blip r:embed="rId23"/>
                  <a:stretch>
                    <a:fillRect b="-769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6" name="TextBox 35"/>
              <p:cNvSpPr txBox="1"/>
              <p:nvPr/>
            </p:nvSpPr>
            <p:spPr>
              <a:xfrm>
                <a:off x="2260248" y="1805615"/>
                <a:ext cx="700256" cy="6103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600" b="1" i="1">
                          <a:solidFill>
                            <a:srgbClr val="FF0000"/>
                          </a:solidFill>
                          <a:latin typeface="Cambria Math"/>
                        </a:rPr>
                        <m:t>=</m:t>
                      </m:r>
                      <m:f>
                        <m:fPr>
                          <m:ctrlPr>
                            <a:rPr lang="en-US" sz="1600" b="1" i="1" smtClean="0">
                              <a:solidFill>
                                <a:srgbClr val="FF0000"/>
                              </a:solidFill>
                              <a:latin typeface="Cambria Math"/>
                            </a:rPr>
                          </m:ctrlPr>
                        </m:fPr>
                        <m:num>
                          <m:rad>
                            <m:radPr>
                              <m:degHide m:val="on"/>
                              <m:ctrlPr>
                                <a:rPr lang="en-US" sz="1600" b="1" i="1" smtClean="0">
                                  <a:solidFill>
                                    <a:srgbClr val="FF0000"/>
                                  </a:solidFill>
                                  <a:latin typeface="Cambria Math"/>
                                </a:rPr>
                              </m:ctrlPr>
                            </m:radPr>
                            <m:deg/>
                            <m:e>
                              <m:r>
                                <a:rPr lang="en-US" sz="1600" b="1" i="1" smtClean="0">
                                  <a:solidFill>
                                    <a:srgbClr val="FF0000"/>
                                  </a:solidFill>
                                  <a:latin typeface="Cambria Math"/>
                                </a:rPr>
                                <m:t>𝟑</m:t>
                              </m:r>
                            </m:e>
                          </m:rad>
                        </m:num>
                        <m:den>
                          <m:r>
                            <a:rPr lang="en-US" sz="1600" b="1" i="1" smtClean="0">
                              <a:solidFill>
                                <a:srgbClr val="FF0000"/>
                              </a:solidFill>
                              <a:latin typeface="Cambria Math"/>
                            </a:rPr>
                            <m:t>𝟑</m:t>
                          </m:r>
                        </m:den>
                      </m:f>
                    </m:oMath>
                  </m:oMathPara>
                </a14:m>
                <a:endParaRPr lang="en-US" sz="1600" b="1" dirty="0"/>
              </a:p>
            </p:txBody>
          </p:sp>
        </mc:Choice>
        <mc:Fallback xmlns="">
          <p:sp>
            <p:nvSpPr>
              <p:cNvPr id="36" name="TextBox 35"/>
              <p:cNvSpPr txBox="1">
                <a:spLocks noRot="1" noChangeAspect="1" noMove="1" noResize="1" noEditPoints="1" noAdjustHandles="1" noChangeArrowheads="1" noChangeShapeType="1" noTextEdit="1"/>
              </p:cNvSpPr>
              <p:nvPr/>
            </p:nvSpPr>
            <p:spPr>
              <a:xfrm>
                <a:off x="2260248" y="1805615"/>
                <a:ext cx="700256" cy="610360"/>
              </a:xfrm>
              <a:prstGeom prst="rect">
                <a:avLst/>
              </a:prstGeom>
              <a:blipFill rotWithShape="1">
                <a:blip r:embed="rId24"/>
                <a:stretch>
                  <a:fillRect/>
                </a:stretch>
              </a:blipFill>
            </p:spPr>
            <p:txBody>
              <a:bodyPr/>
              <a:lstStyle/>
              <a:p>
                <a:r>
                  <a:rPr lang="en-US">
                    <a:noFill/>
                  </a:rPr>
                  <a:t> </a:t>
                </a:r>
              </a:p>
            </p:txBody>
          </p:sp>
        </mc:Fallback>
      </mc:AlternateContent>
      <p:sp>
        <p:nvSpPr>
          <p:cNvPr id="37" name="Right Triangle 36"/>
          <p:cNvSpPr/>
          <p:nvPr/>
        </p:nvSpPr>
        <p:spPr>
          <a:xfrm flipV="1">
            <a:off x="2708847" y="2876550"/>
            <a:ext cx="715655" cy="647700"/>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8" name="TextBox 37"/>
              <p:cNvSpPr txBox="1"/>
              <p:nvPr/>
            </p:nvSpPr>
            <p:spPr>
              <a:xfrm>
                <a:off x="2952473" y="3168288"/>
                <a:ext cx="324127" cy="3077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400" b="0" i="1" smtClean="0">
                          <a:solidFill>
                            <a:srgbClr val="FF0000"/>
                          </a:solidFill>
                          <a:latin typeface="Cambria Math"/>
                        </a:rPr>
                        <m:t>1</m:t>
                      </m:r>
                    </m:oMath>
                  </m:oMathPara>
                </a14:m>
                <a:endParaRPr lang="en-US" sz="1400" dirty="0"/>
              </a:p>
            </p:txBody>
          </p:sp>
        </mc:Choice>
        <mc:Fallback xmlns="">
          <p:sp>
            <p:nvSpPr>
              <p:cNvPr id="38" name="TextBox 37"/>
              <p:cNvSpPr txBox="1">
                <a:spLocks noRot="1" noChangeAspect="1" noMove="1" noResize="1" noEditPoints="1" noAdjustHandles="1" noChangeArrowheads="1" noChangeShapeType="1" noTextEdit="1"/>
              </p:cNvSpPr>
              <p:nvPr/>
            </p:nvSpPr>
            <p:spPr>
              <a:xfrm>
                <a:off x="2952473" y="3168288"/>
                <a:ext cx="324127" cy="307777"/>
              </a:xfrm>
              <a:prstGeom prst="rect">
                <a:avLst/>
              </a:prstGeom>
              <a:blipFill rotWithShape="1">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p:cNvSpPr txBox="1"/>
              <p:nvPr/>
            </p:nvSpPr>
            <p:spPr>
              <a:xfrm>
                <a:off x="2819811" y="2450592"/>
                <a:ext cx="493725" cy="4478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100" i="1" smtClean="0">
                              <a:solidFill>
                                <a:srgbClr val="FF0000"/>
                              </a:solidFill>
                              <a:latin typeface="Cambria Math"/>
                            </a:rPr>
                          </m:ctrlPr>
                        </m:fPr>
                        <m:num>
                          <m:r>
                            <a:rPr lang="en-US" sz="1100" b="0" i="1" smtClean="0">
                              <a:solidFill>
                                <a:srgbClr val="FF0000"/>
                              </a:solidFill>
                              <a:latin typeface="Cambria Math"/>
                            </a:rPr>
                            <m:t>−</m:t>
                          </m:r>
                          <m:rad>
                            <m:radPr>
                              <m:degHide m:val="on"/>
                              <m:ctrlPr>
                                <a:rPr lang="en-US" sz="1100" i="1" smtClean="0">
                                  <a:solidFill>
                                    <a:srgbClr val="FF0000"/>
                                  </a:solidFill>
                                  <a:latin typeface="Cambria Math"/>
                                </a:rPr>
                              </m:ctrlPr>
                            </m:radPr>
                            <m:deg/>
                            <m:e>
                              <m:r>
                                <a:rPr lang="en-US" sz="1100" b="0" i="1" smtClean="0">
                                  <a:solidFill>
                                    <a:srgbClr val="FF0000"/>
                                  </a:solidFill>
                                  <a:latin typeface="Cambria Math"/>
                                </a:rPr>
                                <m:t>2</m:t>
                              </m:r>
                            </m:e>
                          </m:rad>
                        </m:num>
                        <m:den>
                          <m:r>
                            <a:rPr lang="en-US" sz="1100" b="0" i="1" smtClean="0">
                              <a:solidFill>
                                <a:srgbClr val="FF0000"/>
                              </a:solidFill>
                              <a:latin typeface="Cambria Math"/>
                            </a:rPr>
                            <m:t>2</m:t>
                          </m:r>
                        </m:den>
                      </m:f>
                    </m:oMath>
                  </m:oMathPara>
                </a14:m>
                <a:endParaRPr lang="en-US" sz="1100" dirty="0"/>
              </a:p>
            </p:txBody>
          </p:sp>
        </mc:Choice>
        <mc:Fallback xmlns="">
          <p:sp>
            <p:nvSpPr>
              <p:cNvPr id="39" name="TextBox 38"/>
              <p:cNvSpPr txBox="1">
                <a:spLocks noRot="1" noChangeAspect="1" noMove="1" noResize="1" noEditPoints="1" noAdjustHandles="1" noChangeArrowheads="1" noChangeShapeType="1" noTextEdit="1"/>
              </p:cNvSpPr>
              <p:nvPr/>
            </p:nvSpPr>
            <p:spPr>
              <a:xfrm>
                <a:off x="2819811" y="2450592"/>
                <a:ext cx="493725" cy="447880"/>
              </a:xfrm>
              <a:prstGeom prst="rect">
                <a:avLst/>
              </a:prstGeom>
              <a:blipFill rotWithShape="1">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2297100" y="2984825"/>
                <a:ext cx="493725" cy="44788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100" i="1" smtClean="0">
                              <a:solidFill>
                                <a:srgbClr val="FF0000"/>
                              </a:solidFill>
                              <a:latin typeface="Cambria Math"/>
                            </a:rPr>
                          </m:ctrlPr>
                        </m:fPr>
                        <m:num>
                          <m:r>
                            <a:rPr lang="en-US" sz="1100" b="0" i="1" smtClean="0">
                              <a:solidFill>
                                <a:srgbClr val="FF0000"/>
                              </a:solidFill>
                              <a:latin typeface="Cambria Math"/>
                            </a:rPr>
                            <m:t>−</m:t>
                          </m:r>
                          <m:rad>
                            <m:radPr>
                              <m:degHide m:val="on"/>
                              <m:ctrlPr>
                                <a:rPr lang="en-US" sz="1100" i="1" smtClean="0">
                                  <a:solidFill>
                                    <a:srgbClr val="FF0000"/>
                                  </a:solidFill>
                                  <a:latin typeface="Cambria Math"/>
                                </a:rPr>
                              </m:ctrlPr>
                            </m:radPr>
                            <m:deg/>
                            <m:e>
                              <m:r>
                                <a:rPr lang="en-US" sz="1100" b="0" i="1" smtClean="0">
                                  <a:solidFill>
                                    <a:srgbClr val="FF0000"/>
                                  </a:solidFill>
                                  <a:latin typeface="Cambria Math"/>
                                </a:rPr>
                                <m:t>2</m:t>
                              </m:r>
                            </m:e>
                          </m:rad>
                        </m:num>
                        <m:den>
                          <m:r>
                            <a:rPr lang="en-US" sz="1100" b="0" i="1" smtClean="0">
                              <a:solidFill>
                                <a:srgbClr val="FF0000"/>
                              </a:solidFill>
                              <a:latin typeface="Cambria Math"/>
                            </a:rPr>
                            <m:t>2</m:t>
                          </m:r>
                        </m:den>
                      </m:f>
                    </m:oMath>
                  </m:oMathPara>
                </a14:m>
                <a:endParaRPr lang="en-US" sz="1100" dirty="0"/>
              </a:p>
            </p:txBody>
          </p:sp>
        </mc:Choice>
        <mc:Fallback xmlns="">
          <p:sp>
            <p:nvSpPr>
              <p:cNvPr id="40" name="TextBox 39"/>
              <p:cNvSpPr txBox="1">
                <a:spLocks noRot="1" noChangeAspect="1" noMove="1" noResize="1" noEditPoints="1" noAdjustHandles="1" noChangeArrowheads="1" noChangeShapeType="1" noTextEdit="1"/>
              </p:cNvSpPr>
              <p:nvPr/>
            </p:nvSpPr>
            <p:spPr>
              <a:xfrm>
                <a:off x="2297100" y="2984825"/>
                <a:ext cx="493725" cy="447880"/>
              </a:xfrm>
              <a:prstGeom prst="rect">
                <a:avLst/>
              </a:prstGeom>
              <a:blipFill rotWithShape="1">
                <a:blip r:embed="rId27"/>
                <a:stretch>
                  <a:fillRect/>
                </a:stretch>
              </a:blipFill>
            </p:spPr>
            <p:txBody>
              <a:bodyPr/>
              <a:lstStyle/>
              <a:p>
                <a:r>
                  <a:rPr lang="en-US">
                    <a:noFill/>
                  </a:rPr>
                  <a:t> </a:t>
                </a:r>
              </a:p>
            </p:txBody>
          </p:sp>
        </mc:Fallback>
      </mc:AlternateContent>
      <p:grpSp>
        <p:nvGrpSpPr>
          <p:cNvPr id="41" name="Group 40"/>
          <p:cNvGrpSpPr/>
          <p:nvPr/>
        </p:nvGrpSpPr>
        <p:grpSpPr>
          <a:xfrm>
            <a:off x="530860" y="3166800"/>
            <a:ext cx="2007122" cy="556114"/>
            <a:chOff x="3075770" y="1385964"/>
            <a:chExt cx="2527421" cy="763675"/>
          </a:xfrm>
        </p:grpSpPr>
        <p:pic>
          <p:nvPicPr>
            <p:cNvPr id="42" name="Picture 4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075770" y="1598043"/>
              <a:ext cx="1171972" cy="34326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3" name="TextBox 42"/>
                <p:cNvSpPr txBox="1"/>
                <p:nvPr/>
              </p:nvSpPr>
              <p:spPr>
                <a:xfrm>
                  <a:off x="4039687" y="1385964"/>
                  <a:ext cx="1563504" cy="7636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chemeClr val="tx2"/>
                                </a:solidFill>
                                <a:latin typeface="Cambria Math"/>
                              </a:rPr>
                            </m:ctrlPr>
                          </m:fPr>
                          <m:num>
                            <m:r>
                              <a:rPr lang="en-US" sz="1600" b="0" i="1" smtClean="0">
                                <a:solidFill>
                                  <a:schemeClr val="tx2"/>
                                </a:solidFill>
                                <a:latin typeface="Cambria Math"/>
                              </a:rPr>
                              <m:t>𝑜𝑝𝑝</m:t>
                            </m:r>
                          </m:num>
                          <m:den>
                            <m:r>
                              <a:rPr lang="en-US" sz="1600" b="0" i="1" smtClean="0">
                                <a:solidFill>
                                  <a:schemeClr val="tx2"/>
                                </a:solidFill>
                                <a:latin typeface="Cambria Math"/>
                              </a:rPr>
                              <m:t>h𝑦𝑝</m:t>
                            </m:r>
                          </m:den>
                        </m:f>
                        <m:r>
                          <a:rPr lang="en-US" sz="1600" b="0" i="1" smtClean="0">
                            <a:solidFill>
                              <a:schemeClr val="tx2"/>
                            </a:solidFill>
                            <a:latin typeface="Cambria Math"/>
                          </a:rPr>
                          <m:t>= </m:t>
                        </m:r>
                        <m:f>
                          <m:fPr>
                            <m:ctrlPr>
                              <a:rPr lang="en-US" sz="1600" b="0" i="1" smtClean="0">
                                <a:solidFill>
                                  <a:schemeClr val="tx2"/>
                                </a:solidFill>
                                <a:latin typeface="Cambria Math"/>
                              </a:rPr>
                            </m:ctrlPr>
                          </m:fPr>
                          <m:num>
                            <m:r>
                              <a:rPr lang="en-US" sz="1600" b="0" i="1" smtClean="0">
                                <a:solidFill>
                                  <a:schemeClr val="tx2"/>
                                </a:solidFill>
                                <a:latin typeface="Cambria Math"/>
                              </a:rPr>
                              <m:t>𝑦</m:t>
                            </m:r>
                          </m:num>
                          <m:den>
                            <m:r>
                              <a:rPr lang="en-US" sz="1600" b="0" i="1" smtClean="0">
                                <a:solidFill>
                                  <a:schemeClr val="tx2"/>
                                </a:solidFill>
                                <a:latin typeface="Cambria Math"/>
                              </a:rPr>
                              <m:t>𝑟</m:t>
                            </m:r>
                          </m:den>
                        </m:f>
                      </m:oMath>
                    </m:oMathPara>
                  </a14:m>
                  <a:endParaRPr lang="en-US" sz="1200" dirty="0"/>
                </a:p>
              </p:txBody>
            </p:sp>
          </mc:Choice>
          <mc:Fallback xmlns="">
            <p:sp>
              <p:nvSpPr>
                <p:cNvPr id="43" name="TextBox 42"/>
                <p:cNvSpPr txBox="1">
                  <a:spLocks noRot="1" noChangeAspect="1" noMove="1" noResize="1" noEditPoints="1" noAdjustHandles="1" noChangeArrowheads="1" noChangeShapeType="1" noTextEdit="1"/>
                </p:cNvSpPr>
                <p:nvPr/>
              </p:nvSpPr>
              <p:spPr>
                <a:xfrm>
                  <a:off x="4039687" y="1385964"/>
                  <a:ext cx="1563504" cy="763675"/>
                </a:xfrm>
                <a:prstGeom prst="rect">
                  <a:avLst/>
                </a:prstGeom>
                <a:blipFill rotWithShape="1">
                  <a:blip r:embed="rId29"/>
                  <a:stretch>
                    <a:fillRect b="-652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44" name="TextBox 43"/>
              <p:cNvSpPr txBox="1"/>
              <p:nvPr/>
            </p:nvSpPr>
            <p:spPr>
              <a:xfrm>
                <a:off x="3620229" y="3156589"/>
                <a:ext cx="630365" cy="533608"/>
              </a:xfrm>
              <a:prstGeom prst="rect">
                <a:avLst/>
              </a:prstGeom>
              <a:noFill/>
            </p:spPr>
            <p:txBody>
              <a:bodyPr wrap="none" rtlCol="0">
                <a:spAutoFit/>
              </a:bodyPr>
              <a:lstStyle/>
              <a:p>
                <a:r>
                  <a:rPr lang="en-US" b="1" dirty="0" smtClean="0">
                    <a:solidFill>
                      <a:srgbClr val="FF0000"/>
                    </a:solidFill>
                  </a:rPr>
                  <a:t>=</a:t>
                </a:r>
                <a14:m>
                  <m:oMath xmlns:m="http://schemas.openxmlformats.org/officeDocument/2006/math">
                    <m:f>
                      <m:fPr>
                        <m:ctrlPr>
                          <a:rPr lang="en-US" b="1" i="1" smtClean="0">
                            <a:solidFill>
                              <a:srgbClr val="FF0000"/>
                            </a:solidFill>
                            <a:latin typeface="Cambria Math"/>
                          </a:rPr>
                        </m:ctrlPr>
                      </m:fPr>
                      <m:num>
                        <m:r>
                          <a:rPr lang="en-US" b="1" i="1" smtClean="0">
                            <a:solidFill>
                              <a:srgbClr val="FF0000"/>
                            </a:solidFill>
                            <a:latin typeface="Cambria Math"/>
                          </a:rPr>
                          <m:t>−</m:t>
                        </m:r>
                        <m:rad>
                          <m:radPr>
                            <m:degHide m:val="on"/>
                            <m:ctrlPr>
                              <a:rPr lang="en-US" b="1" i="1" smtClean="0">
                                <a:solidFill>
                                  <a:srgbClr val="FF0000"/>
                                </a:solidFill>
                                <a:latin typeface="Cambria Math"/>
                              </a:rPr>
                            </m:ctrlPr>
                          </m:radPr>
                          <m:deg/>
                          <m:e>
                            <m:r>
                              <a:rPr lang="en-US" b="1" i="1" smtClean="0">
                                <a:solidFill>
                                  <a:srgbClr val="FF0000"/>
                                </a:solidFill>
                                <a:latin typeface="Cambria Math"/>
                              </a:rPr>
                              <m:t>𝟐</m:t>
                            </m:r>
                          </m:e>
                        </m:rad>
                      </m:num>
                      <m:den>
                        <m:r>
                          <a:rPr lang="en-US" b="1" i="1" smtClean="0">
                            <a:solidFill>
                              <a:srgbClr val="FF0000"/>
                            </a:solidFill>
                            <a:latin typeface="Cambria Math"/>
                          </a:rPr>
                          <m:t>𝟐</m:t>
                        </m:r>
                      </m:den>
                    </m:f>
                  </m:oMath>
                </a14:m>
                <a:endParaRPr lang="en-US" b="1" dirty="0"/>
              </a:p>
            </p:txBody>
          </p:sp>
        </mc:Choice>
        <mc:Fallback xmlns="">
          <p:sp>
            <p:nvSpPr>
              <p:cNvPr id="44" name="TextBox 43"/>
              <p:cNvSpPr txBox="1">
                <a:spLocks noRot="1" noChangeAspect="1" noMove="1" noResize="1" noEditPoints="1" noAdjustHandles="1" noChangeArrowheads="1" noChangeShapeType="1" noTextEdit="1"/>
              </p:cNvSpPr>
              <p:nvPr/>
            </p:nvSpPr>
            <p:spPr>
              <a:xfrm>
                <a:off x="3620229" y="3156589"/>
                <a:ext cx="630365" cy="533608"/>
              </a:xfrm>
              <a:prstGeom prst="rect">
                <a:avLst/>
              </a:prstGeom>
              <a:blipFill rotWithShape="1">
                <a:blip r:embed="rId30"/>
                <a:stretch>
                  <a:fillRect l="-8738" b="-8046"/>
                </a:stretch>
              </a:blipFill>
            </p:spPr>
            <p:txBody>
              <a:bodyPr/>
              <a:lstStyle/>
              <a:p>
                <a:r>
                  <a:rPr lang="en-US">
                    <a:noFill/>
                  </a:rPr>
                  <a:t> </a:t>
                </a:r>
              </a:p>
            </p:txBody>
          </p:sp>
        </mc:Fallback>
      </mc:AlternateContent>
      <p:grpSp>
        <p:nvGrpSpPr>
          <p:cNvPr id="45" name="Group 44"/>
          <p:cNvGrpSpPr/>
          <p:nvPr/>
        </p:nvGrpSpPr>
        <p:grpSpPr>
          <a:xfrm>
            <a:off x="2072021" y="3581400"/>
            <a:ext cx="1404603" cy="1219200"/>
            <a:chOff x="4302281" y="1010128"/>
            <a:chExt cx="1404603" cy="1219200"/>
          </a:xfrm>
        </p:grpSpPr>
        <p:sp>
          <p:nvSpPr>
            <p:cNvPr id="46" name="Pie 45"/>
            <p:cNvSpPr/>
            <p:nvPr/>
          </p:nvSpPr>
          <p:spPr>
            <a:xfrm>
              <a:off x="4335284" y="1010128"/>
              <a:ext cx="1371600" cy="1219200"/>
            </a:xfrm>
            <a:prstGeom prst="pie">
              <a:avLst>
                <a:gd name="adj1" fmla="val 10769431"/>
                <a:gd name="adj2" fmla="val 21575563"/>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47" name="TextBox 46"/>
                <p:cNvSpPr txBox="1"/>
                <p:nvPr/>
              </p:nvSpPr>
              <p:spPr>
                <a:xfrm>
                  <a:off x="4302281" y="1370707"/>
                  <a:ext cx="303096"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i="1" smtClean="0">
                            <a:solidFill>
                              <a:srgbClr val="FF0000"/>
                            </a:solidFill>
                            <a:latin typeface="Cambria Math"/>
                            <a:ea typeface="Cambria Math"/>
                          </a:rPr>
                          <m:t>𝜋</m:t>
                        </m:r>
                      </m:oMath>
                    </m:oMathPara>
                  </a14:m>
                  <a:endParaRPr lang="en-US" sz="1100" dirty="0">
                    <a:solidFill>
                      <a:srgbClr val="FF0000"/>
                    </a:solidFill>
                  </a:endParaRPr>
                </a:p>
              </p:txBody>
            </p:sp>
          </mc:Choice>
          <mc:Fallback xmlns="">
            <p:sp>
              <p:nvSpPr>
                <p:cNvPr id="47" name="TextBox 46"/>
                <p:cNvSpPr txBox="1">
                  <a:spLocks noRot="1" noChangeAspect="1" noMove="1" noResize="1" noEditPoints="1" noAdjustHandles="1" noChangeArrowheads="1" noChangeShapeType="1" noTextEdit="1"/>
                </p:cNvSpPr>
                <p:nvPr/>
              </p:nvSpPr>
              <p:spPr>
                <a:xfrm>
                  <a:off x="4302281" y="1370707"/>
                  <a:ext cx="303096" cy="261610"/>
                </a:xfrm>
                <a:prstGeom prst="rect">
                  <a:avLst/>
                </a:prstGeom>
                <a:blipFill rotWithShape="1">
                  <a:blip r:embed="rId31"/>
                  <a:stretch>
                    <a:fillRect/>
                  </a:stretch>
                </a:blipFill>
              </p:spPr>
              <p:txBody>
                <a:bodyPr/>
                <a:lstStyle/>
                <a:p>
                  <a:r>
                    <a:rPr lang="en-US">
                      <a:noFill/>
                    </a:rPr>
                    <a:t> </a:t>
                  </a:r>
                </a:p>
              </p:txBody>
            </p:sp>
          </mc:Fallback>
        </mc:AlternateContent>
      </p:grpSp>
      <p:grpSp>
        <p:nvGrpSpPr>
          <p:cNvPr id="48" name="Group 47"/>
          <p:cNvGrpSpPr/>
          <p:nvPr/>
        </p:nvGrpSpPr>
        <p:grpSpPr>
          <a:xfrm>
            <a:off x="585737" y="4379857"/>
            <a:ext cx="1825157" cy="557268"/>
            <a:chOff x="4199076" y="3469085"/>
            <a:chExt cx="1825157" cy="557268"/>
          </a:xfrm>
        </p:grpSpPr>
        <p:pic>
          <p:nvPicPr>
            <p:cNvPr id="49" name="Picture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99076" y="3615748"/>
              <a:ext cx="823152" cy="2481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0" name="TextBox 49"/>
                <p:cNvSpPr txBox="1"/>
                <p:nvPr/>
              </p:nvSpPr>
              <p:spPr>
                <a:xfrm>
                  <a:off x="5022228" y="3469085"/>
                  <a:ext cx="1002005" cy="5572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chemeClr val="tx2"/>
                                </a:solidFill>
                                <a:latin typeface="Cambria Math"/>
                              </a:rPr>
                            </m:ctrlPr>
                          </m:fPr>
                          <m:num>
                            <m:r>
                              <a:rPr lang="en-US" sz="1600" b="0" i="1" smtClean="0">
                                <a:solidFill>
                                  <a:schemeClr val="tx2"/>
                                </a:solidFill>
                                <a:latin typeface="Cambria Math"/>
                              </a:rPr>
                              <m:t>𝑜𝑝𝑝</m:t>
                            </m:r>
                          </m:num>
                          <m:den>
                            <m:r>
                              <a:rPr lang="en-US" sz="1600" b="0" i="1" smtClean="0">
                                <a:solidFill>
                                  <a:schemeClr val="tx2"/>
                                </a:solidFill>
                                <a:latin typeface="Cambria Math"/>
                              </a:rPr>
                              <m:t>𝑎𝑑𝑗</m:t>
                            </m:r>
                          </m:den>
                        </m:f>
                        <m:r>
                          <a:rPr lang="en-US" sz="1600" b="0" i="1" smtClean="0">
                            <a:solidFill>
                              <a:schemeClr val="tx2"/>
                            </a:solidFill>
                            <a:latin typeface="Cambria Math"/>
                          </a:rPr>
                          <m:t>= </m:t>
                        </m:r>
                        <m:f>
                          <m:fPr>
                            <m:ctrlPr>
                              <a:rPr lang="en-US" sz="1600" b="0" i="1" smtClean="0">
                                <a:solidFill>
                                  <a:schemeClr val="tx2"/>
                                </a:solidFill>
                                <a:latin typeface="Cambria Math"/>
                              </a:rPr>
                            </m:ctrlPr>
                          </m:fPr>
                          <m:num>
                            <m:r>
                              <a:rPr lang="en-US" sz="1600" b="0" i="1" smtClean="0">
                                <a:solidFill>
                                  <a:schemeClr val="tx2"/>
                                </a:solidFill>
                                <a:latin typeface="Cambria Math"/>
                              </a:rPr>
                              <m:t>𝑦</m:t>
                            </m:r>
                          </m:num>
                          <m:den>
                            <m:r>
                              <a:rPr lang="en-US" sz="1600" b="0" i="1" smtClean="0">
                                <a:solidFill>
                                  <a:schemeClr val="tx2"/>
                                </a:solidFill>
                                <a:latin typeface="Cambria Math"/>
                              </a:rPr>
                              <m:t>𝑥</m:t>
                            </m:r>
                          </m:den>
                        </m:f>
                      </m:oMath>
                    </m:oMathPara>
                  </a14:m>
                  <a:endParaRPr lang="en-US" sz="1200" dirty="0"/>
                </a:p>
              </p:txBody>
            </p:sp>
          </mc:Choice>
          <mc:Fallback xmlns="">
            <p:sp>
              <p:nvSpPr>
                <p:cNvPr id="50" name="TextBox 49"/>
                <p:cNvSpPr txBox="1">
                  <a:spLocks noRot="1" noChangeAspect="1" noMove="1" noResize="1" noEditPoints="1" noAdjustHandles="1" noChangeArrowheads="1" noChangeShapeType="1" noTextEdit="1"/>
                </p:cNvSpPr>
                <p:nvPr/>
              </p:nvSpPr>
              <p:spPr>
                <a:xfrm>
                  <a:off x="5022228" y="3469085"/>
                  <a:ext cx="1002005" cy="557268"/>
                </a:xfrm>
                <a:prstGeom prst="rect">
                  <a:avLst/>
                </a:prstGeom>
                <a:blipFill rotWithShape="1">
                  <a:blip r:embed="rId32"/>
                  <a:stretch>
                    <a:fillRect b="-652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1" name="TextBox 50"/>
              <p:cNvSpPr txBox="1"/>
              <p:nvPr/>
            </p:nvSpPr>
            <p:spPr>
              <a:xfrm>
                <a:off x="3066674" y="4422648"/>
                <a:ext cx="840295" cy="491096"/>
              </a:xfrm>
              <a:prstGeom prst="rect">
                <a:avLst/>
              </a:prstGeom>
              <a:noFill/>
            </p:spPr>
            <p:txBody>
              <a:bodyPr wrap="none" rtlCol="0">
                <a:spAutoFit/>
              </a:bodyPr>
              <a:lstStyle/>
              <a:p>
                <a:r>
                  <a:rPr lang="en-US" b="1" dirty="0" smtClean="0">
                    <a:solidFill>
                      <a:srgbClr val="FF0000"/>
                    </a:solidFill>
                  </a:rPr>
                  <a:t>=</a:t>
                </a:r>
                <a14:m>
                  <m:oMath xmlns:m="http://schemas.openxmlformats.org/officeDocument/2006/math">
                    <m:f>
                      <m:fPr>
                        <m:ctrlPr>
                          <a:rPr lang="en-US" b="1" i="1" smtClean="0">
                            <a:solidFill>
                              <a:srgbClr val="FF0000"/>
                            </a:solidFill>
                            <a:latin typeface="Cambria Math"/>
                          </a:rPr>
                        </m:ctrlPr>
                      </m:fPr>
                      <m:num>
                        <m:r>
                          <a:rPr lang="en-US" b="1" i="1" smtClean="0">
                            <a:solidFill>
                              <a:srgbClr val="FF0000"/>
                            </a:solidFill>
                            <a:latin typeface="Cambria Math"/>
                          </a:rPr>
                          <m:t>𝟎</m:t>
                        </m:r>
                      </m:num>
                      <m:den>
                        <m:r>
                          <a:rPr lang="en-US" b="1" i="1" smtClean="0">
                            <a:solidFill>
                              <a:srgbClr val="FF0000"/>
                            </a:solidFill>
                            <a:latin typeface="Cambria Math"/>
                          </a:rPr>
                          <m:t>𝟏</m:t>
                        </m:r>
                      </m:den>
                    </m:f>
                    <m:r>
                      <a:rPr lang="en-US" b="1" i="1" smtClean="0">
                        <a:solidFill>
                          <a:srgbClr val="FF0000"/>
                        </a:solidFill>
                        <a:latin typeface="Cambria Math"/>
                      </a:rPr>
                      <m:t>=</m:t>
                    </m:r>
                    <m:r>
                      <a:rPr lang="en-US" b="1" i="1" smtClean="0">
                        <a:solidFill>
                          <a:srgbClr val="FF0000"/>
                        </a:solidFill>
                        <a:latin typeface="Cambria Math"/>
                      </a:rPr>
                      <m:t>𝟎</m:t>
                    </m:r>
                  </m:oMath>
                </a14:m>
                <a:endParaRPr lang="en-US" b="1" dirty="0"/>
              </a:p>
            </p:txBody>
          </p:sp>
        </mc:Choice>
        <mc:Fallback xmlns="">
          <p:sp>
            <p:nvSpPr>
              <p:cNvPr id="51" name="TextBox 50"/>
              <p:cNvSpPr txBox="1">
                <a:spLocks noRot="1" noChangeAspect="1" noMove="1" noResize="1" noEditPoints="1" noAdjustHandles="1" noChangeArrowheads="1" noChangeShapeType="1" noTextEdit="1"/>
              </p:cNvSpPr>
              <p:nvPr/>
            </p:nvSpPr>
            <p:spPr>
              <a:xfrm>
                <a:off x="3066674" y="4422648"/>
                <a:ext cx="840295" cy="491096"/>
              </a:xfrm>
              <a:prstGeom prst="rect">
                <a:avLst/>
              </a:prstGeom>
              <a:blipFill rotWithShape="1">
                <a:blip r:embed="rId33"/>
                <a:stretch>
                  <a:fillRect l="-5797" b="-7500"/>
                </a:stretch>
              </a:blipFill>
            </p:spPr>
            <p:txBody>
              <a:bodyPr/>
              <a:lstStyle/>
              <a:p>
                <a:r>
                  <a:rPr lang="en-US">
                    <a:noFill/>
                  </a:rPr>
                  <a:t> </a:t>
                </a:r>
              </a:p>
            </p:txBody>
          </p:sp>
        </mc:Fallback>
      </mc:AlternateContent>
      <p:grpSp>
        <p:nvGrpSpPr>
          <p:cNvPr id="52" name="Group 51"/>
          <p:cNvGrpSpPr/>
          <p:nvPr/>
        </p:nvGrpSpPr>
        <p:grpSpPr>
          <a:xfrm>
            <a:off x="2297100" y="5104913"/>
            <a:ext cx="1371600" cy="1220173"/>
            <a:chOff x="4335284" y="1009155"/>
            <a:chExt cx="1371600" cy="1220173"/>
          </a:xfrm>
        </p:grpSpPr>
        <p:sp>
          <p:nvSpPr>
            <p:cNvPr id="53" name="Pie 52"/>
            <p:cNvSpPr/>
            <p:nvPr/>
          </p:nvSpPr>
          <p:spPr>
            <a:xfrm>
              <a:off x="4335284" y="1010128"/>
              <a:ext cx="1371600" cy="1219200"/>
            </a:xfrm>
            <a:prstGeom prst="pie">
              <a:avLst>
                <a:gd name="adj1" fmla="val 16146766"/>
                <a:gd name="adj2" fmla="val 21575563"/>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54" name="TextBox 53"/>
                <p:cNvSpPr txBox="1"/>
                <p:nvPr/>
              </p:nvSpPr>
              <p:spPr>
                <a:xfrm>
                  <a:off x="5021084" y="1009155"/>
                  <a:ext cx="303096" cy="37997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100" i="1" smtClean="0">
                                <a:solidFill>
                                  <a:srgbClr val="FF0000"/>
                                </a:solidFill>
                                <a:latin typeface="Cambria Math"/>
                                <a:ea typeface="Cambria Math"/>
                              </a:rPr>
                            </m:ctrlPr>
                          </m:fPr>
                          <m:num>
                            <m:r>
                              <a:rPr lang="en-US" sz="1100" i="1" smtClean="0">
                                <a:solidFill>
                                  <a:srgbClr val="FF0000"/>
                                </a:solidFill>
                                <a:latin typeface="Cambria Math"/>
                                <a:ea typeface="Cambria Math"/>
                              </a:rPr>
                              <m:t>𝜋</m:t>
                            </m:r>
                          </m:num>
                          <m:den>
                            <m:r>
                              <a:rPr lang="en-US" sz="1100" b="0" i="1" smtClean="0">
                                <a:solidFill>
                                  <a:srgbClr val="FF0000"/>
                                </a:solidFill>
                                <a:latin typeface="Cambria Math"/>
                                <a:ea typeface="Cambria Math"/>
                              </a:rPr>
                              <m:t>2</m:t>
                            </m:r>
                          </m:den>
                        </m:f>
                      </m:oMath>
                    </m:oMathPara>
                  </a14:m>
                  <a:endParaRPr lang="en-US" sz="1100" dirty="0">
                    <a:solidFill>
                      <a:srgbClr val="FF0000"/>
                    </a:solidFill>
                  </a:endParaRPr>
                </a:p>
              </p:txBody>
            </p:sp>
          </mc:Choice>
          <mc:Fallback xmlns="">
            <p:sp>
              <p:nvSpPr>
                <p:cNvPr id="54" name="TextBox 53"/>
                <p:cNvSpPr txBox="1">
                  <a:spLocks noRot="1" noChangeAspect="1" noMove="1" noResize="1" noEditPoints="1" noAdjustHandles="1" noChangeArrowheads="1" noChangeShapeType="1" noTextEdit="1"/>
                </p:cNvSpPr>
                <p:nvPr/>
              </p:nvSpPr>
              <p:spPr>
                <a:xfrm>
                  <a:off x="5021084" y="1009155"/>
                  <a:ext cx="303096" cy="379976"/>
                </a:xfrm>
                <a:prstGeom prst="rect">
                  <a:avLst/>
                </a:prstGeom>
                <a:blipFill rotWithShape="1">
                  <a:blip r:embed="rId34"/>
                  <a:stretch>
                    <a:fillRect/>
                  </a:stretch>
                </a:blipFill>
              </p:spPr>
              <p:txBody>
                <a:bodyPr/>
                <a:lstStyle/>
                <a:p>
                  <a:r>
                    <a:rPr lang="en-US">
                      <a:noFill/>
                    </a:rPr>
                    <a:t> </a:t>
                  </a:r>
                </a:p>
              </p:txBody>
            </p:sp>
          </mc:Fallback>
        </mc:AlternateContent>
      </p:grpSp>
      <p:grpSp>
        <p:nvGrpSpPr>
          <p:cNvPr id="55" name="Group 54"/>
          <p:cNvGrpSpPr/>
          <p:nvPr/>
        </p:nvGrpSpPr>
        <p:grpSpPr>
          <a:xfrm>
            <a:off x="530860" y="5867400"/>
            <a:ext cx="1825157" cy="557268"/>
            <a:chOff x="4199076" y="3469085"/>
            <a:chExt cx="1825157" cy="557268"/>
          </a:xfrm>
        </p:grpSpPr>
        <p:pic>
          <p:nvPicPr>
            <p:cNvPr id="56" name="Picture 1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199076" y="3615748"/>
              <a:ext cx="823152" cy="2481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57" name="TextBox 56"/>
                <p:cNvSpPr txBox="1"/>
                <p:nvPr/>
              </p:nvSpPr>
              <p:spPr>
                <a:xfrm>
                  <a:off x="5022228" y="3469085"/>
                  <a:ext cx="1002005" cy="5572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chemeClr val="tx2"/>
                                </a:solidFill>
                                <a:latin typeface="Cambria Math"/>
                              </a:rPr>
                            </m:ctrlPr>
                          </m:fPr>
                          <m:num>
                            <m:r>
                              <a:rPr lang="en-US" sz="1600" b="0" i="1" smtClean="0">
                                <a:solidFill>
                                  <a:schemeClr val="tx2"/>
                                </a:solidFill>
                                <a:latin typeface="Cambria Math"/>
                              </a:rPr>
                              <m:t>𝑜𝑝𝑝</m:t>
                            </m:r>
                          </m:num>
                          <m:den>
                            <m:r>
                              <a:rPr lang="en-US" sz="1600" b="0" i="1" smtClean="0">
                                <a:solidFill>
                                  <a:schemeClr val="tx2"/>
                                </a:solidFill>
                                <a:latin typeface="Cambria Math"/>
                              </a:rPr>
                              <m:t>𝑎𝑑𝑗</m:t>
                            </m:r>
                          </m:den>
                        </m:f>
                        <m:r>
                          <a:rPr lang="en-US" sz="1600" b="0" i="1" smtClean="0">
                            <a:solidFill>
                              <a:schemeClr val="tx2"/>
                            </a:solidFill>
                            <a:latin typeface="Cambria Math"/>
                          </a:rPr>
                          <m:t>= </m:t>
                        </m:r>
                        <m:f>
                          <m:fPr>
                            <m:ctrlPr>
                              <a:rPr lang="en-US" sz="1600" b="0" i="1" smtClean="0">
                                <a:solidFill>
                                  <a:schemeClr val="tx2"/>
                                </a:solidFill>
                                <a:latin typeface="Cambria Math"/>
                              </a:rPr>
                            </m:ctrlPr>
                          </m:fPr>
                          <m:num>
                            <m:r>
                              <a:rPr lang="en-US" sz="1600" b="0" i="1" smtClean="0">
                                <a:solidFill>
                                  <a:schemeClr val="tx2"/>
                                </a:solidFill>
                                <a:latin typeface="Cambria Math"/>
                              </a:rPr>
                              <m:t>𝑦</m:t>
                            </m:r>
                          </m:num>
                          <m:den>
                            <m:r>
                              <a:rPr lang="en-US" sz="1600" b="0" i="1" smtClean="0">
                                <a:solidFill>
                                  <a:schemeClr val="tx2"/>
                                </a:solidFill>
                                <a:latin typeface="Cambria Math"/>
                              </a:rPr>
                              <m:t>𝑥</m:t>
                            </m:r>
                          </m:den>
                        </m:f>
                      </m:oMath>
                    </m:oMathPara>
                  </a14:m>
                  <a:endParaRPr lang="en-US" sz="1200" dirty="0"/>
                </a:p>
              </p:txBody>
            </p:sp>
          </mc:Choice>
          <mc:Fallback xmlns="">
            <p:sp>
              <p:nvSpPr>
                <p:cNvPr id="57" name="TextBox 56"/>
                <p:cNvSpPr txBox="1">
                  <a:spLocks noRot="1" noChangeAspect="1" noMove="1" noResize="1" noEditPoints="1" noAdjustHandles="1" noChangeArrowheads="1" noChangeShapeType="1" noTextEdit="1"/>
                </p:cNvSpPr>
                <p:nvPr/>
              </p:nvSpPr>
              <p:spPr>
                <a:xfrm>
                  <a:off x="5022228" y="3469085"/>
                  <a:ext cx="1002005" cy="557268"/>
                </a:xfrm>
                <a:prstGeom prst="rect">
                  <a:avLst/>
                </a:prstGeom>
                <a:blipFill rotWithShape="1">
                  <a:blip r:embed="rId35"/>
                  <a:stretch>
                    <a:fillRect b="-6593"/>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59" name="TextBox 58"/>
              <p:cNvSpPr txBox="1"/>
              <p:nvPr/>
            </p:nvSpPr>
            <p:spPr>
              <a:xfrm>
                <a:off x="3134448" y="5786119"/>
                <a:ext cx="736099" cy="492443"/>
              </a:xfrm>
              <a:prstGeom prst="rect">
                <a:avLst/>
              </a:prstGeom>
              <a:noFill/>
            </p:spPr>
            <p:txBody>
              <a:bodyPr wrap="none" rtlCol="0">
                <a:spAutoFit/>
              </a:bodyPr>
              <a:lstStyle/>
              <a:p>
                <a:r>
                  <a:rPr lang="en-US" b="1" dirty="0" smtClean="0">
                    <a:solidFill>
                      <a:srgbClr val="FF0000"/>
                    </a:solidFill>
                  </a:rPr>
                  <a:t>=</a:t>
                </a:r>
                <a14:m>
                  <m:oMath xmlns:m="http://schemas.openxmlformats.org/officeDocument/2006/math">
                    <m:f>
                      <m:fPr>
                        <m:ctrlPr>
                          <a:rPr lang="en-US" b="1" i="1" smtClean="0">
                            <a:solidFill>
                              <a:srgbClr val="FF0000"/>
                            </a:solidFill>
                            <a:latin typeface="Cambria Math"/>
                          </a:rPr>
                        </m:ctrlPr>
                      </m:fPr>
                      <m:num>
                        <m:r>
                          <a:rPr lang="en-US" b="1" i="1" smtClean="0">
                            <a:solidFill>
                              <a:srgbClr val="FF0000"/>
                            </a:solidFill>
                            <a:latin typeface="Cambria Math"/>
                          </a:rPr>
                          <m:t>𝟏</m:t>
                        </m:r>
                      </m:num>
                      <m:den>
                        <m:r>
                          <a:rPr lang="en-US" b="1" i="1" smtClean="0">
                            <a:solidFill>
                              <a:srgbClr val="FF0000"/>
                            </a:solidFill>
                            <a:latin typeface="Cambria Math"/>
                          </a:rPr>
                          <m:t>𝟎</m:t>
                        </m:r>
                      </m:den>
                    </m:f>
                    <m:r>
                      <a:rPr lang="en-US" b="1" i="1" smtClean="0">
                        <a:solidFill>
                          <a:srgbClr val="FF0000"/>
                        </a:solidFill>
                        <a:latin typeface="Cambria Math"/>
                      </a:rPr>
                      <m:t>=?</m:t>
                    </m:r>
                  </m:oMath>
                </a14:m>
                <a:endParaRPr lang="en-US" b="1" dirty="0"/>
              </a:p>
            </p:txBody>
          </p:sp>
        </mc:Choice>
        <mc:Fallback xmlns="">
          <p:sp>
            <p:nvSpPr>
              <p:cNvPr id="59" name="TextBox 58"/>
              <p:cNvSpPr txBox="1">
                <a:spLocks noRot="1" noChangeAspect="1" noMove="1" noResize="1" noEditPoints="1" noAdjustHandles="1" noChangeArrowheads="1" noChangeShapeType="1" noTextEdit="1"/>
              </p:cNvSpPr>
              <p:nvPr/>
            </p:nvSpPr>
            <p:spPr>
              <a:xfrm>
                <a:off x="3134448" y="5786119"/>
                <a:ext cx="736099" cy="492443"/>
              </a:xfrm>
              <a:prstGeom prst="rect">
                <a:avLst/>
              </a:prstGeom>
              <a:blipFill rotWithShape="1">
                <a:blip r:embed="rId36"/>
                <a:stretch>
                  <a:fillRect l="-6612" b="-7407"/>
                </a:stretch>
              </a:blipFill>
            </p:spPr>
            <p:txBody>
              <a:bodyPr/>
              <a:lstStyle/>
              <a:p>
                <a:r>
                  <a:rPr lang="en-US">
                    <a:noFill/>
                  </a:rPr>
                  <a:t> </a:t>
                </a:r>
              </a:p>
            </p:txBody>
          </p:sp>
        </mc:Fallback>
      </mc:AlternateContent>
      <p:sp>
        <p:nvSpPr>
          <p:cNvPr id="3" name="TextBox 2"/>
          <p:cNvSpPr txBox="1"/>
          <p:nvPr/>
        </p:nvSpPr>
        <p:spPr>
          <a:xfrm>
            <a:off x="3095690" y="6240002"/>
            <a:ext cx="1146019" cy="369332"/>
          </a:xfrm>
          <a:prstGeom prst="rect">
            <a:avLst/>
          </a:prstGeom>
          <a:noFill/>
        </p:spPr>
        <p:txBody>
          <a:bodyPr wrap="none" rtlCol="0">
            <a:spAutoFit/>
          </a:bodyPr>
          <a:lstStyle/>
          <a:p>
            <a:r>
              <a:rPr lang="en-US" dirty="0" smtClean="0">
                <a:solidFill>
                  <a:srgbClr val="FF0000"/>
                </a:solidFill>
              </a:rPr>
              <a:t>undefined</a:t>
            </a:r>
            <a:endParaRPr lang="en-US" dirty="0">
              <a:solidFill>
                <a:srgbClr val="FF0000"/>
              </a:solidFill>
            </a:endParaRPr>
          </a:p>
        </p:txBody>
      </p:sp>
      <p:grpSp>
        <p:nvGrpSpPr>
          <p:cNvPr id="61" name="Group 60"/>
          <p:cNvGrpSpPr/>
          <p:nvPr/>
        </p:nvGrpSpPr>
        <p:grpSpPr>
          <a:xfrm>
            <a:off x="7237930" y="794256"/>
            <a:ext cx="1371600" cy="1219200"/>
            <a:chOff x="4335284" y="1010128"/>
            <a:chExt cx="1371600" cy="1219200"/>
          </a:xfrm>
        </p:grpSpPr>
        <p:sp>
          <p:nvSpPr>
            <p:cNvPr id="62" name="Pie 61"/>
            <p:cNvSpPr/>
            <p:nvPr/>
          </p:nvSpPr>
          <p:spPr>
            <a:xfrm>
              <a:off x="4335284" y="1010128"/>
              <a:ext cx="1371600" cy="1219200"/>
            </a:xfrm>
            <a:prstGeom prst="pie">
              <a:avLst>
                <a:gd name="adj1" fmla="val 5347486"/>
                <a:gd name="adj2" fmla="val 21575563"/>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63" name="TextBox 62"/>
                <p:cNvSpPr txBox="1"/>
                <p:nvPr/>
              </p:nvSpPr>
              <p:spPr>
                <a:xfrm>
                  <a:off x="4597849" y="1930307"/>
                  <a:ext cx="505267"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solidFill>
                              <a:srgbClr val="FF0000"/>
                            </a:solidFill>
                            <a:latin typeface="Cambria Math"/>
                          </a:rPr>
                          <m:t>270</m:t>
                        </m:r>
                        <m:r>
                          <a:rPr lang="en-US" sz="1100" b="0" i="1" smtClean="0">
                            <a:solidFill>
                              <a:srgbClr val="FF0000"/>
                            </a:solidFill>
                            <a:latin typeface="Cambria Math"/>
                            <a:ea typeface="Cambria Math"/>
                          </a:rPr>
                          <m:t>°</m:t>
                        </m:r>
                      </m:oMath>
                    </m:oMathPara>
                  </a14:m>
                  <a:endParaRPr lang="en-US" sz="1100" dirty="0">
                    <a:solidFill>
                      <a:srgbClr val="FF0000"/>
                    </a:solidFill>
                  </a:endParaRPr>
                </a:p>
              </p:txBody>
            </p:sp>
          </mc:Choice>
          <mc:Fallback xmlns="">
            <p:sp>
              <p:nvSpPr>
                <p:cNvPr id="63" name="TextBox 62"/>
                <p:cNvSpPr txBox="1">
                  <a:spLocks noRot="1" noChangeAspect="1" noMove="1" noResize="1" noEditPoints="1" noAdjustHandles="1" noChangeArrowheads="1" noChangeShapeType="1" noTextEdit="1"/>
                </p:cNvSpPr>
                <p:nvPr/>
              </p:nvSpPr>
              <p:spPr>
                <a:xfrm>
                  <a:off x="4597849" y="1930307"/>
                  <a:ext cx="505267" cy="261610"/>
                </a:xfrm>
                <a:prstGeom prst="rect">
                  <a:avLst/>
                </a:prstGeom>
                <a:blipFill rotWithShape="1">
                  <a:blip r:embed="rId37"/>
                  <a:stretch>
                    <a:fillRect/>
                  </a:stretch>
                </a:blipFill>
              </p:spPr>
              <p:txBody>
                <a:bodyPr/>
                <a:lstStyle/>
                <a:p>
                  <a:r>
                    <a:rPr lang="en-US">
                      <a:noFill/>
                    </a:rPr>
                    <a:t> </a:t>
                  </a:r>
                </a:p>
              </p:txBody>
            </p:sp>
          </mc:Fallback>
        </mc:AlternateContent>
      </p:grpSp>
      <p:grpSp>
        <p:nvGrpSpPr>
          <p:cNvPr id="64" name="Group 63"/>
          <p:cNvGrpSpPr/>
          <p:nvPr/>
        </p:nvGrpSpPr>
        <p:grpSpPr>
          <a:xfrm>
            <a:off x="4446326" y="1757139"/>
            <a:ext cx="2007122" cy="556114"/>
            <a:chOff x="3075770" y="1385964"/>
            <a:chExt cx="2527421" cy="763675"/>
          </a:xfrm>
        </p:grpSpPr>
        <p:pic>
          <p:nvPicPr>
            <p:cNvPr id="65" name="Picture 64"/>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3075770" y="1598043"/>
              <a:ext cx="1171972" cy="34326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6" name="TextBox 65"/>
                <p:cNvSpPr txBox="1"/>
                <p:nvPr/>
              </p:nvSpPr>
              <p:spPr>
                <a:xfrm>
                  <a:off x="4039687" y="1385964"/>
                  <a:ext cx="1563504" cy="7636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chemeClr val="tx2"/>
                                </a:solidFill>
                                <a:latin typeface="Cambria Math"/>
                              </a:rPr>
                            </m:ctrlPr>
                          </m:fPr>
                          <m:num>
                            <m:r>
                              <a:rPr lang="en-US" sz="1600" b="0" i="1" smtClean="0">
                                <a:solidFill>
                                  <a:schemeClr val="tx2"/>
                                </a:solidFill>
                                <a:latin typeface="Cambria Math"/>
                              </a:rPr>
                              <m:t>𝑜𝑝𝑝</m:t>
                            </m:r>
                          </m:num>
                          <m:den>
                            <m:r>
                              <a:rPr lang="en-US" sz="1600" b="0" i="1" smtClean="0">
                                <a:solidFill>
                                  <a:schemeClr val="tx2"/>
                                </a:solidFill>
                                <a:latin typeface="Cambria Math"/>
                              </a:rPr>
                              <m:t>h𝑦𝑝</m:t>
                            </m:r>
                          </m:den>
                        </m:f>
                        <m:r>
                          <a:rPr lang="en-US" sz="1600" b="0" i="1" smtClean="0">
                            <a:solidFill>
                              <a:schemeClr val="tx2"/>
                            </a:solidFill>
                            <a:latin typeface="Cambria Math"/>
                          </a:rPr>
                          <m:t>= </m:t>
                        </m:r>
                        <m:f>
                          <m:fPr>
                            <m:ctrlPr>
                              <a:rPr lang="en-US" sz="1600" b="0" i="1" smtClean="0">
                                <a:solidFill>
                                  <a:schemeClr val="tx2"/>
                                </a:solidFill>
                                <a:latin typeface="Cambria Math"/>
                              </a:rPr>
                            </m:ctrlPr>
                          </m:fPr>
                          <m:num>
                            <m:r>
                              <a:rPr lang="en-US" sz="1600" b="0" i="1" smtClean="0">
                                <a:solidFill>
                                  <a:schemeClr val="tx2"/>
                                </a:solidFill>
                                <a:latin typeface="Cambria Math"/>
                              </a:rPr>
                              <m:t>𝑦</m:t>
                            </m:r>
                          </m:num>
                          <m:den>
                            <m:r>
                              <a:rPr lang="en-US" sz="1600" b="0" i="1" smtClean="0">
                                <a:solidFill>
                                  <a:schemeClr val="tx2"/>
                                </a:solidFill>
                                <a:latin typeface="Cambria Math"/>
                              </a:rPr>
                              <m:t>𝑟</m:t>
                            </m:r>
                          </m:den>
                        </m:f>
                      </m:oMath>
                    </m:oMathPara>
                  </a14:m>
                  <a:endParaRPr lang="en-US" sz="1200" dirty="0"/>
                </a:p>
              </p:txBody>
            </p:sp>
          </mc:Choice>
          <mc:Fallback xmlns="">
            <p:sp>
              <p:nvSpPr>
                <p:cNvPr id="66" name="TextBox 65"/>
                <p:cNvSpPr txBox="1">
                  <a:spLocks noRot="1" noChangeAspect="1" noMove="1" noResize="1" noEditPoints="1" noAdjustHandles="1" noChangeArrowheads="1" noChangeShapeType="1" noTextEdit="1"/>
                </p:cNvSpPr>
                <p:nvPr/>
              </p:nvSpPr>
              <p:spPr>
                <a:xfrm>
                  <a:off x="4039687" y="1385964"/>
                  <a:ext cx="1563504" cy="763675"/>
                </a:xfrm>
                <a:prstGeom prst="rect">
                  <a:avLst/>
                </a:prstGeom>
                <a:blipFill rotWithShape="1">
                  <a:blip r:embed="rId38"/>
                  <a:stretch>
                    <a:fillRect b="-7692"/>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67" name="TextBox 66"/>
              <p:cNvSpPr txBox="1"/>
              <p:nvPr/>
            </p:nvSpPr>
            <p:spPr>
              <a:xfrm>
                <a:off x="6248660" y="1761590"/>
                <a:ext cx="1135247" cy="491096"/>
              </a:xfrm>
              <a:prstGeom prst="rect">
                <a:avLst/>
              </a:prstGeom>
              <a:noFill/>
            </p:spPr>
            <p:txBody>
              <a:bodyPr wrap="none" rtlCol="0">
                <a:spAutoFit/>
              </a:bodyPr>
              <a:lstStyle/>
              <a:p>
                <a:r>
                  <a:rPr lang="en-US" b="1" dirty="0" smtClean="0">
                    <a:solidFill>
                      <a:srgbClr val="FF0000"/>
                    </a:solidFill>
                  </a:rPr>
                  <a:t>=</a:t>
                </a:r>
                <a14:m>
                  <m:oMath xmlns:m="http://schemas.openxmlformats.org/officeDocument/2006/math">
                    <m:f>
                      <m:fPr>
                        <m:ctrlPr>
                          <a:rPr lang="en-US" b="1" i="1" smtClean="0">
                            <a:solidFill>
                              <a:srgbClr val="FF0000"/>
                            </a:solidFill>
                            <a:latin typeface="Cambria Math"/>
                          </a:rPr>
                        </m:ctrlPr>
                      </m:fPr>
                      <m:num>
                        <m:r>
                          <a:rPr lang="en-US" b="1" i="1" smtClean="0">
                            <a:solidFill>
                              <a:srgbClr val="FF0000"/>
                            </a:solidFill>
                            <a:latin typeface="Cambria Math"/>
                          </a:rPr>
                          <m:t>−</m:t>
                        </m:r>
                        <m:r>
                          <a:rPr lang="en-US" b="1" i="1" smtClean="0">
                            <a:solidFill>
                              <a:srgbClr val="FF0000"/>
                            </a:solidFill>
                            <a:latin typeface="Cambria Math"/>
                          </a:rPr>
                          <m:t>𝟏</m:t>
                        </m:r>
                      </m:num>
                      <m:den>
                        <m:r>
                          <a:rPr lang="en-US" b="1" i="1" smtClean="0">
                            <a:solidFill>
                              <a:srgbClr val="FF0000"/>
                            </a:solidFill>
                            <a:latin typeface="Cambria Math"/>
                          </a:rPr>
                          <m:t>𝟏</m:t>
                        </m:r>
                      </m:den>
                    </m:f>
                    <m:r>
                      <a:rPr lang="en-US" b="1" i="1" smtClean="0">
                        <a:solidFill>
                          <a:srgbClr val="FF0000"/>
                        </a:solidFill>
                        <a:latin typeface="Cambria Math"/>
                      </a:rPr>
                      <m:t>=−</m:t>
                    </m:r>
                    <m:r>
                      <a:rPr lang="en-US" b="1" i="1" smtClean="0">
                        <a:solidFill>
                          <a:srgbClr val="FF0000"/>
                        </a:solidFill>
                        <a:latin typeface="Cambria Math"/>
                      </a:rPr>
                      <m:t>𝟏</m:t>
                    </m:r>
                  </m:oMath>
                </a14:m>
                <a:endParaRPr lang="en-US" b="1" dirty="0"/>
              </a:p>
            </p:txBody>
          </p:sp>
        </mc:Choice>
        <mc:Fallback xmlns="">
          <p:sp>
            <p:nvSpPr>
              <p:cNvPr id="67" name="TextBox 66"/>
              <p:cNvSpPr txBox="1">
                <a:spLocks noRot="1" noChangeAspect="1" noMove="1" noResize="1" noEditPoints="1" noAdjustHandles="1" noChangeArrowheads="1" noChangeShapeType="1" noTextEdit="1"/>
              </p:cNvSpPr>
              <p:nvPr/>
            </p:nvSpPr>
            <p:spPr>
              <a:xfrm>
                <a:off x="6248660" y="1761590"/>
                <a:ext cx="1135247" cy="491096"/>
              </a:xfrm>
              <a:prstGeom prst="rect">
                <a:avLst/>
              </a:prstGeom>
              <a:blipFill rotWithShape="1">
                <a:blip r:embed="rId39"/>
                <a:stretch>
                  <a:fillRect l="-4301" b="-7407"/>
                </a:stretch>
              </a:blipFill>
            </p:spPr>
            <p:txBody>
              <a:bodyPr/>
              <a:lstStyle/>
              <a:p>
                <a:r>
                  <a:rPr lang="en-US">
                    <a:noFill/>
                  </a:rPr>
                  <a:t> </a:t>
                </a:r>
              </a:p>
            </p:txBody>
          </p:sp>
        </mc:Fallback>
      </mc:AlternateContent>
      <p:grpSp>
        <p:nvGrpSpPr>
          <p:cNvPr id="68" name="Group 67"/>
          <p:cNvGrpSpPr/>
          <p:nvPr/>
        </p:nvGrpSpPr>
        <p:grpSpPr>
          <a:xfrm>
            <a:off x="7162800" y="2167666"/>
            <a:ext cx="1404603" cy="1219200"/>
            <a:chOff x="4302281" y="1010128"/>
            <a:chExt cx="1404603" cy="1219200"/>
          </a:xfrm>
        </p:grpSpPr>
        <p:sp>
          <p:nvSpPr>
            <p:cNvPr id="69" name="Pie 68"/>
            <p:cNvSpPr/>
            <p:nvPr/>
          </p:nvSpPr>
          <p:spPr>
            <a:xfrm>
              <a:off x="4335284" y="1010128"/>
              <a:ext cx="1371600" cy="1219200"/>
            </a:xfrm>
            <a:prstGeom prst="pie">
              <a:avLst>
                <a:gd name="adj1" fmla="val 10769431"/>
                <a:gd name="adj2" fmla="val 21575563"/>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70" name="TextBox 69"/>
                <p:cNvSpPr txBox="1"/>
                <p:nvPr/>
              </p:nvSpPr>
              <p:spPr>
                <a:xfrm>
                  <a:off x="4302281" y="1370707"/>
                  <a:ext cx="505267"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solidFill>
                              <a:srgbClr val="FF0000"/>
                            </a:solidFill>
                            <a:latin typeface="Cambria Math"/>
                            <a:ea typeface="Cambria Math"/>
                          </a:rPr>
                          <m:t>180°</m:t>
                        </m:r>
                      </m:oMath>
                    </m:oMathPara>
                  </a14:m>
                  <a:endParaRPr lang="en-US" sz="1100" dirty="0">
                    <a:solidFill>
                      <a:srgbClr val="FF0000"/>
                    </a:solidFill>
                  </a:endParaRPr>
                </a:p>
              </p:txBody>
            </p:sp>
          </mc:Choice>
          <mc:Fallback xmlns="">
            <p:sp>
              <p:nvSpPr>
                <p:cNvPr id="70" name="TextBox 69"/>
                <p:cNvSpPr txBox="1">
                  <a:spLocks noRot="1" noChangeAspect="1" noMove="1" noResize="1" noEditPoints="1" noAdjustHandles="1" noChangeArrowheads="1" noChangeShapeType="1" noTextEdit="1"/>
                </p:cNvSpPr>
                <p:nvPr/>
              </p:nvSpPr>
              <p:spPr>
                <a:xfrm>
                  <a:off x="4302281" y="1370707"/>
                  <a:ext cx="505267" cy="261610"/>
                </a:xfrm>
                <a:prstGeom prst="rect">
                  <a:avLst/>
                </a:prstGeom>
                <a:blipFill rotWithShape="1">
                  <a:blip r:embed="rId40"/>
                  <a:stretch>
                    <a:fillRect/>
                  </a:stretch>
                </a:blipFill>
              </p:spPr>
              <p:txBody>
                <a:bodyPr/>
                <a:lstStyle/>
                <a:p>
                  <a:r>
                    <a:rPr lang="en-US">
                      <a:noFill/>
                    </a:rPr>
                    <a:t> </a:t>
                  </a:r>
                </a:p>
              </p:txBody>
            </p:sp>
          </mc:Fallback>
        </mc:AlternateContent>
      </p:grpSp>
      <p:grpSp>
        <p:nvGrpSpPr>
          <p:cNvPr id="71" name="Group 70"/>
          <p:cNvGrpSpPr/>
          <p:nvPr/>
        </p:nvGrpSpPr>
        <p:grpSpPr>
          <a:xfrm>
            <a:off x="4558006" y="3102730"/>
            <a:ext cx="1798818" cy="601896"/>
            <a:chOff x="3725648" y="2260705"/>
            <a:chExt cx="1798818" cy="601896"/>
          </a:xfrm>
        </p:grpSpPr>
        <p:pic>
          <p:nvPicPr>
            <p:cNvPr id="72" name="Picture 11"/>
            <p:cNvPicPr>
              <a:picLocks noChangeAspect="1" noChangeArrowheads="1"/>
            </p:cNvPicPr>
            <p:nvPr/>
          </p:nvPicPr>
          <p:blipFill>
            <a:blip r:embed="rId41">
              <a:extLst>
                <a:ext uri="{28A0092B-C50C-407E-A947-70E740481C1C}">
                  <a14:useLocalDpi xmlns:a14="http://schemas.microsoft.com/office/drawing/2010/main" val="0"/>
                </a:ext>
              </a:extLst>
            </a:blip>
            <a:srcRect/>
            <a:stretch>
              <a:fillRect/>
            </a:stretch>
          </p:blipFill>
          <p:spPr bwMode="auto">
            <a:xfrm>
              <a:off x="3725648" y="2405036"/>
              <a:ext cx="860378" cy="31323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73" name="TextBox 72"/>
                <p:cNvSpPr txBox="1"/>
                <p:nvPr/>
              </p:nvSpPr>
              <p:spPr>
                <a:xfrm>
                  <a:off x="4519768" y="2260705"/>
                  <a:ext cx="1004698" cy="6018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chemeClr val="tx2"/>
                                </a:solidFill>
                                <a:latin typeface="Cambria Math"/>
                              </a:rPr>
                            </m:ctrlPr>
                          </m:fPr>
                          <m:num>
                            <m:r>
                              <a:rPr lang="en-US" sz="1600" b="0" i="1" smtClean="0">
                                <a:solidFill>
                                  <a:schemeClr val="tx2"/>
                                </a:solidFill>
                                <a:latin typeface="Cambria Math"/>
                              </a:rPr>
                              <m:t>𝑎𝑑𝑗</m:t>
                            </m:r>
                          </m:num>
                          <m:den>
                            <m:r>
                              <a:rPr lang="en-US" sz="1600" b="0" i="1" smtClean="0">
                                <a:solidFill>
                                  <a:schemeClr val="tx2"/>
                                </a:solidFill>
                                <a:latin typeface="Cambria Math"/>
                              </a:rPr>
                              <m:t>h𝑦𝑝</m:t>
                            </m:r>
                          </m:den>
                        </m:f>
                        <m:r>
                          <a:rPr lang="en-US" sz="1600" b="0" i="1" smtClean="0">
                            <a:solidFill>
                              <a:schemeClr val="tx2"/>
                            </a:solidFill>
                            <a:latin typeface="Cambria Math"/>
                          </a:rPr>
                          <m:t>= </m:t>
                        </m:r>
                        <m:f>
                          <m:fPr>
                            <m:ctrlPr>
                              <a:rPr lang="en-US" sz="1600" b="0" i="1" smtClean="0">
                                <a:solidFill>
                                  <a:schemeClr val="tx2"/>
                                </a:solidFill>
                                <a:latin typeface="Cambria Math"/>
                              </a:rPr>
                            </m:ctrlPr>
                          </m:fPr>
                          <m:num>
                            <m:r>
                              <a:rPr lang="en-US" sz="1600" b="0" i="1" smtClean="0">
                                <a:solidFill>
                                  <a:schemeClr val="tx2"/>
                                </a:solidFill>
                                <a:latin typeface="Cambria Math"/>
                              </a:rPr>
                              <m:t>𝑥</m:t>
                            </m:r>
                          </m:num>
                          <m:den>
                            <m:r>
                              <a:rPr lang="en-US" sz="1600" b="0" i="1" smtClean="0">
                                <a:solidFill>
                                  <a:schemeClr val="tx2"/>
                                </a:solidFill>
                                <a:latin typeface="Cambria Math"/>
                              </a:rPr>
                              <m:t>𝑟</m:t>
                            </m:r>
                          </m:den>
                        </m:f>
                      </m:oMath>
                    </m:oMathPara>
                  </a14:m>
                  <a:endParaRPr lang="en-US" sz="1200" dirty="0"/>
                </a:p>
              </p:txBody>
            </p:sp>
          </mc:Choice>
          <mc:Fallback xmlns="">
            <p:sp>
              <p:nvSpPr>
                <p:cNvPr id="73" name="TextBox 72"/>
                <p:cNvSpPr txBox="1">
                  <a:spLocks noRot="1" noChangeAspect="1" noMove="1" noResize="1" noEditPoints="1" noAdjustHandles="1" noChangeArrowheads="1" noChangeShapeType="1" noTextEdit="1"/>
                </p:cNvSpPr>
                <p:nvPr/>
              </p:nvSpPr>
              <p:spPr>
                <a:xfrm>
                  <a:off x="4519768" y="2260705"/>
                  <a:ext cx="1004698" cy="601896"/>
                </a:xfrm>
                <a:prstGeom prst="rect">
                  <a:avLst/>
                </a:prstGeom>
                <a:blipFill rotWithShape="1">
                  <a:blip r:embed="rId42"/>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74" name="TextBox 73"/>
              <p:cNvSpPr txBox="1"/>
              <p:nvPr/>
            </p:nvSpPr>
            <p:spPr>
              <a:xfrm>
                <a:off x="6401060" y="3141318"/>
                <a:ext cx="1135247" cy="491096"/>
              </a:xfrm>
              <a:prstGeom prst="rect">
                <a:avLst/>
              </a:prstGeom>
              <a:noFill/>
            </p:spPr>
            <p:txBody>
              <a:bodyPr wrap="none" rtlCol="0">
                <a:spAutoFit/>
              </a:bodyPr>
              <a:lstStyle/>
              <a:p>
                <a:r>
                  <a:rPr lang="en-US" b="1" dirty="0" smtClean="0">
                    <a:solidFill>
                      <a:srgbClr val="FF0000"/>
                    </a:solidFill>
                  </a:rPr>
                  <a:t>=</a:t>
                </a:r>
                <a14:m>
                  <m:oMath xmlns:m="http://schemas.openxmlformats.org/officeDocument/2006/math">
                    <m:f>
                      <m:fPr>
                        <m:ctrlPr>
                          <a:rPr lang="en-US" b="1" i="1" smtClean="0">
                            <a:solidFill>
                              <a:srgbClr val="FF0000"/>
                            </a:solidFill>
                            <a:latin typeface="Cambria Math"/>
                          </a:rPr>
                        </m:ctrlPr>
                      </m:fPr>
                      <m:num>
                        <m:r>
                          <a:rPr lang="en-US" b="1" i="1" smtClean="0">
                            <a:solidFill>
                              <a:srgbClr val="FF0000"/>
                            </a:solidFill>
                            <a:latin typeface="Cambria Math"/>
                          </a:rPr>
                          <m:t>−</m:t>
                        </m:r>
                        <m:r>
                          <a:rPr lang="en-US" b="1" i="1" smtClean="0">
                            <a:solidFill>
                              <a:srgbClr val="FF0000"/>
                            </a:solidFill>
                            <a:latin typeface="Cambria Math"/>
                          </a:rPr>
                          <m:t>𝟏</m:t>
                        </m:r>
                      </m:num>
                      <m:den>
                        <m:r>
                          <a:rPr lang="en-US" b="1" i="1" smtClean="0">
                            <a:solidFill>
                              <a:srgbClr val="FF0000"/>
                            </a:solidFill>
                            <a:latin typeface="Cambria Math"/>
                          </a:rPr>
                          <m:t>𝟏</m:t>
                        </m:r>
                      </m:den>
                    </m:f>
                    <m:r>
                      <a:rPr lang="en-US" b="1" i="1" smtClean="0">
                        <a:solidFill>
                          <a:srgbClr val="FF0000"/>
                        </a:solidFill>
                        <a:latin typeface="Cambria Math"/>
                      </a:rPr>
                      <m:t>=−</m:t>
                    </m:r>
                    <m:r>
                      <a:rPr lang="en-US" b="1" i="1" smtClean="0">
                        <a:solidFill>
                          <a:srgbClr val="FF0000"/>
                        </a:solidFill>
                        <a:latin typeface="Cambria Math"/>
                      </a:rPr>
                      <m:t>𝟏</m:t>
                    </m:r>
                  </m:oMath>
                </a14:m>
                <a:endParaRPr lang="en-US" b="1" dirty="0"/>
              </a:p>
            </p:txBody>
          </p:sp>
        </mc:Choice>
        <mc:Fallback xmlns="">
          <p:sp>
            <p:nvSpPr>
              <p:cNvPr id="74" name="TextBox 73"/>
              <p:cNvSpPr txBox="1">
                <a:spLocks noRot="1" noChangeAspect="1" noMove="1" noResize="1" noEditPoints="1" noAdjustHandles="1" noChangeArrowheads="1" noChangeShapeType="1" noTextEdit="1"/>
              </p:cNvSpPr>
              <p:nvPr/>
            </p:nvSpPr>
            <p:spPr>
              <a:xfrm>
                <a:off x="6401060" y="3141318"/>
                <a:ext cx="1135247" cy="491096"/>
              </a:xfrm>
              <a:prstGeom prst="rect">
                <a:avLst/>
              </a:prstGeom>
              <a:blipFill rotWithShape="1">
                <a:blip r:embed="rId43"/>
                <a:stretch>
                  <a:fillRect l="-4301" b="-7407"/>
                </a:stretch>
              </a:blipFill>
            </p:spPr>
            <p:txBody>
              <a:bodyPr/>
              <a:lstStyle/>
              <a:p>
                <a:r>
                  <a:rPr lang="en-US">
                    <a:noFill/>
                  </a:rPr>
                  <a:t> </a:t>
                </a:r>
              </a:p>
            </p:txBody>
          </p:sp>
        </mc:Fallback>
      </mc:AlternateContent>
      <p:grpSp>
        <p:nvGrpSpPr>
          <p:cNvPr id="75" name="Group 74"/>
          <p:cNvGrpSpPr/>
          <p:nvPr/>
        </p:nvGrpSpPr>
        <p:grpSpPr>
          <a:xfrm>
            <a:off x="7044255" y="3580427"/>
            <a:ext cx="1371600" cy="1220173"/>
            <a:chOff x="4335284" y="1009155"/>
            <a:chExt cx="1371600" cy="1220173"/>
          </a:xfrm>
        </p:grpSpPr>
        <p:sp>
          <p:nvSpPr>
            <p:cNvPr id="76" name="Pie 75"/>
            <p:cNvSpPr/>
            <p:nvPr/>
          </p:nvSpPr>
          <p:spPr>
            <a:xfrm>
              <a:off x="4335284" y="1010128"/>
              <a:ext cx="1371600" cy="1219200"/>
            </a:xfrm>
            <a:prstGeom prst="pie">
              <a:avLst>
                <a:gd name="adj1" fmla="val 16146766"/>
                <a:gd name="adj2" fmla="val 21575563"/>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77" name="TextBox 76"/>
                <p:cNvSpPr txBox="1"/>
                <p:nvPr/>
              </p:nvSpPr>
              <p:spPr>
                <a:xfrm>
                  <a:off x="4952760" y="1009155"/>
                  <a:ext cx="426719" cy="26161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100" b="0" i="1" smtClean="0">
                            <a:solidFill>
                              <a:srgbClr val="FF0000"/>
                            </a:solidFill>
                            <a:latin typeface="Cambria Math"/>
                            <a:ea typeface="Cambria Math"/>
                          </a:rPr>
                          <m:t>90°</m:t>
                        </m:r>
                      </m:oMath>
                    </m:oMathPara>
                  </a14:m>
                  <a:endParaRPr lang="en-US" sz="1100" dirty="0">
                    <a:solidFill>
                      <a:srgbClr val="FF0000"/>
                    </a:solidFill>
                  </a:endParaRPr>
                </a:p>
              </p:txBody>
            </p:sp>
          </mc:Choice>
          <mc:Fallback xmlns="">
            <p:sp>
              <p:nvSpPr>
                <p:cNvPr id="77" name="TextBox 76"/>
                <p:cNvSpPr txBox="1">
                  <a:spLocks noRot="1" noChangeAspect="1" noMove="1" noResize="1" noEditPoints="1" noAdjustHandles="1" noChangeArrowheads="1" noChangeShapeType="1" noTextEdit="1"/>
                </p:cNvSpPr>
                <p:nvPr/>
              </p:nvSpPr>
              <p:spPr>
                <a:xfrm>
                  <a:off x="4952760" y="1009155"/>
                  <a:ext cx="426719" cy="261610"/>
                </a:xfrm>
                <a:prstGeom prst="rect">
                  <a:avLst/>
                </a:prstGeom>
                <a:blipFill rotWithShape="1">
                  <a:blip r:embed="rId44"/>
                  <a:stretch>
                    <a:fillRect/>
                  </a:stretch>
                </a:blipFill>
              </p:spPr>
              <p:txBody>
                <a:bodyPr/>
                <a:lstStyle/>
                <a:p>
                  <a:r>
                    <a:rPr lang="en-US">
                      <a:noFill/>
                    </a:rPr>
                    <a:t> </a:t>
                  </a:r>
                </a:p>
              </p:txBody>
            </p:sp>
          </mc:Fallback>
        </mc:AlternateContent>
      </p:grpSp>
      <p:grpSp>
        <p:nvGrpSpPr>
          <p:cNvPr id="78" name="Group 77"/>
          <p:cNvGrpSpPr/>
          <p:nvPr/>
        </p:nvGrpSpPr>
        <p:grpSpPr>
          <a:xfrm>
            <a:off x="4591482" y="4529081"/>
            <a:ext cx="1802535" cy="601896"/>
            <a:chOff x="1123348" y="5300139"/>
            <a:chExt cx="1802535" cy="601896"/>
          </a:xfrm>
        </p:grpSpPr>
        <p:pic>
          <p:nvPicPr>
            <p:cNvPr id="79" name="Picture 4"/>
            <p:cNvPicPr>
              <a:picLocks noChangeAspect="1" noChangeArrowheads="1"/>
            </p:cNvPicPr>
            <p:nvPr/>
          </p:nvPicPr>
          <p:blipFill>
            <a:blip r:embed="rId45">
              <a:extLst>
                <a:ext uri="{28A0092B-C50C-407E-A947-70E740481C1C}">
                  <a14:useLocalDpi xmlns:a14="http://schemas.microsoft.com/office/drawing/2010/main" val="0"/>
                </a:ext>
              </a:extLst>
            </a:blip>
            <a:srcRect/>
            <a:stretch>
              <a:fillRect/>
            </a:stretch>
          </p:blipFill>
          <p:spPr bwMode="auto">
            <a:xfrm>
              <a:off x="1123348" y="5476438"/>
              <a:ext cx="879496" cy="24929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0" name="TextBox 79"/>
                <p:cNvSpPr txBox="1"/>
                <p:nvPr/>
              </p:nvSpPr>
              <p:spPr>
                <a:xfrm>
                  <a:off x="1923878" y="5300139"/>
                  <a:ext cx="1002005" cy="6018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chemeClr val="tx2"/>
                                </a:solidFill>
                                <a:latin typeface="Cambria Math"/>
                              </a:rPr>
                            </m:ctrlPr>
                          </m:fPr>
                          <m:num>
                            <m:r>
                              <a:rPr lang="en-US" sz="1600" b="0" i="1" smtClean="0">
                                <a:solidFill>
                                  <a:schemeClr val="tx2"/>
                                </a:solidFill>
                                <a:latin typeface="Cambria Math"/>
                              </a:rPr>
                              <m:t>𝑎𝑑𝑗</m:t>
                            </m:r>
                          </m:num>
                          <m:den>
                            <m:r>
                              <a:rPr lang="en-US" sz="1600" b="0" i="1" smtClean="0">
                                <a:solidFill>
                                  <a:schemeClr val="tx2"/>
                                </a:solidFill>
                                <a:latin typeface="Cambria Math"/>
                              </a:rPr>
                              <m:t>𝑜𝑝𝑝</m:t>
                            </m:r>
                          </m:den>
                        </m:f>
                        <m:r>
                          <a:rPr lang="en-US" sz="1600" b="0" i="1" smtClean="0">
                            <a:solidFill>
                              <a:schemeClr val="tx2"/>
                            </a:solidFill>
                            <a:latin typeface="Cambria Math"/>
                          </a:rPr>
                          <m:t>= </m:t>
                        </m:r>
                        <m:f>
                          <m:fPr>
                            <m:ctrlPr>
                              <a:rPr lang="en-US" sz="1600" b="0" i="1" smtClean="0">
                                <a:solidFill>
                                  <a:schemeClr val="tx2"/>
                                </a:solidFill>
                                <a:latin typeface="Cambria Math"/>
                              </a:rPr>
                            </m:ctrlPr>
                          </m:fPr>
                          <m:num>
                            <m:r>
                              <a:rPr lang="en-US" sz="1600" b="0" i="1" smtClean="0">
                                <a:solidFill>
                                  <a:schemeClr val="tx2"/>
                                </a:solidFill>
                                <a:latin typeface="Cambria Math"/>
                              </a:rPr>
                              <m:t>𝑥</m:t>
                            </m:r>
                          </m:num>
                          <m:den>
                            <m:r>
                              <a:rPr lang="en-US" sz="1600" b="0" i="1" smtClean="0">
                                <a:solidFill>
                                  <a:schemeClr val="tx2"/>
                                </a:solidFill>
                                <a:latin typeface="Cambria Math"/>
                              </a:rPr>
                              <m:t>𝑦</m:t>
                            </m:r>
                          </m:den>
                        </m:f>
                      </m:oMath>
                    </m:oMathPara>
                  </a14:m>
                  <a:endParaRPr lang="en-US" sz="1200" dirty="0"/>
                </a:p>
              </p:txBody>
            </p:sp>
          </mc:Choice>
          <mc:Fallback xmlns="">
            <p:sp>
              <p:nvSpPr>
                <p:cNvPr id="80" name="TextBox 79"/>
                <p:cNvSpPr txBox="1">
                  <a:spLocks noRot="1" noChangeAspect="1" noMove="1" noResize="1" noEditPoints="1" noAdjustHandles="1" noChangeArrowheads="1" noChangeShapeType="1" noTextEdit="1"/>
                </p:cNvSpPr>
                <p:nvPr/>
              </p:nvSpPr>
              <p:spPr>
                <a:xfrm>
                  <a:off x="1923878" y="5300139"/>
                  <a:ext cx="1002005" cy="601896"/>
                </a:xfrm>
                <a:prstGeom prst="rect">
                  <a:avLst/>
                </a:prstGeom>
                <a:blipFill rotWithShape="1">
                  <a:blip r:embed="rId4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1" name="TextBox 80"/>
              <p:cNvSpPr txBox="1"/>
              <p:nvPr/>
            </p:nvSpPr>
            <p:spPr>
              <a:xfrm>
                <a:off x="6341911" y="4584481"/>
                <a:ext cx="840295" cy="491096"/>
              </a:xfrm>
              <a:prstGeom prst="rect">
                <a:avLst/>
              </a:prstGeom>
              <a:noFill/>
            </p:spPr>
            <p:txBody>
              <a:bodyPr wrap="none" rtlCol="0">
                <a:spAutoFit/>
              </a:bodyPr>
              <a:lstStyle/>
              <a:p>
                <a:r>
                  <a:rPr lang="en-US" b="1" dirty="0" smtClean="0">
                    <a:solidFill>
                      <a:srgbClr val="FF0000"/>
                    </a:solidFill>
                  </a:rPr>
                  <a:t>=</a:t>
                </a:r>
                <a14:m>
                  <m:oMath xmlns:m="http://schemas.openxmlformats.org/officeDocument/2006/math">
                    <m:f>
                      <m:fPr>
                        <m:ctrlPr>
                          <a:rPr lang="en-US" b="1" i="1" smtClean="0">
                            <a:solidFill>
                              <a:srgbClr val="FF0000"/>
                            </a:solidFill>
                            <a:latin typeface="Cambria Math"/>
                          </a:rPr>
                        </m:ctrlPr>
                      </m:fPr>
                      <m:num>
                        <m:r>
                          <a:rPr lang="en-US" b="1" i="1" smtClean="0">
                            <a:solidFill>
                              <a:srgbClr val="FF0000"/>
                            </a:solidFill>
                            <a:latin typeface="Cambria Math"/>
                          </a:rPr>
                          <m:t>𝟎</m:t>
                        </m:r>
                      </m:num>
                      <m:den>
                        <m:r>
                          <a:rPr lang="en-US" b="1" i="1" smtClean="0">
                            <a:solidFill>
                              <a:srgbClr val="FF0000"/>
                            </a:solidFill>
                            <a:latin typeface="Cambria Math"/>
                          </a:rPr>
                          <m:t>𝟏</m:t>
                        </m:r>
                      </m:den>
                    </m:f>
                    <m:r>
                      <a:rPr lang="en-US" b="1" i="1" smtClean="0">
                        <a:solidFill>
                          <a:srgbClr val="FF0000"/>
                        </a:solidFill>
                        <a:latin typeface="Cambria Math"/>
                      </a:rPr>
                      <m:t>=</m:t>
                    </m:r>
                    <m:r>
                      <a:rPr lang="en-US" b="1" i="1" smtClean="0">
                        <a:solidFill>
                          <a:srgbClr val="FF0000"/>
                        </a:solidFill>
                        <a:latin typeface="Cambria Math"/>
                      </a:rPr>
                      <m:t>𝟎</m:t>
                    </m:r>
                  </m:oMath>
                </a14:m>
                <a:endParaRPr lang="en-US" b="1" dirty="0"/>
              </a:p>
            </p:txBody>
          </p:sp>
        </mc:Choice>
        <mc:Fallback xmlns="">
          <p:sp>
            <p:nvSpPr>
              <p:cNvPr id="81" name="TextBox 80"/>
              <p:cNvSpPr txBox="1">
                <a:spLocks noRot="1" noChangeAspect="1" noMove="1" noResize="1" noEditPoints="1" noAdjustHandles="1" noChangeArrowheads="1" noChangeShapeType="1" noTextEdit="1"/>
              </p:cNvSpPr>
              <p:nvPr/>
            </p:nvSpPr>
            <p:spPr>
              <a:xfrm>
                <a:off x="6341911" y="4584481"/>
                <a:ext cx="840295" cy="491096"/>
              </a:xfrm>
              <a:prstGeom prst="rect">
                <a:avLst/>
              </a:prstGeom>
              <a:blipFill rotWithShape="1">
                <a:blip r:embed="rId47"/>
                <a:stretch>
                  <a:fillRect l="-5797" b="-7407"/>
                </a:stretch>
              </a:blipFill>
            </p:spPr>
            <p:txBody>
              <a:bodyPr/>
              <a:lstStyle/>
              <a:p>
                <a:r>
                  <a:rPr lang="en-US">
                    <a:noFill/>
                  </a:rPr>
                  <a:t> </a:t>
                </a:r>
              </a:p>
            </p:txBody>
          </p:sp>
        </mc:Fallback>
      </mc:AlternateContent>
      <p:grpSp>
        <p:nvGrpSpPr>
          <p:cNvPr id="4" name="Group 3"/>
          <p:cNvGrpSpPr/>
          <p:nvPr/>
        </p:nvGrpSpPr>
        <p:grpSpPr>
          <a:xfrm>
            <a:off x="7035111" y="4889251"/>
            <a:ext cx="1371600" cy="1219200"/>
            <a:chOff x="5420305" y="5638800"/>
            <a:chExt cx="1371600" cy="1219200"/>
          </a:xfrm>
        </p:grpSpPr>
        <p:sp>
          <p:nvSpPr>
            <p:cNvPr id="82" name="Pie 81"/>
            <p:cNvSpPr/>
            <p:nvPr/>
          </p:nvSpPr>
          <p:spPr>
            <a:xfrm>
              <a:off x="5420305" y="5638800"/>
              <a:ext cx="1371600" cy="1219200"/>
            </a:xfrm>
            <a:prstGeom prst="pie">
              <a:avLst>
                <a:gd name="adj1" fmla="val 18115"/>
                <a:gd name="adj2" fmla="val 21575563"/>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mc:AlternateContent xmlns:mc="http://schemas.openxmlformats.org/markup-compatibility/2006" xmlns:a14="http://schemas.microsoft.com/office/drawing/2010/main">
          <mc:Choice Requires="a14">
            <p:sp>
              <p:nvSpPr>
                <p:cNvPr id="83" name="TextBox 82"/>
                <p:cNvSpPr txBox="1"/>
                <p:nvPr/>
              </p:nvSpPr>
              <p:spPr>
                <a:xfrm>
                  <a:off x="6445686" y="5977646"/>
                  <a:ext cx="343171" cy="261610"/>
                </a:xfrm>
                <a:prstGeom prst="rect">
                  <a:avLst/>
                </a:prstGeom>
                <a:noFill/>
              </p:spPr>
              <p:txBody>
                <a:bodyPr wrap="none" rtlCol="0">
                  <a:spAutoFit/>
                </a:bodyPr>
                <a:lstStyle/>
                <a:p>
                  <a:r>
                    <a:rPr lang="en-US" sz="1100" dirty="0" smtClean="0">
                      <a:solidFill>
                        <a:srgbClr val="FF0000"/>
                      </a:solidFill>
                      <a:ea typeface="Cambria Math"/>
                    </a:rPr>
                    <a:t>2</a:t>
                  </a:r>
                  <a14:m>
                    <m:oMath xmlns:m="http://schemas.openxmlformats.org/officeDocument/2006/math">
                      <m:r>
                        <a:rPr lang="en-US" sz="1100" i="1" smtClean="0">
                          <a:solidFill>
                            <a:srgbClr val="FF0000"/>
                          </a:solidFill>
                          <a:latin typeface="Cambria Math"/>
                          <a:ea typeface="Cambria Math"/>
                        </a:rPr>
                        <m:t>𝜋</m:t>
                      </m:r>
                    </m:oMath>
                  </a14:m>
                  <a:endParaRPr lang="en-US" sz="1100" dirty="0">
                    <a:solidFill>
                      <a:srgbClr val="FF0000"/>
                    </a:solidFill>
                  </a:endParaRPr>
                </a:p>
              </p:txBody>
            </p:sp>
          </mc:Choice>
          <mc:Fallback xmlns="">
            <p:sp>
              <p:nvSpPr>
                <p:cNvPr id="83" name="TextBox 82"/>
                <p:cNvSpPr txBox="1">
                  <a:spLocks noRot="1" noChangeAspect="1" noMove="1" noResize="1" noEditPoints="1" noAdjustHandles="1" noChangeArrowheads="1" noChangeShapeType="1" noTextEdit="1"/>
                </p:cNvSpPr>
                <p:nvPr/>
              </p:nvSpPr>
              <p:spPr>
                <a:xfrm>
                  <a:off x="6445686" y="5977646"/>
                  <a:ext cx="343171" cy="261610"/>
                </a:xfrm>
                <a:prstGeom prst="rect">
                  <a:avLst/>
                </a:prstGeom>
                <a:blipFill rotWithShape="1">
                  <a:blip r:embed="rId48"/>
                  <a:stretch>
                    <a:fillRect b="-16279"/>
                  </a:stretch>
                </a:blipFill>
              </p:spPr>
              <p:txBody>
                <a:bodyPr/>
                <a:lstStyle/>
                <a:p>
                  <a:r>
                    <a:rPr lang="en-US">
                      <a:noFill/>
                    </a:rPr>
                    <a:t> </a:t>
                  </a:r>
                </a:p>
              </p:txBody>
            </p:sp>
          </mc:Fallback>
        </mc:AlternateContent>
      </p:grpSp>
      <p:grpSp>
        <p:nvGrpSpPr>
          <p:cNvPr id="85" name="Group 84"/>
          <p:cNvGrpSpPr/>
          <p:nvPr/>
        </p:nvGrpSpPr>
        <p:grpSpPr>
          <a:xfrm>
            <a:off x="4678897" y="5863892"/>
            <a:ext cx="1906767" cy="603050"/>
            <a:chOff x="3879531" y="4648200"/>
            <a:chExt cx="1906767" cy="603050"/>
          </a:xfrm>
        </p:grpSpPr>
        <p:pic>
          <p:nvPicPr>
            <p:cNvPr id="86" name="Picture 5"/>
            <p:cNvPicPr>
              <a:picLocks noChangeAspect="1" noChangeArrowheads="1"/>
            </p:cNvPicPr>
            <p:nvPr/>
          </p:nvPicPr>
          <p:blipFill>
            <a:blip r:embed="rId49">
              <a:extLst>
                <a:ext uri="{28A0092B-C50C-407E-A947-70E740481C1C}">
                  <a14:useLocalDpi xmlns:a14="http://schemas.microsoft.com/office/drawing/2010/main" val="0"/>
                </a:ext>
              </a:extLst>
            </a:blip>
            <a:srcRect/>
            <a:stretch>
              <a:fillRect/>
            </a:stretch>
          </p:blipFill>
          <p:spPr bwMode="auto">
            <a:xfrm>
              <a:off x="3879531" y="4837464"/>
              <a:ext cx="971600" cy="2395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87" name="TextBox 86"/>
                <p:cNvSpPr txBox="1"/>
                <p:nvPr/>
              </p:nvSpPr>
              <p:spPr>
                <a:xfrm>
                  <a:off x="4781600" y="4648200"/>
                  <a:ext cx="1004698" cy="60305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chemeClr val="tx2"/>
                                </a:solidFill>
                                <a:latin typeface="Cambria Math"/>
                              </a:rPr>
                            </m:ctrlPr>
                          </m:fPr>
                          <m:num>
                            <m:r>
                              <a:rPr lang="en-US" sz="1600" b="0" i="1" smtClean="0">
                                <a:solidFill>
                                  <a:schemeClr val="tx2"/>
                                </a:solidFill>
                                <a:latin typeface="Cambria Math"/>
                              </a:rPr>
                              <m:t>h𝑦𝑝</m:t>
                            </m:r>
                          </m:num>
                          <m:den>
                            <m:r>
                              <a:rPr lang="en-US" sz="1600" b="0" i="1" smtClean="0">
                                <a:solidFill>
                                  <a:schemeClr val="tx2"/>
                                </a:solidFill>
                                <a:latin typeface="Cambria Math"/>
                              </a:rPr>
                              <m:t>𝑎𝑑𝑗</m:t>
                            </m:r>
                          </m:den>
                        </m:f>
                        <m:r>
                          <a:rPr lang="en-US" sz="1600" b="0" i="1" smtClean="0">
                            <a:solidFill>
                              <a:schemeClr val="tx2"/>
                            </a:solidFill>
                            <a:latin typeface="Cambria Math"/>
                          </a:rPr>
                          <m:t>= </m:t>
                        </m:r>
                        <m:f>
                          <m:fPr>
                            <m:ctrlPr>
                              <a:rPr lang="en-US" sz="1600" b="0" i="1" smtClean="0">
                                <a:solidFill>
                                  <a:schemeClr val="tx2"/>
                                </a:solidFill>
                                <a:latin typeface="Cambria Math"/>
                              </a:rPr>
                            </m:ctrlPr>
                          </m:fPr>
                          <m:num>
                            <m:r>
                              <a:rPr lang="en-US" sz="1600" b="0" i="1" smtClean="0">
                                <a:solidFill>
                                  <a:schemeClr val="tx2"/>
                                </a:solidFill>
                                <a:latin typeface="Cambria Math"/>
                              </a:rPr>
                              <m:t>𝑟</m:t>
                            </m:r>
                          </m:num>
                          <m:den>
                            <m:r>
                              <a:rPr lang="en-US" sz="1600" b="0" i="1" smtClean="0">
                                <a:solidFill>
                                  <a:schemeClr val="tx2"/>
                                </a:solidFill>
                                <a:latin typeface="Cambria Math"/>
                              </a:rPr>
                              <m:t>𝑥</m:t>
                            </m:r>
                          </m:den>
                        </m:f>
                      </m:oMath>
                    </m:oMathPara>
                  </a14:m>
                  <a:endParaRPr lang="en-US" sz="1200" dirty="0"/>
                </a:p>
              </p:txBody>
            </p:sp>
          </mc:Choice>
          <mc:Fallback xmlns="">
            <p:sp>
              <p:nvSpPr>
                <p:cNvPr id="87" name="TextBox 86"/>
                <p:cNvSpPr txBox="1">
                  <a:spLocks noRot="1" noChangeAspect="1" noMove="1" noResize="1" noEditPoints="1" noAdjustHandles="1" noChangeArrowheads="1" noChangeShapeType="1" noTextEdit="1"/>
                </p:cNvSpPr>
                <p:nvPr/>
              </p:nvSpPr>
              <p:spPr>
                <a:xfrm>
                  <a:off x="4781600" y="4648200"/>
                  <a:ext cx="1004698" cy="603050"/>
                </a:xfrm>
                <a:prstGeom prst="rect">
                  <a:avLst/>
                </a:prstGeom>
                <a:blipFill rotWithShape="1">
                  <a:blip r:embed="rId50"/>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88" name="TextBox 87"/>
              <p:cNvSpPr txBox="1"/>
              <p:nvPr/>
            </p:nvSpPr>
            <p:spPr>
              <a:xfrm>
                <a:off x="6585664" y="5951058"/>
                <a:ext cx="840295" cy="491096"/>
              </a:xfrm>
              <a:prstGeom prst="rect">
                <a:avLst/>
              </a:prstGeom>
              <a:noFill/>
            </p:spPr>
            <p:txBody>
              <a:bodyPr wrap="none" rtlCol="0">
                <a:spAutoFit/>
              </a:bodyPr>
              <a:lstStyle/>
              <a:p>
                <a:r>
                  <a:rPr lang="en-US" b="1" dirty="0" smtClean="0">
                    <a:solidFill>
                      <a:srgbClr val="FF0000"/>
                    </a:solidFill>
                  </a:rPr>
                  <a:t>=</a:t>
                </a:r>
                <a14:m>
                  <m:oMath xmlns:m="http://schemas.openxmlformats.org/officeDocument/2006/math">
                    <m:f>
                      <m:fPr>
                        <m:ctrlPr>
                          <a:rPr lang="en-US" b="1" i="1" smtClean="0">
                            <a:solidFill>
                              <a:srgbClr val="FF0000"/>
                            </a:solidFill>
                            <a:latin typeface="Cambria Math"/>
                          </a:rPr>
                        </m:ctrlPr>
                      </m:fPr>
                      <m:num>
                        <m:r>
                          <a:rPr lang="en-US" b="1" i="1" smtClean="0">
                            <a:solidFill>
                              <a:srgbClr val="FF0000"/>
                            </a:solidFill>
                            <a:latin typeface="Cambria Math"/>
                          </a:rPr>
                          <m:t>𝟏</m:t>
                        </m:r>
                      </m:num>
                      <m:den>
                        <m:r>
                          <a:rPr lang="en-US" b="1" i="1" smtClean="0">
                            <a:solidFill>
                              <a:srgbClr val="FF0000"/>
                            </a:solidFill>
                            <a:latin typeface="Cambria Math"/>
                          </a:rPr>
                          <m:t>𝟏</m:t>
                        </m:r>
                      </m:den>
                    </m:f>
                    <m:r>
                      <a:rPr lang="en-US" b="1" i="1" smtClean="0">
                        <a:solidFill>
                          <a:srgbClr val="FF0000"/>
                        </a:solidFill>
                        <a:latin typeface="Cambria Math"/>
                      </a:rPr>
                      <m:t>=</m:t>
                    </m:r>
                    <m:r>
                      <a:rPr lang="en-US" b="1" i="1" smtClean="0">
                        <a:solidFill>
                          <a:srgbClr val="FF0000"/>
                        </a:solidFill>
                        <a:latin typeface="Cambria Math"/>
                      </a:rPr>
                      <m:t>𝟏</m:t>
                    </m:r>
                  </m:oMath>
                </a14:m>
                <a:endParaRPr lang="en-US" b="1" dirty="0"/>
              </a:p>
            </p:txBody>
          </p:sp>
        </mc:Choice>
        <mc:Fallback xmlns="">
          <p:sp>
            <p:nvSpPr>
              <p:cNvPr id="88" name="TextBox 87"/>
              <p:cNvSpPr txBox="1">
                <a:spLocks noRot="1" noChangeAspect="1" noMove="1" noResize="1" noEditPoints="1" noAdjustHandles="1" noChangeArrowheads="1" noChangeShapeType="1" noTextEdit="1"/>
              </p:cNvSpPr>
              <p:nvPr/>
            </p:nvSpPr>
            <p:spPr>
              <a:xfrm>
                <a:off x="6585664" y="5951058"/>
                <a:ext cx="840295" cy="491096"/>
              </a:xfrm>
              <a:prstGeom prst="rect">
                <a:avLst/>
              </a:prstGeom>
              <a:blipFill rotWithShape="1">
                <a:blip r:embed="rId51"/>
                <a:stretch>
                  <a:fillRect l="-5797" b="-7407"/>
                </a:stretch>
              </a:blipFill>
            </p:spPr>
            <p:txBody>
              <a:bodyPr/>
              <a:lstStyle/>
              <a:p>
                <a:r>
                  <a:rPr lang="en-US">
                    <a:noFill/>
                  </a:rPr>
                  <a:t> </a:t>
                </a:r>
              </a:p>
            </p:txBody>
          </p:sp>
        </mc:Fallback>
      </mc:AlternateContent>
    </p:spTree>
    <p:extLst>
      <p:ext uri="{BB962C8B-B14F-4D97-AF65-F5344CB8AC3E}">
        <p14:creationId xmlns:p14="http://schemas.microsoft.com/office/powerpoint/2010/main" val="243188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1000"/>
                                        <p:tgtEl>
                                          <p:spTgt spid="30"/>
                                        </p:tgtEl>
                                      </p:cBhvr>
                                    </p:animEffect>
                                    <p:anim calcmode="lin" valueType="num">
                                      <p:cBhvr>
                                        <p:cTn id="22" dur="1000" fill="hold"/>
                                        <p:tgtEl>
                                          <p:spTgt spid="30"/>
                                        </p:tgtEl>
                                        <p:attrNameLst>
                                          <p:attrName>ppt_x</p:attrName>
                                        </p:attrNameLst>
                                      </p:cBhvr>
                                      <p:tavLst>
                                        <p:tav tm="0">
                                          <p:val>
                                            <p:strVal val="#ppt_x"/>
                                          </p:val>
                                        </p:tav>
                                        <p:tav tm="100000">
                                          <p:val>
                                            <p:strVal val="#ppt_x"/>
                                          </p:val>
                                        </p:tav>
                                      </p:tavLst>
                                    </p:anim>
                                    <p:anim calcmode="lin" valueType="num">
                                      <p:cBhvr>
                                        <p:cTn id="23"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1000"/>
                                        <p:tgtEl>
                                          <p:spTgt spid="31"/>
                                        </p:tgtEl>
                                      </p:cBhvr>
                                    </p:animEffect>
                                    <p:anim calcmode="lin" valueType="num">
                                      <p:cBhvr>
                                        <p:cTn id="29" dur="1000" fill="hold"/>
                                        <p:tgtEl>
                                          <p:spTgt spid="31"/>
                                        </p:tgtEl>
                                        <p:attrNameLst>
                                          <p:attrName>ppt_x</p:attrName>
                                        </p:attrNameLst>
                                      </p:cBhvr>
                                      <p:tavLst>
                                        <p:tav tm="0">
                                          <p:val>
                                            <p:strVal val="#ppt_x"/>
                                          </p:val>
                                        </p:tav>
                                        <p:tav tm="100000">
                                          <p:val>
                                            <p:strVal val="#ppt_x"/>
                                          </p:val>
                                        </p:tav>
                                      </p:tavLst>
                                    </p:anim>
                                    <p:anim calcmode="lin" valueType="num">
                                      <p:cBhvr>
                                        <p:cTn id="30"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1000"/>
                                        <p:tgtEl>
                                          <p:spTgt spid="32"/>
                                        </p:tgtEl>
                                      </p:cBhvr>
                                    </p:animEffect>
                                    <p:anim calcmode="lin" valueType="num">
                                      <p:cBhvr>
                                        <p:cTn id="36" dur="1000" fill="hold"/>
                                        <p:tgtEl>
                                          <p:spTgt spid="32"/>
                                        </p:tgtEl>
                                        <p:attrNameLst>
                                          <p:attrName>ppt_x</p:attrName>
                                        </p:attrNameLst>
                                      </p:cBhvr>
                                      <p:tavLst>
                                        <p:tav tm="0">
                                          <p:val>
                                            <p:strVal val="#ppt_x"/>
                                          </p:val>
                                        </p:tav>
                                        <p:tav tm="100000">
                                          <p:val>
                                            <p:strVal val="#ppt_x"/>
                                          </p:val>
                                        </p:tav>
                                      </p:tavLst>
                                    </p:anim>
                                    <p:anim calcmode="lin" valueType="num">
                                      <p:cBhvr>
                                        <p:cTn id="3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6"/>
                                        </p:tgtEl>
                                        <p:attrNameLst>
                                          <p:attrName>style.visibility</p:attrName>
                                        </p:attrNameLst>
                                      </p:cBhvr>
                                      <p:to>
                                        <p:strVal val="visible"/>
                                      </p:to>
                                    </p:set>
                                    <p:animEffect transition="in" filter="fade">
                                      <p:cBhvr>
                                        <p:cTn id="49" dur="1000"/>
                                        <p:tgtEl>
                                          <p:spTgt spid="36"/>
                                        </p:tgtEl>
                                      </p:cBhvr>
                                    </p:animEffect>
                                    <p:anim calcmode="lin" valueType="num">
                                      <p:cBhvr>
                                        <p:cTn id="50" dur="1000" fill="hold"/>
                                        <p:tgtEl>
                                          <p:spTgt spid="36"/>
                                        </p:tgtEl>
                                        <p:attrNameLst>
                                          <p:attrName>ppt_x</p:attrName>
                                        </p:attrNameLst>
                                      </p:cBhvr>
                                      <p:tavLst>
                                        <p:tav tm="0">
                                          <p:val>
                                            <p:strVal val="#ppt_x"/>
                                          </p:val>
                                        </p:tav>
                                        <p:tav tm="100000">
                                          <p:val>
                                            <p:strVal val="#ppt_x"/>
                                          </p:val>
                                        </p:tav>
                                      </p:tavLst>
                                    </p:anim>
                                    <p:anim calcmode="lin" valueType="num">
                                      <p:cBhvr>
                                        <p:cTn id="51"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fade">
                                      <p:cBhvr>
                                        <p:cTn id="56" dur="1000"/>
                                        <p:tgtEl>
                                          <p:spTgt spid="22"/>
                                        </p:tgtEl>
                                      </p:cBhvr>
                                    </p:animEffect>
                                    <p:anim calcmode="lin" valueType="num">
                                      <p:cBhvr>
                                        <p:cTn id="57" dur="1000" fill="hold"/>
                                        <p:tgtEl>
                                          <p:spTgt spid="22"/>
                                        </p:tgtEl>
                                        <p:attrNameLst>
                                          <p:attrName>ppt_x</p:attrName>
                                        </p:attrNameLst>
                                      </p:cBhvr>
                                      <p:tavLst>
                                        <p:tav tm="0">
                                          <p:val>
                                            <p:strVal val="#ppt_x"/>
                                          </p:val>
                                        </p:tav>
                                        <p:tav tm="100000">
                                          <p:val>
                                            <p:strVal val="#ppt_x"/>
                                          </p:val>
                                        </p:tav>
                                      </p:tavLst>
                                    </p:anim>
                                    <p:anim calcmode="lin" valueType="num">
                                      <p:cBhvr>
                                        <p:cTn id="5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1000"/>
                                        <p:tgtEl>
                                          <p:spTgt spid="37"/>
                                        </p:tgtEl>
                                      </p:cBhvr>
                                    </p:animEffect>
                                    <p:anim calcmode="lin" valueType="num">
                                      <p:cBhvr>
                                        <p:cTn id="64" dur="1000" fill="hold"/>
                                        <p:tgtEl>
                                          <p:spTgt spid="37"/>
                                        </p:tgtEl>
                                        <p:attrNameLst>
                                          <p:attrName>ppt_x</p:attrName>
                                        </p:attrNameLst>
                                      </p:cBhvr>
                                      <p:tavLst>
                                        <p:tav tm="0">
                                          <p:val>
                                            <p:strVal val="#ppt_x"/>
                                          </p:val>
                                        </p:tav>
                                        <p:tav tm="100000">
                                          <p:val>
                                            <p:strVal val="#ppt_x"/>
                                          </p:val>
                                        </p:tav>
                                      </p:tavLst>
                                    </p:anim>
                                    <p:anim calcmode="lin" valueType="num">
                                      <p:cBhvr>
                                        <p:cTn id="65"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38"/>
                                        </p:tgtEl>
                                        <p:attrNameLst>
                                          <p:attrName>style.visibility</p:attrName>
                                        </p:attrNameLst>
                                      </p:cBhvr>
                                      <p:to>
                                        <p:strVal val="visible"/>
                                      </p:to>
                                    </p:set>
                                    <p:animEffect transition="in" filter="fade">
                                      <p:cBhvr>
                                        <p:cTn id="70" dur="1000"/>
                                        <p:tgtEl>
                                          <p:spTgt spid="38"/>
                                        </p:tgtEl>
                                      </p:cBhvr>
                                    </p:animEffect>
                                    <p:anim calcmode="lin" valueType="num">
                                      <p:cBhvr>
                                        <p:cTn id="71" dur="1000" fill="hold"/>
                                        <p:tgtEl>
                                          <p:spTgt spid="38"/>
                                        </p:tgtEl>
                                        <p:attrNameLst>
                                          <p:attrName>ppt_x</p:attrName>
                                        </p:attrNameLst>
                                      </p:cBhvr>
                                      <p:tavLst>
                                        <p:tav tm="0">
                                          <p:val>
                                            <p:strVal val="#ppt_x"/>
                                          </p:val>
                                        </p:tav>
                                        <p:tav tm="100000">
                                          <p:val>
                                            <p:strVal val="#ppt_x"/>
                                          </p:val>
                                        </p:tav>
                                      </p:tavLst>
                                    </p:anim>
                                    <p:anim calcmode="lin" valueType="num">
                                      <p:cBhvr>
                                        <p:cTn id="72"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0"/>
                                        </p:tgtEl>
                                        <p:attrNameLst>
                                          <p:attrName>style.visibility</p:attrName>
                                        </p:attrNameLst>
                                      </p:cBhvr>
                                      <p:to>
                                        <p:strVal val="visible"/>
                                      </p:to>
                                    </p:set>
                                    <p:animEffect transition="in" filter="fade">
                                      <p:cBhvr>
                                        <p:cTn id="84" dur="1000"/>
                                        <p:tgtEl>
                                          <p:spTgt spid="40"/>
                                        </p:tgtEl>
                                      </p:cBhvr>
                                    </p:animEffect>
                                    <p:anim calcmode="lin" valueType="num">
                                      <p:cBhvr>
                                        <p:cTn id="85" dur="1000" fill="hold"/>
                                        <p:tgtEl>
                                          <p:spTgt spid="40"/>
                                        </p:tgtEl>
                                        <p:attrNameLst>
                                          <p:attrName>ppt_x</p:attrName>
                                        </p:attrNameLst>
                                      </p:cBhvr>
                                      <p:tavLst>
                                        <p:tav tm="0">
                                          <p:val>
                                            <p:strVal val="#ppt_x"/>
                                          </p:val>
                                        </p:tav>
                                        <p:tav tm="100000">
                                          <p:val>
                                            <p:strVal val="#ppt_x"/>
                                          </p:val>
                                        </p:tav>
                                      </p:tavLst>
                                    </p:anim>
                                    <p:anim calcmode="lin" valueType="num">
                                      <p:cBhvr>
                                        <p:cTn id="86"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1000"/>
                                        <p:tgtEl>
                                          <p:spTgt spid="41"/>
                                        </p:tgtEl>
                                      </p:cBhvr>
                                    </p:animEffect>
                                    <p:anim calcmode="lin" valueType="num">
                                      <p:cBhvr>
                                        <p:cTn id="92" dur="1000" fill="hold"/>
                                        <p:tgtEl>
                                          <p:spTgt spid="41"/>
                                        </p:tgtEl>
                                        <p:attrNameLst>
                                          <p:attrName>ppt_x</p:attrName>
                                        </p:attrNameLst>
                                      </p:cBhvr>
                                      <p:tavLst>
                                        <p:tav tm="0">
                                          <p:val>
                                            <p:strVal val="#ppt_x"/>
                                          </p:val>
                                        </p:tav>
                                        <p:tav tm="100000">
                                          <p:val>
                                            <p:strVal val="#ppt_x"/>
                                          </p:val>
                                        </p:tav>
                                      </p:tavLst>
                                    </p:anim>
                                    <p:anim calcmode="lin" valueType="num">
                                      <p:cBhvr>
                                        <p:cTn id="93"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44"/>
                                        </p:tgtEl>
                                        <p:attrNameLst>
                                          <p:attrName>style.visibility</p:attrName>
                                        </p:attrNameLst>
                                      </p:cBhvr>
                                      <p:to>
                                        <p:strVal val="visible"/>
                                      </p:to>
                                    </p:set>
                                    <p:animEffect transition="in" filter="fade">
                                      <p:cBhvr>
                                        <p:cTn id="98" dur="1000"/>
                                        <p:tgtEl>
                                          <p:spTgt spid="44"/>
                                        </p:tgtEl>
                                      </p:cBhvr>
                                    </p:animEffect>
                                    <p:anim calcmode="lin" valueType="num">
                                      <p:cBhvr>
                                        <p:cTn id="99" dur="1000" fill="hold"/>
                                        <p:tgtEl>
                                          <p:spTgt spid="44"/>
                                        </p:tgtEl>
                                        <p:attrNameLst>
                                          <p:attrName>ppt_x</p:attrName>
                                        </p:attrNameLst>
                                      </p:cBhvr>
                                      <p:tavLst>
                                        <p:tav tm="0">
                                          <p:val>
                                            <p:strVal val="#ppt_x"/>
                                          </p:val>
                                        </p:tav>
                                        <p:tav tm="100000">
                                          <p:val>
                                            <p:strVal val="#ppt_x"/>
                                          </p:val>
                                        </p:tav>
                                      </p:tavLst>
                                    </p:anim>
                                    <p:anim calcmode="lin" valueType="num">
                                      <p:cBhvr>
                                        <p:cTn id="100"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fade">
                                      <p:cBhvr>
                                        <p:cTn id="105" dur="1000"/>
                                        <p:tgtEl>
                                          <p:spTgt spid="27"/>
                                        </p:tgtEl>
                                      </p:cBhvr>
                                    </p:animEffect>
                                    <p:anim calcmode="lin" valueType="num">
                                      <p:cBhvr>
                                        <p:cTn id="106" dur="1000" fill="hold"/>
                                        <p:tgtEl>
                                          <p:spTgt spid="27"/>
                                        </p:tgtEl>
                                        <p:attrNameLst>
                                          <p:attrName>ppt_x</p:attrName>
                                        </p:attrNameLst>
                                      </p:cBhvr>
                                      <p:tavLst>
                                        <p:tav tm="0">
                                          <p:val>
                                            <p:strVal val="#ppt_x"/>
                                          </p:val>
                                        </p:tav>
                                        <p:tav tm="100000">
                                          <p:val>
                                            <p:strVal val="#ppt_x"/>
                                          </p:val>
                                        </p:tav>
                                      </p:tavLst>
                                    </p:anim>
                                    <p:anim calcmode="lin" valueType="num">
                                      <p:cBhvr>
                                        <p:cTn id="10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45"/>
                                        </p:tgtEl>
                                        <p:attrNameLst>
                                          <p:attrName>style.visibility</p:attrName>
                                        </p:attrNameLst>
                                      </p:cBhvr>
                                      <p:to>
                                        <p:strVal val="visible"/>
                                      </p:to>
                                    </p:set>
                                    <p:animEffect transition="in" filter="fade">
                                      <p:cBhvr>
                                        <p:cTn id="112" dur="1000"/>
                                        <p:tgtEl>
                                          <p:spTgt spid="45"/>
                                        </p:tgtEl>
                                      </p:cBhvr>
                                    </p:animEffect>
                                    <p:anim calcmode="lin" valueType="num">
                                      <p:cBhvr>
                                        <p:cTn id="113" dur="1000" fill="hold"/>
                                        <p:tgtEl>
                                          <p:spTgt spid="45"/>
                                        </p:tgtEl>
                                        <p:attrNameLst>
                                          <p:attrName>ppt_x</p:attrName>
                                        </p:attrNameLst>
                                      </p:cBhvr>
                                      <p:tavLst>
                                        <p:tav tm="0">
                                          <p:val>
                                            <p:strVal val="#ppt_x"/>
                                          </p:val>
                                        </p:tav>
                                        <p:tav tm="100000">
                                          <p:val>
                                            <p:strVal val="#ppt_x"/>
                                          </p:val>
                                        </p:tav>
                                      </p:tavLst>
                                    </p:anim>
                                    <p:anim calcmode="lin" valueType="num">
                                      <p:cBhvr>
                                        <p:cTn id="114"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48"/>
                                        </p:tgtEl>
                                        <p:attrNameLst>
                                          <p:attrName>style.visibility</p:attrName>
                                        </p:attrNameLst>
                                      </p:cBhvr>
                                      <p:to>
                                        <p:strVal val="visible"/>
                                      </p:to>
                                    </p:set>
                                    <p:animEffect transition="in" filter="fade">
                                      <p:cBhvr>
                                        <p:cTn id="119" dur="1000"/>
                                        <p:tgtEl>
                                          <p:spTgt spid="48"/>
                                        </p:tgtEl>
                                      </p:cBhvr>
                                    </p:animEffect>
                                    <p:anim calcmode="lin" valueType="num">
                                      <p:cBhvr>
                                        <p:cTn id="120" dur="1000" fill="hold"/>
                                        <p:tgtEl>
                                          <p:spTgt spid="48"/>
                                        </p:tgtEl>
                                        <p:attrNameLst>
                                          <p:attrName>ppt_x</p:attrName>
                                        </p:attrNameLst>
                                      </p:cBhvr>
                                      <p:tavLst>
                                        <p:tav tm="0">
                                          <p:val>
                                            <p:strVal val="#ppt_x"/>
                                          </p:val>
                                        </p:tav>
                                        <p:tav tm="100000">
                                          <p:val>
                                            <p:strVal val="#ppt_x"/>
                                          </p:val>
                                        </p:tav>
                                      </p:tavLst>
                                    </p:anim>
                                    <p:anim calcmode="lin" valueType="num">
                                      <p:cBhvr>
                                        <p:cTn id="121"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51"/>
                                        </p:tgtEl>
                                        <p:attrNameLst>
                                          <p:attrName>style.visibility</p:attrName>
                                        </p:attrNameLst>
                                      </p:cBhvr>
                                      <p:to>
                                        <p:strVal val="visible"/>
                                      </p:to>
                                    </p:set>
                                    <p:animEffect transition="in" filter="fade">
                                      <p:cBhvr>
                                        <p:cTn id="126" dur="1000"/>
                                        <p:tgtEl>
                                          <p:spTgt spid="51"/>
                                        </p:tgtEl>
                                      </p:cBhvr>
                                    </p:animEffect>
                                    <p:anim calcmode="lin" valueType="num">
                                      <p:cBhvr>
                                        <p:cTn id="127" dur="1000" fill="hold"/>
                                        <p:tgtEl>
                                          <p:spTgt spid="51"/>
                                        </p:tgtEl>
                                        <p:attrNameLst>
                                          <p:attrName>ppt_x</p:attrName>
                                        </p:attrNameLst>
                                      </p:cBhvr>
                                      <p:tavLst>
                                        <p:tav tm="0">
                                          <p:val>
                                            <p:strVal val="#ppt_x"/>
                                          </p:val>
                                        </p:tav>
                                        <p:tav tm="100000">
                                          <p:val>
                                            <p:strVal val="#ppt_x"/>
                                          </p:val>
                                        </p:tav>
                                      </p:tavLst>
                                    </p:anim>
                                    <p:anim calcmode="lin" valueType="num">
                                      <p:cBhvr>
                                        <p:cTn id="12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28"/>
                                        </p:tgtEl>
                                        <p:attrNameLst>
                                          <p:attrName>style.visibility</p:attrName>
                                        </p:attrNameLst>
                                      </p:cBhvr>
                                      <p:to>
                                        <p:strVal val="visible"/>
                                      </p:to>
                                    </p:set>
                                    <p:animEffect transition="in" filter="fade">
                                      <p:cBhvr>
                                        <p:cTn id="133" dur="1000"/>
                                        <p:tgtEl>
                                          <p:spTgt spid="28"/>
                                        </p:tgtEl>
                                      </p:cBhvr>
                                    </p:animEffect>
                                    <p:anim calcmode="lin" valueType="num">
                                      <p:cBhvr>
                                        <p:cTn id="134" dur="1000" fill="hold"/>
                                        <p:tgtEl>
                                          <p:spTgt spid="28"/>
                                        </p:tgtEl>
                                        <p:attrNameLst>
                                          <p:attrName>ppt_x</p:attrName>
                                        </p:attrNameLst>
                                      </p:cBhvr>
                                      <p:tavLst>
                                        <p:tav tm="0">
                                          <p:val>
                                            <p:strVal val="#ppt_x"/>
                                          </p:val>
                                        </p:tav>
                                        <p:tav tm="100000">
                                          <p:val>
                                            <p:strVal val="#ppt_x"/>
                                          </p:val>
                                        </p:tav>
                                      </p:tavLst>
                                    </p:anim>
                                    <p:anim calcmode="lin" valueType="num">
                                      <p:cBhvr>
                                        <p:cTn id="13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nodeType="click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nodeType="click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fade">
                                      <p:cBhvr>
                                        <p:cTn id="147" dur="1000"/>
                                        <p:tgtEl>
                                          <p:spTgt spid="55"/>
                                        </p:tgtEl>
                                      </p:cBhvr>
                                    </p:animEffect>
                                    <p:anim calcmode="lin" valueType="num">
                                      <p:cBhvr>
                                        <p:cTn id="148" dur="1000" fill="hold"/>
                                        <p:tgtEl>
                                          <p:spTgt spid="55"/>
                                        </p:tgtEl>
                                        <p:attrNameLst>
                                          <p:attrName>ppt_x</p:attrName>
                                        </p:attrNameLst>
                                      </p:cBhvr>
                                      <p:tavLst>
                                        <p:tav tm="0">
                                          <p:val>
                                            <p:strVal val="#ppt_x"/>
                                          </p:val>
                                        </p:tav>
                                        <p:tav tm="100000">
                                          <p:val>
                                            <p:strVal val="#ppt_x"/>
                                          </p:val>
                                        </p:tav>
                                      </p:tavLst>
                                    </p:anim>
                                    <p:anim calcmode="lin" valueType="num">
                                      <p:cBhvr>
                                        <p:cTn id="149"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59"/>
                                        </p:tgtEl>
                                        <p:attrNameLst>
                                          <p:attrName>style.visibility</p:attrName>
                                        </p:attrNameLst>
                                      </p:cBhvr>
                                      <p:to>
                                        <p:strVal val="visible"/>
                                      </p:to>
                                    </p:set>
                                    <p:animEffect transition="in" filter="fade">
                                      <p:cBhvr>
                                        <p:cTn id="154" dur="1000"/>
                                        <p:tgtEl>
                                          <p:spTgt spid="59"/>
                                        </p:tgtEl>
                                      </p:cBhvr>
                                    </p:animEffect>
                                    <p:anim calcmode="lin" valueType="num">
                                      <p:cBhvr>
                                        <p:cTn id="155" dur="1000" fill="hold"/>
                                        <p:tgtEl>
                                          <p:spTgt spid="59"/>
                                        </p:tgtEl>
                                        <p:attrNameLst>
                                          <p:attrName>ppt_x</p:attrName>
                                        </p:attrNameLst>
                                      </p:cBhvr>
                                      <p:tavLst>
                                        <p:tav tm="0">
                                          <p:val>
                                            <p:strVal val="#ppt_x"/>
                                          </p:val>
                                        </p:tav>
                                        <p:tav tm="100000">
                                          <p:val>
                                            <p:strVal val="#ppt_x"/>
                                          </p:val>
                                        </p:tav>
                                      </p:tavLst>
                                    </p:anim>
                                    <p:anim calcmode="lin" valueType="num">
                                      <p:cBhvr>
                                        <p:cTn id="156"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3"/>
                                        </p:tgtEl>
                                        <p:attrNameLst>
                                          <p:attrName>style.visibility</p:attrName>
                                        </p:attrNameLst>
                                      </p:cBhvr>
                                      <p:to>
                                        <p:strVal val="visible"/>
                                      </p:to>
                                    </p:set>
                                    <p:animEffect transition="in" filter="fade">
                                      <p:cBhvr>
                                        <p:cTn id="161" dur="1000"/>
                                        <p:tgtEl>
                                          <p:spTgt spid="3"/>
                                        </p:tgtEl>
                                      </p:cBhvr>
                                    </p:animEffect>
                                    <p:anim calcmode="lin" valueType="num">
                                      <p:cBhvr>
                                        <p:cTn id="162" dur="1000" fill="hold"/>
                                        <p:tgtEl>
                                          <p:spTgt spid="3"/>
                                        </p:tgtEl>
                                        <p:attrNameLst>
                                          <p:attrName>ppt_x</p:attrName>
                                        </p:attrNameLst>
                                      </p:cBhvr>
                                      <p:tavLst>
                                        <p:tav tm="0">
                                          <p:val>
                                            <p:strVal val="#ppt_x"/>
                                          </p:val>
                                        </p:tav>
                                        <p:tav tm="100000">
                                          <p:val>
                                            <p:strVal val="#ppt_x"/>
                                          </p:val>
                                        </p:tav>
                                      </p:tavLst>
                                    </p:anim>
                                    <p:anim calcmode="lin" valueType="num">
                                      <p:cBhvr>
                                        <p:cTn id="16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nodeType="clickEffect">
                                  <p:stCondLst>
                                    <p:cond delay="0"/>
                                  </p:stCondLst>
                                  <p:childTnLst>
                                    <p:set>
                                      <p:cBhvr>
                                        <p:cTn id="167" dur="1" fill="hold">
                                          <p:stCondLst>
                                            <p:cond delay="0"/>
                                          </p:stCondLst>
                                        </p:cTn>
                                        <p:tgtEl>
                                          <p:spTgt spid="26"/>
                                        </p:tgtEl>
                                        <p:attrNameLst>
                                          <p:attrName>style.visibility</p:attrName>
                                        </p:attrNameLst>
                                      </p:cBhvr>
                                      <p:to>
                                        <p:strVal val="visible"/>
                                      </p:to>
                                    </p:set>
                                    <p:animEffect transition="in" filter="fade">
                                      <p:cBhvr>
                                        <p:cTn id="168" dur="1000"/>
                                        <p:tgtEl>
                                          <p:spTgt spid="26"/>
                                        </p:tgtEl>
                                      </p:cBhvr>
                                    </p:animEffect>
                                    <p:anim calcmode="lin" valueType="num">
                                      <p:cBhvr>
                                        <p:cTn id="169" dur="1000" fill="hold"/>
                                        <p:tgtEl>
                                          <p:spTgt spid="26"/>
                                        </p:tgtEl>
                                        <p:attrNameLst>
                                          <p:attrName>ppt_x</p:attrName>
                                        </p:attrNameLst>
                                      </p:cBhvr>
                                      <p:tavLst>
                                        <p:tav tm="0">
                                          <p:val>
                                            <p:strVal val="#ppt_x"/>
                                          </p:val>
                                        </p:tav>
                                        <p:tav tm="100000">
                                          <p:val>
                                            <p:strVal val="#ppt_x"/>
                                          </p:val>
                                        </p:tav>
                                      </p:tavLst>
                                    </p:anim>
                                    <p:anim calcmode="lin" valueType="num">
                                      <p:cBhvr>
                                        <p:cTn id="170"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nodeType="clickEffect">
                                  <p:stCondLst>
                                    <p:cond delay="0"/>
                                  </p:stCondLst>
                                  <p:childTnLst>
                                    <p:set>
                                      <p:cBhvr>
                                        <p:cTn id="174" dur="1" fill="hold">
                                          <p:stCondLst>
                                            <p:cond delay="0"/>
                                          </p:stCondLst>
                                        </p:cTn>
                                        <p:tgtEl>
                                          <p:spTgt spid="61"/>
                                        </p:tgtEl>
                                        <p:attrNameLst>
                                          <p:attrName>style.visibility</p:attrName>
                                        </p:attrNameLst>
                                      </p:cBhvr>
                                      <p:to>
                                        <p:strVal val="visible"/>
                                      </p:to>
                                    </p:set>
                                    <p:animEffect transition="in" filter="fade">
                                      <p:cBhvr>
                                        <p:cTn id="175" dur="1000"/>
                                        <p:tgtEl>
                                          <p:spTgt spid="61"/>
                                        </p:tgtEl>
                                      </p:cBhvr>
                                    </p:animEffect>
                                    <p:anim calcmode="lin" valueType="num">
                                      <p:cBhvr>
                                        <p:cTn id="176" dur="1000" fill="hold"/>
                                        <p:tgtEl>
                                          <p:spTgt spid="61"/>
                                        </p:tgtEl>
                                        <p:attrNameLst>
                                          <p:attrName>ppt_x</p:attrName>
                                        </p:attrNameLst>
                                      </p:cBhvr>
                                      <p:tavLst>
                                        <p:tav tm="0">
                                          <p:val>
                                            <p:strVal val="#ppt_x"/>
                                          </p:val>
                                        </p:tav>
                                        <p:tav tm="100000">
                                          <p:val>
                                            <p:strVal val="#ppt_x"/>
                                          </p:val>
                                        </p:tav>
                                      </p:tavLst>
                                    </p:anim>
                                    <p:anim calcmode="lin" valueType="num">
                                      <p:cBhvr>
                                        <p:cTn id="17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42" presetClass="entr" presetSubtype="0" fill="hold" nodeType="clickEffect">
                                  <p:stCondLst>
                                    <p:cond delay="0"/>
                                  </p:stCondLst>
                                  <p:childTnLst>
                                    <p:set>
                                      <p:cBhvr>
                                        <p:cTn id="181" dur="1" fill="hold">
                                          <p:stCondLst>
                                            <p:cond delay="0"/>
                                          </p:stCondLst>
                                        </p:cTn>
                                        <p:tgtEl>
                                          <p:spTgt spid="64"/>
                                        </p:tgtEl>
                                        <p:attrNameLst>
                                          <p:attrName>style.visibility</p:attrName>
                                        </p:attrNameLst>
                                      </p:cBhvr>
                                      <p:to>
                                        <p:strVal val="visible"/>
                                      </p:to>
                                    </p:set>
                                    <p:animEffect transition="in" filter="fade">
                                      <p:cBhvr>
                                        <p:cTn id="182" dur="1000"/>
                                        <p:tgtEl>
                                          <p:spTgt spid="64"/>
                                        </p:tgtEl>
                                      </p:cBhvr>
                                    </p:animEffect>
                                    <p:anim calcmode="lin" valueType="num">
                                      <p:cBhvr>
                                        <p:cTn id="183" dur="1000" fill="hold"/>
                                        <p:tgtEl>
                                          <p:spTgt spid="64"/>
                                        </p:tgtEl>
                                        <p:attrNameLst>
                                          <p:attrName>ppt_x</p:attrName>
                                        </p:attrNameLst>
                                      </p:cBhvr>
                                      <p:tavLst>
                                        <p:tav tm="0">
                                          <p:val>
                                            <p:strVal val="#ppt_x"/>
                                          </p:val>
                                        </p:tav>
                                        <p:tav tm="100000">
                                          <p:val>
                                            <p:strVal val="#ppt_x"/>
                                          </p:val>
                                        </p:tav>
                                      </p:tavLst>
                                    </p:anim>
                                    <p:anim calcmode="lin" valueType="num">
                                      <p:cBhvr>
                                        <p:cTn id="184"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42" presetClass="entr" presetSubtype="0" fill="hold" grpId="0" nodeType="clickEffect">
                                  <p:stCondLst>
                                    <p:cond delay="0"/>
                                  </p:stCondLst>
                                  <p:childTnLst>
                                    <p:set>
                                      <p:cBhvr>
                                        <p:cTn id="188" dur="1" fill="hold">
                                          <p:stCondLst>
                                            <p:cond delay="0"/>
                                          </p:stCondLst>
                                        </p:cTn>
                                        <p:tgtEl>
                                          <p:spTgt spid="67"/>
                                        </p:tgtEl>
                                        <p:attrNameLst>
                                          <p:attrName>style.visibility</p:attrName>
                                        </p:attrNameLst>
                                      </p:cBhvr>
                                      <p:to>
                                        <p:strVal val="visible"/>
                                      </p:to>
                                    </p:set>
                                    <p:animEffect transition="in" filter="fade">
                                      <p:cBhvr>
                                        <p:cTn id="189" dur="1000"/>
                                        <p:tgtEl>
                                          <p:spTgt spid="67"/>
                                        </p:tgtEl>
                                      </p:cBhvr>
                                    </p:animEffect>
                                    <p:anim calcmode="lin" valueType="num">
                                      <p:cBhvr>
                                        <p:cTn id="190" dur="1000" fill="hold"/>
                                        <p:tgtEl>
                                          <p:spTgt spid="67"/>
                                        </p:tgtEl>
                                        <p:attrNameLst>
                                          <p:attrName>ppt_x</p:attrName>
                                        </p:attrNameLst>
                                      </p:cBhvr>
                                      <p:tavLst>
                                        <p:tav tm="0">
                                          <p:val>
                                            <p:strVal val="#ppt_x"/>
                                          </p:val>
                                        </p:tav>
                                        <p:tav tm="100000">
                                          <p:val>
                                            <p:strVal val="#ppt_x"/>
                                          </p:val>
                                        </p:tav>
                                      </p:tavLst>
                                    </p:anim>
                                    <p:anim calcmode="lin" valueType="num">
                                      <p:cBhvr>
                                        <p:cTn id="191"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42" presetClass="entr" presetSubtype="0" fill="hold" nodeType="clickEffect">
                                  <p:stCondLst>
                                    <p:cond delay="0"/>
                                  </p:stCondLst>
                                  <p:childTnLst>
                                    <p:set>
                                      <p:cBhvr>
                                        <p:cTn id="195" dur="1" fill="hold">
                                          <p:stCondLst>
                                            <p:cond delay="0"/>
                                          </p:stCondLst>
                                        </p:cTn>
                                        <p:tgtEl>
                                          <p:spTgt spid="25"/>
                                        </p:tgtEl>
                                        <p:attrNameLst>
                                          <p:attrName>style.visibility</p:attrName>
                                        </p:attrNameLst>
                                      </p:cBhvr>
                                      <p:to>
                                        <p:strVal val="visible"/>
                                      </p:to>
                                    </p:set>
                                    <p:animEffect transition="in" filter="fade">
                                      <p:cBhvr>
                                        <p:cTn id="196" dur="1000"/>
                                        <p:tgtEl>
                                          <p:spTgt spid="25"/>
                                        </p:tgtEl>
                                      </p:cBhvr>
                                    </p:animEffect>
                                    <p:anim calcmode="lin" valueType="num">
                                      <p:cBhvr>
                                        <p:cTn id="197" dur="1000" fill="hold"/>
                                        <p:tgtEl>
                                          <p:spTgt spid="25"/>
                                        </p:tgtEl>
                                        <p:attrNameLst>
                                          <p:attrName>ppt_x</p:attrName>
                                        </p:attrNameLst>
                                      </p:cBhvr>
                                      <p:tavLst>
                                        <p:tav tm="0">
                                          <p:val>
                                            <p:strVal val="#ppt_x"/>
                                          </p:val>
                                        </p:tav>
                                        <p:tav tm="100000">
                                          <p:val>
                                            <p:strVal val="#ppt_x"/>
                                          </p:val>
                                        </p:tav>
                                      </p:tavLst>
                                    </p:anim>
                                    <p:anim calcmode="lin" valueType="num">
                                      <p:cBhvr>
                                        <p:cTn id="198"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42" presetClass="entr" presetSubtype="0" fill="hold" nodeType="clickEffect">
                                  <p:stCondLst>
                                    <p:cond delay="0"/>
                                  </p:stCondLst>
                                  <p:childTnLst>
                                    <p:set>
                                      <p:cBhvr>
                                        <p:cTn id="202" dur="1" fill="hold">
                                          <p:stCondLst>
                                            <p:cond delay="0"/>
                                          </p:stCondLst>
                                        </p:cTn>
                                        <p:tgtEl>
                                          <p:spTgt spid="68"/>
                                        </p:tgtEl>
                                        <p:attrNameLst>
                                          <p:attrName>style.visibility</p:attrName>
                                        </p:attrNameLst>
                                      </p:cBhvr>
                                      <p:to>
                                        <p:strVal val="visible"/>
                                      </p:to>
                                    </p:set>
                                    <p:animEffect transition="in" filter="fade">
                                      <p:cBhvr>
                                        <p:cTn id="203" dur="1000"/>
                                        <p:tgtEl>
                                          <p:spTgt spid="68"/>
                                        </p:tgtEl>
                                      </p:cBhvr>
                                    </p:animEffect>
                                    <p:anim calcmode="lin" valueType="num">
                                      <p:cBhvr>
                                        <p:cTn id="204" dur="1000" fill="hold"/>
                                        <p:tgtEl>
                                          <p:spTgt spid="68"/>
                                        </p:tgtEl>
                                        <p:attrNameLst>
                                          <p:attrName>ppt_x</p:attrName>
                                        </p:attrNameLst>
                                      </p:cBhvr>
                                      <p:tavLst>
                                        <p:tav tm="0">
                                          <p:val>
                                            <p:strVal val="#ppt_x"/>
                                          </p:val>
                                        </p:tav>
                                        <p:tav tm="100000">
                                          <p:val>
                                            <p:strVal val="#ppt_x"/>
                                          </p:val>
                                        </p:tav>
                                      </p:tavLst>
                                    </p:anim>
                                    <p:anim calcmode="lin" valueType="num">
                                      <p:cBhvr>
                                        <p:cTn id="205"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42" presetClass="entr" presetSubtype="0" fill="hold" nodeType="clickEffect">
                                  <p:stCondLst>
                                    <p:cond delay="0"/>
                                  </p:stCondLst>
                                  <p:childTnLst>
                                    <p:set>
                                      <p:cBhvr>
                                        <p:cTn id="209" dur="1" fill="hold">
                                          <p:stCondLst>
                                            <p:cond delay="0"/>
                                          </p:stCondLst>
                                        </p:cTn>
                                        <p:tgtEl>
                                          <p:spTgt spid="71"/>
                                        </p:tgtEl>
                                        <p:attrNameLst>
                                          <p:attrName>style.visibility</p:attrName>
                                        </p:attrNameLst>
                                      </p:cBhvr>
                                      <p:to>
                                        <p:strVal val="visible"/>
                                      </p:to>
                                    </p:set>
                                    <p:animEffect transition="in" filter="fade">
                                      <p:cBhvr>
                                        <p:cTn id="210" dur="1000"/>
                                        <p:tgtEl>
                                          <p:spTgt spid="71"/>
                                        </p:tgtEl>
                                      </p:cBhvr>
                                    </p:animEffect>
                                    <p:anim calcmode="lin" valueType="num">
                                      <p:cBhvr>
                                        <p:cTn id="211" dur="1000" fill="hold"/>
                                        <p:tgtEl>
                                          <p:spTgt spid="71"/>
                                        </p:tgtEl>
                                        <p:attrNameLst>
                                          <p:attrName>ppt_x</p:attrName>
                                        </p:attrNameLst>
                                      </p:cBhvr>
                                      <p:tavLst>
                                        <p:tav tm="0">
                                          <p:val>
                                            <p:strVal val="#ppt_x"/>
                                          </p:val>
                                        </p:tav>
                                        <p:tav tm="100000">
                                          <p:val>
                                            <p:strVal val="#ppt_x"/>
                                          </p:val>
                                        </p:tav>
                                      </p:tavLst>
                                    </p:anim>
                                    <p:anim calcmode="lin" valueType="num">
                                      <p:cBhvr>
                                        <p:cTn id="21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42" presetClass="entr" presetSubtype="0" fill="hold" grpId="0" nodeType="clickEffect">
                                  <p:stCondLst>
                                    <p:cond delay="0"/>
                                  </p:stCondLst>
                                  <p:childTnLst>
                                    <p:set>
                                      <p:cBhvr>
                                        <p:cTn id="216" dur="1" fill="hold">
                                          <p:stCondLst>
                                            <p:cond delay="0"/>
                                          </p:stCondLst>
                                        </p:cTn>
                                        <p:tgtEl>
                                          <p:spTgt spid="74"/>
                                        </p:tgtEl>
                                        <p:attrNameLst>
                                          <p:attrName>style.visibility</p:attrName>
                                        </p:attrNameLst>
                                      </p:cBhvr>
                                      <p:to>
                                        <p:strVal val="visible"/>
                                      </p:to>
                                    </p:set>
                                    <p:animEffect transition="in" filter="fade">
                                      <p:cBhvr>
                                        <p:cTn id="217" dur="1000"/>
                                        <p:tgtEl>
                                          <p:spTgt spid="74"/>
                                        </p:tgtEl>
                                      </p:cBhvr>
                                    </p:animEffect>
                                    <p:anim calcmode="lin" valueType="num">
                                      <p:cBhvr>
                                        <p:cTn id="218" dur="1000" fill="hold"/>
                                        <p:tgtEl>
                                          <p:spTgt spid="74"/>
                                        </p:tgtEl>
                                        <p:attrNameLst>
                                          <p:attrName>ppt_x</p:attrName>
                                        </p:attrNameLst>
                                      </p:cBhvr>
                                      <p:tavLst>
                                        <p:tav tm="0">
                                          <p:val>
                                            <p:strVal val="#ppt_x"/>
                                          </p:val>
                                        </p:tav>
                                        <p:tav tm="100000">
                                          <p:val>
                                            <p:strVal val="#ppt_x"/>
                                          </p:val>
                                        </p:tav>
                                      </p:tavLst>
                                    </p:anim>
                                    <p:anim calcmode="lin" valueType="num">
                                      <p:cBhvr>
                                        <p:cTn id="219"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220" fill="hold">
                      <p:stCondLst>
                        <p:cond delay="indefinite"/>
                      </p:stCondLst>
                      <p:childTnLst>
                        <p:par>
                          <p:cTn id="221" fill="hold">
                            <p:stCondLst>
                              <p:cond delay="0"/>
                            </p:stCondLst>
                            <p:childTnLst>
                              <p:par>
                                <p:cTn id="222" presetID="42" presetClass="entr" presetSubtype="0" fill="hold" nodeType="clickEffect">
                                  <p:stCondLst>
                                    <p:cond delay="0"/>
                                  </p:stCondLst>
                                  <p:childTnLst>
                                    <p:set>
                                      <p:cBhvr>
                                        <p:cTn id="223" dur="1" fill="hold">
                                          <p:stCondLst>
                                            <p:cond delay="0"/>
                                          </p:stCondLst>
                                        </p:cTn>
                                        <p:tgtEl>
                                          <p:spTgt spid="24"/>
                                        </p:tgtEl>
                                        <p:attrNameLst>
                                          <p:attrName>style.visibility</p:attrName>
                                        </p:attrNameLst>
                                      </p:cBhvr>
                                      <p:to>
                                        <p:strVal val="visible"/>
                                      </p:to>
                                    </p:set>
                                    <p:animEffect transition="in" filter="fade">
                                      <p:cBhvr>
                                        <p:cTn id="224" dur="1000"/>
                                        <p:tgtEl>
                                          <p:spTgt spid="24"/>
                                        </p:tgtEl>
                                      </p:cBhvr>
                                    </p:animEffect>
                                    <p:anim calcmode="lin" valueType="num">
                                      <p:cBhvr>
                                        <p:cTn id="225" dur="1000" fill="hold"/>
                                        <p:tgtEl>
                                          <p:spTgt spid="24"/>
                                        </p:tgtEl>
                                        <p:attrNameLst>
                                          <p:attrName>ppt_x</p:attrName>
                                        </p:attrNameLst>
                                      </p:cBhvr>
                                      <p:tavLst>
                                        <p:tav tm="0">
                                          <p:val>
                                            <p:strVal val="#ppt_x"/>
                                          </p:val>
                                        </p:tav>
                                        <p:tav tm="100000">
                                          <p:val>
                                            <p:strVal val="#ppt_x"/>
                                          </p:val>
                                        </p:tav>
                                      </p:tavLst>
                                    </p:anim>
                                    <p:anim calcmode="lin" valueType="num">
                                      <p:cBhvr>
                                        <p:cTn id="22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42" presetClass="entr" presetSubtype="0" fill="hold" nodeType="clickEffect">
                                  <p:stCondLst>
                                    <p:cond delay="0"/>
                                  </p:stCondLst>
                                  <p:childTnLst>
                                    <p:set>
                                      <p:cBhvr>
                                        <p:cTn id="230" dur="1" fill="hold">
                                          <p:stCondLst>
                                            <p:cond delay="0"/>
                                          </p:stCondLst>
                                        </p:cTn>
                                        <p:tgtEl>
                                          <p:spTgt spid="75"/>
                                        </p:tgtEl>
                                        <p:attrNameLst>
                                          <p:attrName>style.visibility</p:attrName>
                                        </p:attrNameLst>
                                      </p:cBhvr>
                                      <p:to>
                                        <p:strVal val="visible"/>
                                      </p:to>
                                    </p:set>
                                    <p:animEffect transition="in" filter="fade">
                                      <p:cBhvr>
                                        <p:cTn id="231" dur="1000"/>
                                        <p:tgtEl>
                                          <p:spTgt spid="75"/>
                                        </p:tgtEl>
                                      </p:cBhvr>
                                    </p:animEffect>
                                    <p:anim calcmode="lin" valueType="num">
                                      <p:cBhvr>
                                        <p:cTn id="232" dur="1000" fill="hold"/>
                                        <p:tgtEl>
                                          <p:spTgt spid="75"/>
                                        </p:tgtEl>
                                        <p:attrNameLst>
                                          <p:attrName>ppt_x</p:attrName>
                                        </p:attrNameLst>
                                      </p:cBhvr>
                                      <p:tavLst>
                                        <p:tav tm="0">
                                          <p:val>
                                            <p:strVal val="#ppt_x"/>
                                          </p:val>
                                        </p:tav>
                                        <p:tav tm="100000">
                                          <p:val>
                                            <p:strVal val="#ppt_x"/>
                                          </p:val>
                                        </p:tav>
                                      </p:tavLst>
                                    </p:anim>
                                    <p:anim calcmode="lin" valueType="num">
                                      <p:cBhvr>
                                        <p:cTn id="23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par>
                    <p:cTn id="234" fill="hold">
                      <p:stCondLst>
                        <p:cond delay="indefinite"/>
                      </p:stCondLst>
                      <p:childTnLst>
                        <p:par>
                          <p:cTn id="235" fill="hold">
                            <p:stCondLst>
                              <p:cond delay="0"/>
                            </p:stCondLst>
                            <p:childTnLst>
                              <p:par>
                                <p:cTn id="236" presetID="42" presetClass="entr" presetSubtype="0" fill="hold" nodeType="click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par>
                    <p:cTn id="241" fill="hold">
                      <p:stCondLst>
                        <p:cond delay="indefinite"/>
                      </p:stCondLst>
                      <p:childTnLst>
                        <p:par>
                          <p:cTn id="242" fill="hold">
                            <p:stCondLst>
                              <p:cond delay="0"/>
                            </p:stCondLst>
                            <p:childTnLst>
                              <p:par>
                                <p:cTn id="243" presetID="42" presetClass="entr" presetSubtype="0" fill="hold" grpId="0" nodeType="clickEffect">
                                  <p:stCondLst>
                                    <p:cond delay="0"/>
                                  </p:stCondLst>
                                  <p:childTnLst>
                                    <p:set>
                                      <p:cBhvr>
                                        <p:cTn id="244" dur="1" fill="hold">
                                          <p:stCondLst>
                                            <p:cond delay="0"/>
                                          </p:stCondLst>
                                        </p:cTn>
                                        <p:tgtEl>
                                          <p:spTgt spid="81"/>
                                        </p:tgtEl>
                                        <p:attrNameLst>
                                          <p:attrName>style.visibility</p:attrName>
                                        </p:attrNameLst>
                                      </p:cBhvr>
                                      <p:to>
                                        <p:strVal val="visible"/>
                                      </p:to>
                                    </p:set>
                                    <p:animEffect transition="in" filter="fade">
                                      <p:cBhvr>
                                        <p:cTn id="245" dur="1000"/>
                                        <p:tgtEl>
                                          <p:spTgt spid="81"/>
                                        </p:tgtEl>
                                      </p:cBhvr>
                                    </p:animEffect>
                                    <p:anim calcmode="lin" valueType="num">
                                      <p:cBhvr>
                                        <p:cTn id="246" dur="1000" fill="hold"/>
                                        <p:tgtEl>
                                          <p:spTgt spid="81"/>
                                        </p:tgtEl>
                                        <p:attrNameLst>
                                          <p:attrName>ppt_x</p:attrName>
                                        </p:attrNameLst>
                                      </p:cBhvr>
                                      <p:tavLst>
                                        <p:tav tm="0">
                                          <p:val>
                                            <p:strVal val="#ppt_x"/>
                                          </p:val>
                                        </p:tav>
                                        <p:tav tm="100000">
                                          <p:val>
                                            <p:strVal val="#ppt_x"/>
                                          </p:val>
                                        </p:tav>
                                      </p:tavLst>
                                    </p:anim>
                                    <p:anim calcmode="lin" valueType="num">
                                      <p:cBhvr>
                                        <p:cTn id="247"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248" fill="hold">
                      <p:stCondLst>
                        <p:cond delay="indefinite"/>
                      </p:stCondLst>
                      <p:childTnLst>
                        <p:par>
                          <p:cTn id="249" fill="hold">
                            <p:stCondLst>
                              <p:cond delay="0"/>
                            </p:stCondLst>
                            <p:childTnLst>
                              <p:par>
                                <p:cTn id="250" presetID="42" presetClass="entr" presetSubtype="0" fill="hold" nodeType="clickEffect">
                                  <p:stCondLst>
                                    <p:cond delay="0"/>
                                  </p:stCondLst>
                                  <p:childTnLst>
                                    <p:set>
                                      <p:cBhvr>
                                        <p:cTn id="251" dur="1" fill="hold">
                                          <p:stCondLst>
                                            <p:cond delay="0"/>
                                          </p:stCondLst>
                                        </p:cTn>
                                        <p:tgtEl>
                                          <p:spTgt spid="23"/>
                                        </p:tgtEl>
                                        <p:attrNameLst>
                                          <p:attrName>style.visibility</p:attrName>
                                        </p:attrNameLst>
                                      </p:cBhvr>
                                      <p:to>
                                        <p:strVal val="visible"/>
                                      </p:to>
                                    </p:set>
                                    <p:animEffect transition="in" filter="fade">
                                      <p:cBhvr>
                                        <p:cTn id="252" dur="1000"/>
                                        <p:tgtEl>
                                          <p:spTgt spid="23"/>
                                        </p:tgtEl>
                                      </p:cBhvr>
                                    </p:animEffect>
                                    <p:anim calcmode="lin" valueType="num">
                                      <p:cBhvr>
                                        <p:cTn id="253" dur="1000" fill="hold"/>
                                        <p:tgtEl>
                                          <p:spTgt spid="23"/>
                                        </p:tgtEl>
                                        <p:attrNameLst>
                                          <p:attrName>ppt_x</p:attrName>
                                        </p:attrNameLst>
                                      </p:cBhvr>
                                      <p:tavLst>
                                        <p:tav tm="0">
                                          <p:val>
                                            <p:strVal val="#ppt_x"/>
                                          </p:val>
                                        </p:tav>
                                        <p:tav tm="100000">
                                          <p:val>
                                            <p:strVal val="#ppt_x"/>
                                          </p:val>
                                        </p:tav>
                                      </p:tavLst>
                                    </p:anim>
                                    <p:anim calcmode="lin" valueType="num">
                                      <p:cBhvr>
                                        <p:cTn id="254"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55" fill="hold">
                      <p:stCondLst>
                        <p:cond delay="indefinite"/>
                      </p:stCondLst>
                      <p:childTnLst>
                        <p:par>
                          <p:cTn id="256" fill="hold">
                            <p:stCondLst>
                              <p:cond delay="0"/>
                            </p:stCondLst>
                            <p:childTnLst>
                              <p:par>
                                <p:cTn id="257" presetID="42" presetClass="entr" presetSubtype="0" fill="hold" nodeType="clickEffect">
                                  <p:stCondLst>
                                    <p:cond delay="0"/>
                                  </p:stCondLst>
                                  <p:childTnLst>
                                    <p:set>
                                      <p:cBhvr>
                                        <p:cTn id="258" dur="1" fill="hold">
                                          <p:stCondLst>
                                            <p:cond delay="0"/>
                                          </p:stCondLst>
                                        </p:cTn>
                                        <p:tgtEl>
                                          <p:spTgt spid="4"/>
                                        </p:tgtEl>
                                        <p:attrNameLst>
                                          <p:attrName>style.visibility</p:attrName>
                                        </p:attrNameLst>
                                      </p:cBhvr>
                                      <p:to>
                                        <p:strVal val="visible"/>
                                      </p:to>
                                    </p:set>
                                    <p:animEffect transition="in" filter="fade">
                                      <p:cBhvr>
                                        <p:cTn id="259" dur="1000"/>
                                        <p:tgtEl>
                                          <p:spTgt spid="4"/>
                                        </p:tgtEl>
                                      </p:cBhvr>
                                    </p:animEffect>
                                    <p:anim calcmode="lin" valueType="num">
                                      <p:cBhvr>
                                        <p:cTn id="260" dur="1000" fill="hold"/>
                                        <p:tgtEl>
                                          <p:spTgt spid="4"/>
                                        </p:tgtEl>
                                        <p:attrNameLst>
                                          <p:attrName>ppt_x</p:attrName>
                                        </p:attrNameLst>
                                      </p:cBhvr>
                                      <p:tavLst>
                                        <p:tav tm="0">
                                          <p:val>
                                            <p:strVal val="#ppt_x"/>
                                          </p:val>
                                        </p:tav>
                                        <p:tav tm="100000">
                                          <p:val>
                                            <p:strVal val="#ppt_x"/>
                                          </p:val>
                                        </p:tav>
                                      </p:tavLst>
                                    </p:anim>
                                    <p:anim calcmode="lin" valueType="num">
                                      <p:cBhvr>
                                        <p:cTn id="26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62" fill="hold">
                      <p:stCondLst>
                        <p:cond delay="indefinite"/>
                      </p:stCondLst>
                      <p:childTnLst>
                        <p:par>
                          <p:cTn id="263" fill="hold">
                            <p:stCondLst>
                              <p:cond delay="0"/>
                            </p:stCondLst>
                            <p:childTnLst>
                              <p:par>
                                <p:cTn id="264" presetID="42" presetClass="entr" presetSubtype="0" fill="hold" nodeType="clickEffect">
                                  <p:stCondLst>
                                    <p:cond delay="0"/>
                                  </p:stCondLst>
                                  <p:childTnLst>
                                    <p:set>
                                      <p:cBhvr>
                                        <p:cTn id="265" dur="1" fill="hold">
                                          <p:stCondLst>
                                            <p:cond delay="0"/>
                                          </p:stCondLst>
                                        </p:cTn>
                                        <p:tgtEl>
                                          <p:spTgt spid="85"/>
                                        </p:tgtEl>
                                        <p:attrNameLst>
                                          <p:attrName>style.visibility</p:attrName>
                                        </p:attrNameLst>
                                      </p:cBhvr>
                                      <p:to>
                                        <p:strVal val="visible"/>
                                      </p:to>
                                    </p:set>
                                    <p:animEffect transition="in" filter="fade">
                                      <p:cBhvr>
                                        <p:cTn id="266" dur="1000"/>
                                        <p:tgtEl>
                                          <p:spTgt spid="85"/>
                                        </p:tgtEl>
                                      </p:cBhvr>
                                    </p:animEffect>
                                    <p:anim calcmode="lin" valueType="num">
                                      <p:cBhvr>
                                        <p:cTn id="267" dur="1000" fill="hold"/>
                                        <p:tgtEl>
                                          <p:spTgt spid="85"/>
                                        </p:tgtEl>
                                        <p:attrNameLst>
                                          <p:attrName>ppt_x</p:attrName>
                                        </p:attrNameLst>
                                      </p:cBhvr>
                                      <p:tavLst>
                                        <p:tav tm="0">
                                          <p:val>
                                            <p:strVal val="#ppt_x"/>
                                          </p:val>
                                        </p:tav>
                                        <p:tav tm="100000">
                                          <p:val>
                                            <p:strVal val="#ppt_x"/>
                                          </p:val>
                                        </p:tav>
                                      </p:tavLst>
                                    </p:anim>
                                    <p:anim calcmode="lin" valueType="num">
                                      <p:cBhvr>
                                        <p:cTn id="268" dur="1000" fill="hold"/>
                                        <p:tgtEl>
                                          <p:spTgt spid="85"/>
                                        </p:tgtEl>
                                        <p:attrNameLst>
                                          <p:attrName>ppt_y</p:attrName>
                                        </p:attrNameLst>
                                      </p:cBhvr>
                                      <p:tavLst>
                                        <p:tav tm="0">
                                          <p:val>
                                            <p:strVal val="#ppt_y+.1"/>
                                          </p:val>
                                        </p:tav>
                                        <p:tav tm="100000">
                                          <p:val>
                                            <p:strVal val="#ppt_y"/>
                                          </p:val>
                                        </p:tav>
                                      </p:tavLst>
                                    </p:anim>
                                  </p:childTnLst>
                                </p:cTn>
                              </p:par>
                            </p:childTnLst>
                          </p:cTn>
                        </p:par>
                      </p:childTnLst>
                    </p:cTn>
                  </p:par>
                  <p:par>
                    <p:cTn id="269" fill="hold">
                      <p:stCondLst>
                        <p:cond delay="indefinite"/>
                      </p:stCondLst>
                      <p:childTnLst>
                        <p:par>
                          <p:cTn id="270" fill="hold">
                            <p:stCondLst>
                              <p:cond delay="0"/>
                            </p:stCondLst>
                            <p:childTnLst>
                              <p:par>
                                <p:cTn id="271" presetID="42" presetClass="entr" presetSubtype="0" fill="hold" grpId="0" nodeType="clickEffect">
                                  <p:stCondLst>
                                    <p:cond delay="0"/>
                                  </p:stCondLst>
                                  <p:childTnLst>
                                    <p:set>
                                      <p:cBhvr>
                                        <p:cTn id="272" dur="1" fill="hold">
                                          <p:stCondLst>
                                            <p:cond delay="0"/>
                                          </p:stCondLst>
                                        </p:cTn>
                                        <p:tgtEl>
                                          <p:spTgt spid="88"/>
                                        </p:tgtEl>
                                        <p:attrNameLst>
                                          <p:attrName>style.visibility</p:attrName>
                                        </p:attrNameLst>
                                      </p:cBhvr>
                                      <p:to>
                                        <p:strVal val="visible"/>
                                      </p:to>
                                    </p:set>
                                    <p:animEffect transition="in" filter="fade">
                                      <p:cBhvr>
                                        <p:cTn id="273" dur="1000"/>
                                        <p:tgtEl>
                                          <p:spTgt spid="88"/>
                                        </p:tgtEl>
                                      </p:cBhvr>
                                    </p:animEffect>
                                    <p:anim calcmode="lin" valueType="num">
                                      <p:cBhvr>
                                        <p:cTn id="274" dur="1000" fill="hold"/>
                                        <p:tgtEl>
                                          <p:spTgt spid="88"/>
                                        </p:tgtEl>
                                        <p:attrNameLst>
                                          <p:attrName>ppt_x</p:attrName>
                                        </p:attrNameLst>
                                      </p:cBhvr>
                                      <p:tavLst>
                                        <p:tav tm="0">
                                          <p:val>
                                            <p:strVal val="#ppt_x"/>
                                          </p:val>
                                        </p:tav>
                                        <p:tav tm="100000">
                                          <p:val>
                                            <p:strVal val="#ppt_x"/>
                                          </p:val>
                                        </p:tav>
                                      </p:tavLst>
                                    </p:anim>
                                    <p:anim calcmode="lin" valueType="num">
                                      <p:cBhvr>
                                        <p:cTn id="275" dur="1000" fill="hold"/>
                                        <p:tgtEl>
                                          <p:spTgt spid="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0" grpId="0"/>
      <p:bldP spid="31" grpId="0"/>
      <p:bldP spid="32" grpId="0"/>
      <p:bldP spid="36" grpId="0"/>
      <p:bldP spid="37" grpId="0" animBg="1"/>
      <p:bldP spid="38" grpId="0"/>
      <p:bldP spid="39" grpId="0"/>
      <p:bldP spid="40" grpId="0"/>
      <p:bldP spid="44" grpId="0"/>
      <p:bldP spid="51" grpId="0"/>
      <p:bldP spid="59" grpId="0"/>
      <p:bldP spid="3" grpId="0"/>
      <p:bldP spid="67" grpId="0"/>
      <p:bldP spid="74" grpId="0"/>
      <p:bldP spid="81" grpId="0"/>
      <p:bldP spid="8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a:spLocks noChangeArrowheads="1"/>
          </p:cNvSpPr>
          <p:nvPr/>
        </p:nvSpPr>
        <p:spPr bwMode="auto">
          <a:xfrm>
            <a:off x="922338" y="268288"/>
            <a:ext cx="7391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sz="3200">
                <a:solidFill>
                  <a:schemeClr val="tx2"/>
                </a:solidFill>
              </a:rPr>
              <a:t>Isosceles Right Triangles</a:t>
            </a:r>
          </a:p>
        </p:txBody>
      </p:sp>
      <p:sp>
        <p:nvSpPr>
          <p:cNvPr id="5" name="TextBox 4"/>
          <p:cNvSpPr txBox="1">
            <a:spLocks noChangeArrowheads="1"/>
          </p:cNvSpPr>
          <p:nvPr/>
        </p:nvSpPr>
        <p:spPr bwMode="auto">
          <a:xfrm>
            <a:off x="1219200" y="1003300"/>
            <a:ext cx="5715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sz="3200">
                <a:solidFill>
                  <a:schemeClr val="tx2"/>
                </a:solidFill>
              </a:rPr>
              <a:t>With Hypotenuse of 1:</a:t>
            </a:r>
          </a:p>
        </p:txBody>
      </p:sp>
      <p:sp>
        <p:nvSpPr>
          <p:cNvPr id="10" name="TextBox 9"/>
          <p:cNvSpPr txBox="1">
            <a:spLocks noChangeArrowheads="1"/>
          </p:cNvSpPr>
          <p:nvPr/>
        </p:nvSpPr>
        <p:spPr bwMode="auto">
          <a:xfrm>
            <a:off x="1189038" y="1736725"/>
            <a:ext cx="46402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t>Use the Pythagorean Theorem</a:t>
            </a:r>
          </a:p>
        </p:txBody>
      </p:sp>
      <p:sp>
        <p:nvSpPr>
          <p:cNvPr id="11" name="TextBox 10"/>
          <p:cNvSpPr txBox="1">
            <a:spLocks noRot="1" noChangeAspect="1" noMove="1" noResize="1" noEditPoints="1" noAdjustHandles="1" noChangeArrowheads="1" noChangeShapeType="1" noTextEdit="1"/>
          </p:cNvSpPr>
          <p:nvPr/>
        </p:nvSpPr>
        <p:spPr>
          <a:xfrm>
            <a:off x="1620387" y="2512665"/>
            <a:ext cx="1888530" cy="470000"/>
          </a:xfrm>
          <a:prstGeom prst="rect">
            <a:avLst/>
          </a:prstGeom>
          <a:blipFill rotWithShape="1">
            <a:blip r:embed="rId2"/>
            <a:stretch>
              <a:fillRect/>
            </a:stretch>
          </a:blipFill>
        </p:spPr>
        <p:txBody>
          <a:bodyPr/>
          <a:lstStyle/>
          <a:p>
            <a:pPr>
              <a:defRPr/>
            </a:pPr>
            <a:r>
              <a:rPr lang="en-US">
                <a:noFill/>
              </a:rPr>
              <a:t> </a:t>
            </a:r>
          </a:p>
        </p:txBody>
      </p:sp>
      <p:sp>
        <p:nvSpPr>
          <p:cNvPr id="12" name="TextBox 11"/>
          <p:cNvSpPr txBox="1">
            <a:spLocks noRot="1" noChangeAspect="1" noMove="1" noResize="1" noEditPoints="1" noAdjustHandles="1" noChangeArrowheads="1" noChangeShapeType="1" noTextEdit="1"/>
          </p:cNvSpPr>
          <p:nvPr/>
        </p:nvSpPr>
        <p:spPr>
          <a:xfrm>
            <a:off x="1880330" y="3118921"/>
            <a:ext cx="1368644" cy="470000"/>
          </a:xfrm>
          <a:prstGeom prst="rect">
            <a:avLst/>
          </a:prstGeom>
          <a:blipFill rotWithShape="1">
            <a:blip r:embed="rId3"/>
            <a:stretch>
              <a:fillRect/>
            </a:stretch>
          </a:blipFill>
        </p:spPr>
        <p:txBody>
          <a:bodyPr/>
          <a:lstStyle/>
          <a:p>
            <a:pPr>
              <a:defRPr/>
            </a:pPr>
            <a:r>
              <a:rPr lang="en-US">
                <a:noFill/>
              </a:rPr>
              <a:t> </a:t>
            </a:r>
          </a:p>
        </p:txBody>
      </p:sp>
      <p:sp>
        <p:nvSpPr>
          <p:cNvPr id="13" name="TextBox 12"/>
          <p:cNvSpPr txBox="1">
            <a:spLocks noRot="1" noChangeAspect="1" noMove="1" noResize="1" noEditPoints="1" noAdjustHandles="1" noChangeArrowheads="1" noChangeShapeType="1" noTextEdit="1"/>
          </p:cNvSpPr>
          <p:nvPr/>
        </p:nvSpPr>
        <p:spPr>
          <a:xfrm>
            <a:off x="1972502" y="3588921"/>
            <a:ext cx="1184299" cy="783804"/>
          </a:xfrm>
          <a:prstGeom prst="rect">
            <a:avLst/>
          </a:prstGeom>
          <a:blipFill rotWithShape="1">
            <a:blip r:embed="rId4"/>
            <a:stretch>
              <a:fillRect/>
            </a:stretch>
          </a:blipFill>
        </p:spPr>
        <p:txBody>
          <a:bodyPr/>
          <a:lstStyle/>
          <a:p>
            <a:pPr>
              <a:defRPr/>
            </a:pPr>
            <a:r>
              <a:rPr lang="en-US">
                <a:noFill/>
              </a:rPr>
              <a:t> </a:t>
            </a:r>
          </a:p>
        </p:txBody>
      </p:sp>
      <p:sp>
        <p:nvSpPr>
          <p:cNvPr id="14" name="TextBox 13"/>
          <p:cNvSpPr txBox="1">
            <a:spLocks noRot="1" noChangeAspect="1" noMove="1" noResize="1" noEditPoints="1" noAdjustHandles="1" noChangeArrowheads="1" noChangeShapeType="1" noTextEdit="1"/>
          </p:cNvSpPr>
          <p:nvPr/>
        </p:nvSpPr>
        <p:spPr>
          <a:xfrm>
            <a:off x="1942654" y="4495800"/>
            <a:ext cx="1306320" cy="868123"/>
          </a:xfrm>
          <a:prstGeom prst="rect">
            <a:avLst/>
          </a:prstGeom>
          <a:blipFill rotWithShape="1">
            <a:blip r:embed="rId5"/>
            <a:stretch>
              <a:fillRect/>
            </a:stretch>
          </a:blipFill>
        </p:spPr>
        <p:txBody>
          <a:bodyPr/>
          <a:lstStyle/>
          <a:p>
            <a:pPr>
              <a:defRPr/>
            </a:pPr>
            <a:r>
              <a:rPr lang="en-US">
                <a:noFill/>
              </a:rPr>
              <a:t> </a:t>
            </a:r>
          </a:p>
        </p:txBody>
      </p:sp>
      <p:grpSp>
        <p:nvGrpSpPr>
          <p:cNvPr id="19" name="Group 18"/>
          <p:cNvGrpSpPr>
            <a:grpSpLocks/>
          </p:cNvGrpSpPr>
          <p:nvPr/>
        </p:nvGrpSpPr>
        <p:grpSpPr bwMode="auto">
          <a:xfrm>
            <a:off x="5562600" y="1447800"/>
            <a:ext cx="2667000" cy="2366963"/>
            <a:chOff x="5562600" y="1447800"/>
            <a:chExt cx="2667000" cy="2366665"/>
          </a:xfrm>
        </p:grpSpPr>
        <p:grpSp>
          <p:nvGrpSpPr>
            <p:cNvPr id="5130" name="Group 15"/>
            <p:cNvGrpSpPr>
              <a:grpSpLocks/>
            </p:cNvGrpSpPr>
            <p:nvPr/>
          </p:nvGrpSpPr>
          <p:grpSpPr bwMode="auto">
            <a:xfrm>
              <a:off x="5562600" y="1447800"/>
              <a:ext cx="2667000" cy="2366665"/>
              <a:chOff x="5562600" y="1447800"/>
              <a:chExt cx="2667000" cy="2366665"/>
            </a:xfrm>
          </p:grpSpPr>
          <p:sp>
            <p:nvSpPr>
              <p:cNvPr id="5133" name="Right Triangle 5"/>
              <p:cNvSpPr>
                <a:spLocks noChangeArrowheads="1"/>
              </p:cNvSpPr>
              <p:nvPr/>
            </p:nvSpPr>
            <p:spPr bwMode="auto">
              <a:xfrm>
                <a:off x="6019800" y="1447800"/>
                <a:ext cx="2209800" cy="1905000"/>
              </a:xfrm>
              <a:prstGeom prst="rtTriangle">
                <a:avLst/>
              </a:prstGeom>
              <a:solidFill>
                <a:schemeClr val="bg1"/>
              </a:solidFill>
              <a:ln w="28575" algn="ctr">
                <a:solidFill>
                  <a:schemeClr val="tx1"/>
                </a:solidFill>
                <a:round/>
                <a:headEnd/>
                <a:tailEnd/>
              </a:ln>
            </p:spPr>
            <p:txBody>
              <a:bodyPr wrap="none"/>
              <a:lstStyle/>
              <a:p>
                <a:endParaRPr lang="en-US"/>
              </a:p>
            </p:txBody>
          </p:sp>
          <p:sp>
            <p:nvSpPr>
              <p:cNvPr id="5134" name="TextBox 6"/>
              <p:cNvSpPr txBox="1">
                <a:spLocks noChangeArrowheads="1"/>
              </p:cNvSpPr>
              <p:nvPr/>
            </p:nvSpPr>
            <p:spPr bwMode="auto">
              <a:xfrm>
                <a:off x="7099610" y="1938635"/>
                <a:ext cx="6096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t>1</a:t>
                </a:r>
              </a:p>
            </p:txBody>
          </p:sp>
          <p:sp>
            <p:nvSpPr>
              <p:cNvPr id="5135" name="TextBox 7"/>
              <p:cNvSpPr txBox="1">
                <a:spLocks noChangeArrowheads="1"/>
              </p:cNvSpPr>
              <p:nvPr/>
            </p:nvSpPr>
            <p:spPr bwMode="auto">
              <a:xfrm>
                <a:off x="5562600" y="2286000"/>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t>a</a:t>
                </a:r>
              </a:p>
            </p:txBody>
          </p:sp>
          <p:sp>
            <p:nvSpPr>
              <p:cNvPr id="5136" name="TextBox 8"/>
              <p:cNvSpPr txBox="1">
                <a:spLocks noChangeArrowheads="1"/>
              </p:cNvSpPr>
              <p:nvPr/>
            </p:nvSpPr>
            <p:spPr bwMode="auto">
              <a:xfrm>
                <a:off x="6899817" y="3352800"/>
                <a:ext cx="53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a:t>a</a:t>
                </a:r>
              </a:p>
            </p:txBody>
          </p:sp>
          <p:sp>
            <p:nvSpPr>
              <p:cNvPr id="5137" name="Rectangle 14"/>
              <p:cNvSpPr>
                <a:spLocks noChangeArrowheads="1"/>
              </p:cNvSpPr>
              <p:nvPr/>
            </p:nvSpPr>
            <p:spPr bwMode="auto">
              <a:xfrm>
                <a:off x="6019800" y="3118921"/>
                <a:ext cx="228600" cy="233879"/>
              </a:xfrm>
              <a:prstGeom prst="rect">
                <a:avLst/>
              </a:prstGeom>
              <a:solidFill>
                <a:schemeClr val="bg1"/>
              </a:solidFill>
              <a:ln w="19050" algn="ctr">
                <a:solidFill>
                  <a:schemeClr val="tx1"/>
                </a:solidFill>
                <a:round/>
                <a:headEnd/>
                <a:tailEnd/>
              </a:ln>
            </p:spPr>
            <p:txBody>
              <a:bodyPr wrap="none"/>
              <a:lstStyle/>
              <a:p>
                <a:endParaRPr lang="en-US"/>
              </a:p>
            </p:txBody>
          </p:sp>
        </p:grpSp>
        <p:sp>
          <p:nvSpPr>
            <p:cNvPr id="5131" name="TextBox 16"/>
            <p:cNvSpPr txBox="1">
              <a:spLocks noChangeArrowheads="1"/>
            </p:cNvSpPr>
            <p:nvPr/>
          </p:nvSpPr>
          <p:spPr bwMode="auto">
            <a:xfrm>
              <a:off x="7473176" y="2984589"/>
              <a:ext cx="571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sz="1800"/>
                <a:t>45º</a:t>
              </a:r>
            </a:p>
          </p:txBody>
        </p:sp>
        <p:sp>
          <p:nvSpPr>
            <p:cNvPr id="5132" name="TextBox 17"/>
            <p:cNvSpPr txBox="1">
              <a:spLocks noChangeArrowheads="1"/>
            </p:cNvSpPr>
            <p:nvPr/>
          </p:nvSpPr>
          <p:spPr bwMode="auto">
            <a:xfrm>
              <a:off x="5948246" y="1664011"/>
              <a:ext cx="5715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sz="1800"/>
                <a:t>45º</a:t>
              </a:r>
            </a:p>
          </p:txBody>
        </p:sp>
      </p:grpSp>
    </p:spTree>
    <p:extLst>
      <p:ext uri="{BB962C8B-B14F-4D97-AF65-F5344CB8AC3E}">
        <p14:creationId xmlns:p14="http://schemas.microsoft.com/office/powerpoint/2010/main" val="19218461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3" name="Rectangle 7"/>
          <p:cNvSpPr>
            <a:spLocks noChangeArrowheads="1"/>
          </p:cNvSpPr>
          <p:nvPr/>
        </p:nvSpPr>
        <p:spPr bwMode="auto">
          <a:xfrm>
            <a:off x="457200" y="411163"/>
            <a:ext cx="1793875" cy="731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tabLst>
                <a:tab pos="5114925" algn="l"/>
              </a:tabLst>
            </a:pPr>
            <a:r>
              <a:rPr lang="en-US" b="1">
                <a:cs typeface="Times New Roman" pitchFamily="18" charset="0"/>
              </a:rPr>
              <a:t>Example 4:</a:t>
            </a:r>
            <a:endParaRPr lang="en-US" sz="900"/>
          </a:p>
          <a:p>
            <a:pPr eaLnBrk="0" hangingPunct="0">
              <a:tabLst>
                <a:tab pos="5114925" algn="l"/>
              </a:tabLst>
            </a:pPr>
            <a:endParaRPr lang="en-US" sz="1800"/>
          </a:p>
        </p:txBody>
      </p:sp>
      <p:pic>
        <p:nvPicPr>
          <p:cNvPr id="4506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508" y="2004730"/>
            <a:ext cx="3267075" cy="604838"/>
          </a:xfrm>
          <a:prstGeom prst="rect">
            <a:avLst/>
          </a:prstGeom>
          <a:noFill/>
          <a:extLst>
            <a:ext uri="{909E8E84-426E-40DD-AFC4-6F175D3DCCD1}">
              <a14:hiddenFill xmlns:a14="http://schemas.microsoft.com/office/drawing/2010/main">
                <a:solidFill>
                  <a:srgbClr val="FFFFFF"/>
                </a:solidFill>
              </a14:hiddenFill>
            </a:ext>
          </a:extLst>
        </p:spPr>
      </p:pic>
      <p:sp>
        <p:nvSpPr>
          <p:cNvPr id="45064" name="Rectangle 8"/>
          <p:cNvSpPr>
            <a:spLocks noChangeArrowheads="1"/>
          </p:cNvSpPr>
          <p:nvPr/>
        </p:nvSpPr>
        <p:spPr bwMode="auto">
          <a:xfrm>
            <a:off x="161925" y="3848100"/>
            <a:ext cx="1758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sz="1400">
                <a:cs typeface="Times New Roman" pitchFamily="18" charset="0"/>
              </a:rPr>
              <a:t>                                </a:t>
            </a:r>
            <a:endParaRPr lang="en-US" sz="1800"/>
          </a:p>
        </p:txBody>
      </p:sp>
      <p:pic>
        <p:nvPicPr>
          <p:cNvPr id="45065"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990600"/>
            <a:ext cx="8229600"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613369" y="2971800"/>
            <a:ext cx="2615011" cy="400110"/>
          </a:xfrm>
          <a:prstGeom prst="rect">
            <a:avLst/>
          </a:prstGeom>
          <a:noFill/>
        </p:spPr>
        <p:txBody>
          <a:bodyPr wrap="none" rtlCol="0">
            <a:spAutoFit/>
          </a:bodyPr>
          <a:lstStyle/>
          <a:p>
            <a:r>
              <a:rPr lang="en-US" sz="2000" dirty="0" smtClean="0">
                <a:solidFill>
                  <a:srgbClr val="FF0000"/>
                </a:solidFill>
              </a:rPr>
              <a:t>Draw the triangle first!:</a:t>
            </a:r>
            <a:endParaRPr lang="en-US" sz="2000" dirty="0">
              <a:solidFill>
                <a:srgbClr val="FF0000"/>
              </a:solidFill>
            </a:endParaRPr>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9980" y="3657600"/>
            <a:ext cx="2438400" cy="2422525"/>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3568439" y="2893798"/>
            <a:ext cx="2007122" cy="556114"/>
            <a:chOff x="3075770" y="1385964"/>
            <a:chExt cx="2527421" cy="763675"/>
          </a:xfrm>
        </p:grpSpPr>
        <p:pic>
          <p:nvPicPr>
            <p:cNvPr id="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75770" y="1598043"/>
              <a:ext cx="1171972" cy="34326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TextBox 9"/>
                <p:cNvSpPr txBox="1"/>
                <p:nvPr/>
              </p:nvSpPr>
              <p:spPr>
                <a:xfrm>
                  <a:off x="4039687" y="1385964"/>
                  <a:ext cx="1563504" cy="7636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chemeClr val="tx2"/>
                                </a:solidFill>
                                <a:latin typeface="Cambria Math"/>
                              </a:rPr>
                            </m:ctrlPr>
                          </m:fPr>
                          <m:num>
                            <m:r>
                              <a:rPr lang="en-US" sz="1600" b="0" i="1" smtClean="0">
                                <a:solidFill>
                                  <a:schemeClr val="tx2"/>
                                </a:solidFill>
                                <a:latin typeface="Cambria Math"/>
                              </a:rPr>
                              <m:t>𝑜𝑝𝑝</m:t>
                            </m:r>
                          </m:num>
                          <m:den>
                            <m:r>
                              <a:rPr lang="en-US" sz="1600" b="0" i="1" smtClean="0">
                                <a:solidFill>
                                  <a:schemeClr val="tx2"/>
                                </a:solidFill>
                                <a:latin typeface="Cambria Math"/>
                              </a:rPr>
                              <m:t>h𝑦𝑝</m:t>
                            </m:r>
                          </m:den>
                        </m:f>
                        <m:r>
                          <a:rPr lang="en-US" sz="1600" b="0" i="1" smtClean="0">
                            <a:solidFill>
                              <a:schemeClr val="tx2"/>
                            </a:solidFill>
                            <a:latin typeface="Cambria Math"/>
                          </a:rPr>
                          <m:t>= </m:t>
                        </m:r>
                        <m:f>
                          <m:fPr>
                            <m:ctrlPr>
                              <a:rPr lang="en-US" sz="1600" b="0" i="1" smtClean="0">
                                <a:solidFill>
                                  <a:schemeClr val="tx2"/>
                                </a:solidFill>
                                <a:latin typeface="Cambria Math"/>
                              </a:rPr>
                            </m:ctrlPr>
                          </m:fPr>
                          <m:num>
                            <m:r>
                              <a:rPr lang="en-US" sz="1600" b="0" i="1" smtClean="0">
                                <a:solidFill>
                                  <a:schemeClr val="tx2"/>
                                </a:solidFill>
                                <a:latin typeface="Cambria Math"/>
                              </a:rPr>
                              <m:t>𝑦</m:t>
                            </m:r>
                          </m:num>
                          <m:den>
                            <m:r>
                              <a:rPr lang="en-US" sz="1600" b="0" i="1" smtClean="0">
                                <a:solidFill>
                                  <a:schemeClr val="tx2"/>
                                </a:solidFill>
                                <a:latin typeface="Cambria Math"/>
                              </a:rPr>
                              <m:t>𝑟</m:t>
                            </m:r>
                          </m:den>
                        </m:f>
                      </m:oMath>
                    </m:oMathPara>
                  </a14:m>
                  <a:endParaRPr lang="en-US" sz="1200" dirty="0"/>
                </a:p>
              </p:txBody>
            </p:sp>
          </mc:Choice>
          <mc:Fallback xmlns="">
            <p:sp>
              <p:nvSpPr>
                <p:cNvPr id="10" name="TextBox 9"/>
                <p:cNvSpPr txBox="1">
                  <a:spLocks noRot="1" noChangeAspect="1" noMove="1" noResize="1" noEditPoints="1" noAdjustHandles="1" noChangeArrowheads="1" noChangeShapeType="1" noTextEdit="1"/>
                </p:cNvSpPr>
                <p:nvPr/>
              </p:nvSpPr>
              <p:spPr>
                <a:xfrm>
                  <a:off x="4039687" y="1385964"/>
                  <a:ext cx="1563504" cy="763675"/>
                </a:xfrm>
                <a:prstGeom prst="rect">
                  <a:avLst/>
                </a:prstGeom>
                <a:blipFill rotWithShape="1">
                  <a:blip r:embed="rId7"/>
                  <a:stretch>
                    <a:fillRect b="-7692"/>
                  </a:stretch>
                </a:blipFill>
              </p:spPr>
              <p:txBody>
                <a:bodyPr/>
                <a:lstStyle/>
                <a:p>
                  <a:r>
                    <a:rPr lang="en-US">
                      <a:noFill/>
                    </a:rPr>
                    <a:t> </a:t>
                  </a:r>
                </a:p>
              </p:txBody>
            </p:sp>
          </mc:Fallback>
        </mc:AlternateContent>
      </p:grpSp>
      <p:sp>
        <p:nvSpPr>
          <p:cNvPr id="11" name="TextBox 10"/>
          <p:cNvSpPr txBox="1"/>
          <p:nvPr/>
        </p:nvSpPr>
        <p:spPr>
          <a:xfrm>
            <a:off x="3606819" y="3552735"/>
            <a:ext cx="1784656" cy="400110"/>
          </a:xfrm>
          <a:prstGeom prst="rect">
            <a:avLst/>
          </a:prstGeom>
          <a:noFill/>
        </p:spPr>
        <p:txBody>
          <a:bodyPr wrap="none" rtlCol="0">
            <a:spAutoFit/>
          </a:bodyPr>
          <a:lstStyle/>
          <a:p>
            <a:r>
              <a:rPr lang="en-US" sz="2000" dirty="0" smtClean="0">
                <a:solidFill>
                  <a:srgbClr val="FF0000"/>
                </a:solidFill>
              </a:rPr>
              <a:t>So, y=4 and r=5</a:t>
            </a:r>
            <a:endParaRPr lang="en-US" sz="2000" dirty="0">
              <a:solidFill>
                <a:srgbClr val="FF0000"/>
              </a:solidFill>
            </a:endParaRPr>
          </a:p>
        </p:txBody>
      </p:sp>
      <p:sp>
        <p:nvSpPr>
          <p:cNvPr id="2" name="Right Triangle 1"/>
          <p:cNvSpPr/>
          <p:nvPr/>
        </p:nvSpPr>
        <p:spPr>
          <a:xfrm>
            <a:off x="1396233" y="3802062"/>
            <a:ext cx="612947" cy="1066800"/>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115883" y="4168140"/>
            <a:ext cx="301686" cy="369332"/>
          </a:xfrm>
          <a:prstGeom prst="rect">
            <a:avLst/>
          </a:prstGeom>
          <a:noFill/>
        </p:spPr>
        <p:txBody>
          <a:bodyPr wrap="none" rtlCol="0">
            <a:spAutoFit/>
          </a:bodyPr>
          <a:lstStyle/>
          <a:p>
            <a:r>
              <a:rPr lang="en-US" dirty="0" smtClean="0">
                <a:solidFill>
                  <a:srgbClr val="FF0000"/>
                </a:solidFill>
              </a:rPr>
              <a:t>4</a:t>
            </a:r>
            <a:endParaRPr lang="en-US" dirty="0">
              <a:solidFill>
                <a:srgbClr val="FF0000"/>
              </a:solidFill>
            </a:endParaRPr>
          </a:p>
        </p:txBody>
      </p:sp>
      <p:sp>
        <p:nvSpPr>
          <p:cNvPr id="14" name="TextBox 13"/>
          <p:cNvSpPr txBox="1"/>
          <p:nvPr/>
        </p:nvSpPr>
        <p:spPr>
          <a:xfrm>
            <a:off x="1619188" y="4000500"/>
            <a:ext cx="301686" cy="369332"/>
          </a:xfrm>
          <a:prstGeom prst="rect">
            <a:avLst/>
          </a:prstGeom>
          <a:noFill/>
        </p:spPr>
        <p:txBody>
          <a:bodyPr wrap="none" rtlCol="0">
            <a:spAutoFit/>
          </a:bodyPr>
          <a:lstStyle/>
          <a:p>
            <a:r>
              <a:rPr lang="en-US" dirty="0">
                <a:solidFill>
                  <a:srgbClr val="FF0000"/>
                </a:solidFill>
              </a:rPr>
              <a:t>5</a:t>
            </a:r>
          </a:p>
        </p:txBody>
      </p:sp>
      <p:sp>
        <p:nvSpPr>
          <p:cNvPr id="15" name="TextBox 14"/>
          <p:cNvSpPr txBox="1"/>
          <p:nvPr/>
        </p:nvSpPr>
        <p:spPr>
          <a:xfrm>
            <a:off x="3470498" y="4046666"/>
            <a:ext cx="2162772" cy="646331"/>
          </a:xfrm>
          <a:prstGeom prst="rect">
            <a:avLst/>
          </a:prstGeom>
          <a:noFill/>
        </p:spPr>
        <p:txBody>
          <a:bodyPr wrap="none" rtlCol="0">
            <a:spAutoFit/>
          </a:bodyPr>
          <a:lstStyle/>
          <a:p>
            <a:r>
              <a:rPr lang="en-US" dirty="0" smtClean="0">
                <a:solidFill>
                  <a:srgbClr val="FF0000"/>
                </a:solidFill>
              </a:rPr>
              <a:t>  Use a² + b² = c² to</a:t>
            </a:r>
          </a:p>
          <a:p>
            <a:r>
              <a:rPr lang="en-US" dirty="0" smtClean="0">
                <a:solidFill>
                  <a:srgbClr val="FF0000"/>
                </a:solidFill>
              </a:rPr>
              <a:t>find the missing side.</a:t>
            </a:r>
            <a:endParaRPr lang="en-US" dirty="0">
              <a:solidFill>
                <a:srgbClr val="FF0000"/>
              </a:solidFill>
            </a:endParaRPr>
          </a:p>
        </p:txBody>
      </p:sp>
      <p:sp>
        <p:nvSpPr>
          <p:cNvPr id="16" name="TextBox 15"/>
          <p:cNvSpPr txBox="1"/>
          <p:nvPr/>
        </p:nvSpPr>
        <p:spPr>
          <a:xfrm>
            <a:off x="3702294" y="4800600"/>
            <a:ext cx="1484702" cy="369332"/>
          </a:xfrm>
          <a:prstGeom prst="rect">
            <a:avLst/>
          </a:prstGeom>
          <a:noFill/>
        </p:spPr>
        <p:txBody>
          <a:bodyPr wrap="none" rtlCol="0">
            <a:spAutoFit/>
          </a:bodyPr>
          <a:lstStyle/>
          <a:p>
            <a:r>
              <a:rPr lang="en-US" dirty="0" smtClean="0">
                <a:solidFill>
                  <a:srgbClr val="FF0000"/>
                </a:solidFill>
              </a:rPr>
              <a:t>a² + (4)² = (5)²</a:t>
            </a:r>
            <a:endParaRPr lang="en-US" dirty="0">
              <a:solidFill>
                <a:srgbClr val="FF0000"/>
              </a:solidFill>
            </a:endParaRPr>
          </a:p>
        </p:txBody>
      </p:sp>
      <p:sp>
        <p:nvSpPr>
          <p:cNvPr id="17" name="TextBox 16"/>
          <p:cNvSpPr txBox="1"/>
          <p:nvPr/>
        </p:nvSpPr>
        <p:spPr>
          <a:xfrm>
            <a:off x="3803283" y="5169932"/>
            <a:ext cx="1282723" cy="369332"/>
          </a:xfrm>
          <a:prstGeom prst="rect">
            <a:avLst/>
          </a:prstGeom>
          <a:noFill/>
        </p:spPr>
        <p:txBody>
          <a:bodyPr wrap="none" rtlCol="0">
            <a:spAutoFit/>
          </a:bodyPr>
          <a:lstStyle/>
          <a:p>
            <a:r>
              <a:rPr lang="en-US" dirty="0" smtClean="0">
                <a:solidFill>
                  <a:srgbClr val="FF0000"/>
                </a:solidFill>
              </a:rPr>
              <a:t>a² + 16 = 25</a:t>
            </a:r>
            <a:endParaRPr lang="en-US" dirty="0">
              <a:solidFill>
                <a:srgbClr val="FF0000"/>
              </a:solidFill>
            </a:endParaRPr>
          </a:p>
        </p:txBody>
      </p:sp>
      <p:sp>
        <p:nvSpPr>
          <p:cNvPr id="18" name="TextBox 17"/>
          <p:cNvSpPr txBox="1"/>
          <p:nvPr/>
        </p:nvSpPr>
        <p:spPr>
          <a:xfrm>
            <a:off x="4089419" y="5511094"/>
            <a:ext cx="710451" cy="369332"/>
          </a:xfrm>
          <a:prstGeom prst="rect">
            <a:avLst/>
          </a:prstGeom>
          <a:noFill/>
        </p:spPr>
        <p:txBody>
          <a:bodyPr wrap="none" rtlCol="0">
            <a:spAutoFit/>
          </a:bodyPr>
          <a:lstStyle/>
          <a:p>
            <a:r>
              <a:rPr lang="en-US" dirty="0" smtClean="0">
                <a:solidFill>
                  <a:srgbClr val="FF0000"/>
                </a:solidFill>
              </a:rPr>
              <a:t>a² = </a:t>
            </a:r>
            <a:r>
              <a:rPr lang="en-US" dirty="0">
                <a:solidFill>
                  <a:srgbClr val="FF0000"/>
                </a:solidFill>
              </a:rPr>
              <a:t>9</a:t>
            </a:r>
          </a:p>
        </p:txBody>
      </p:sp>
      <p:sp>
        <p:nvSpPr>
          <p:cNvPr id="19" name="TextBox 18"/>
          <p:cNvSpPr txBox="1"/>
          <p:nvPr/>
        </p:nvSpPr>
        <p:spPr>
          <a:xfrm>
            <a:off x="4089419" y="5895459"/>
            <a:ext cx="633507" cy="369332"/>
          </a:xfrm>
          <a:prstGeom prst="rect">
            <a:avLst/>
          </a:prstGeom>
          <a:noFill/>
        </p:spPr>
        <p:txBody>
          <a:bodyPr wrap="none" rtlCol="0">
            <a:spAutoFit/>
          </a:bodyPr>
          <a:lstStyle/>
          <a:p>
            <a:r>
              <a:rPr lang="en-US" dirty="0" smtClean="0">
                <a:solidFill>
                  <a:srgbClr val="FF0000"/>
                </a:solidFill>
              </a:rPr>
              <a:t>a = 3</a:t>
            </a:r>
            <a:endParaRPr lang="en-US" dirty="0">
              <a:solidFill>
                <a:srgbClr val="FF0000"/>
              </a:solidFill>
            </a:endParaRPr>
          </a:p>
        </p:txBody>
      </p:sp>
      <p:sp>
        <p:nvSpPr>
          <p:cNvPr id="20" name="TextBox 19"/>
          <p:cNvSpPr txBox="1"/>
          <p:nvPr/>
        </p:nvSpPr>
        <p:spPr>
          <a:xfrm>
            <a:off x="1433079" y="4539520"/>
            <a:ext cx="372218" cy="369332"/>
          </a:xfrm>
          <a:prstGeom prst="rect">
            <a:avLst/>
          </a:prstGeom>
          <a:noFill/>
        </p:spPr>
        <p:txBody>
          <a:bodyPr wrap="none" rtlCol="0">
            <a:spAutoFit/>
          </a:bodyPr>
          <a:lstStyle/>
          <a:p>
            <a:r>
              <a:rPr lang="en-US" dirty="0" smtClean="0">
                <a:solidFill>
                  <a:srgbClr val="FF0000"/>
                </a:solidFill>
              </a:rPr>
              <a:t>-3</a:t>
            </a:r>
            <a:endParaRPr lang="en-US" dirty="0">
              <a:solidFill>
                <a:srgbClr val="FF0000"/>
              </a:solidFill>
            </a:endParaRPr>
          </a:p>
        </p:txBody>
      </p:sp>
      <p:sp>
        <p:nvSpPr>
          <p:cNvPr id="21" name="TextBox 20"/>
          <p:cNvSpPr txBox="1"/>
          <p:nvPr/>
        </p:nvSpPr>
        <p:spPr>
          <a:xfrm>
            <a:off x="6172200" y="1690699"/>
            <a:ext cx="2047355" cy="707886"/>
          </a:xfrm>
          <a:prstGeom prst="rect">
            <a:avLst/>
          </a:prstGeom>
          <a:noFill/>
        </p:spPr>
        <p:txBody>
          <a:bodyPr wrap="none" rtlCol="0">
            <a:spAutoFit/>
          </a:bodyPr>
          <a:lstStyle/>
          <a:p>
            <a:r>
              <a:rPr lang="en-US" sz="2000" dirty="0" smtClean="0">
                <a:solidFill>
                  <a:srgbClr val="FF0000"/>
                </a:solidFill>
              </a:rPr>
              <a:t>Now you have:</a:t>
            </a:r>
          </a:p>
          <a:p>
            <a:r>
              <a:rPr lang="en-US" sz="2000" dirty="0" smtClean="0">
                <a:solidFill>
                  <a:srgbClr val="FF0000"/>
                </a:solidFill>
              </a:rPr>
              <a:t>x=-3, y=4, and r=5</a:t>
            </a:r>
            <a:endParaRPr lang="en-US" sz="2000" dirty="0">
              <a:solidFill>
                <a:srgbClr val="FF0000"/>
              </a:solidFill>
            </a:endParaRPr>
          </a:p>
        </p:txBody>
      </p:sp>
      <p:grpSp>
        <p:nvGrpSpPr>
          <p:cNvPr id="25" name="Group 24"/>
          <p:cNvGrpSpPr/>
          <p:nvPr/>
        </p:nvGrpSpPr>
        <p:grpSpPr>
          <a:xfrm>
            <a:off x="5904416" y="2569959"/>
            <a:ext cx="2379298" cy="601896"/>
            <a:chOff x="3725648" y="2260705"/>
            <a:chExt cx="2379298" cy="601896"/>
          </a:xfrm>
        </p:grpSpPr>
        <p:pic>
          <p:nvPicPr>
            <p:cNvPr id="26"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25648" y="2405036"/>
              <a:ext cx="860378" cy="31323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7" name="TextBox 26"/>
                <p:cNvSpPr txBox="1"/>
                <p:nvPr/>
              </p:nvSpPr>
              <p:spPr>
                <a:xfrm>
                  <a:off x="4519768" y="2260705"/>
                  <a:ext cx="1585178" cy="60189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chemeClr val="tx2"/>
                                </a:solidFill>
                                <a:latin typeface="Cambria Math"/>
                              </a:rPr>
                            </m:ctrlPr>
                          </m:fPr>
                          <m:num>
                            <m:r>
                              <a:rPr lang="en-US" sz="1600" b="0" i="1" smtClean="0">
                                <a:solidFill>
                                  <a:schemeClr val="tx2"/>
                                </a:solidFill>
                                <a:latin typeface="Cambria Math"/>
                              </a:rPr>
                              <m:t>𝑎𝑑𝑗</m:t>
                            </m:r>
                          </m:num>
                          <m:den>
                            <m:r>
                              <a:rPr lang="en-US" sz="1600" b="0" i="1" smtClean="0">
                                <a:solidFill>
                                  <a:schemeClr val="tx2"/>
                                </a:solidFill>
                                <a:latin typeface="Cambria Math"/>
                              </a:rPr>
                              <m:t>h𝑦𝑝</m:t>
                            </m:r>
                          </m:den>
                        </m:f>
                        <m:r>
                          <a:rPr lang="en-US" sz="1600" b="0" i="1" smtClean="0">
                            <a:solidFill>
                              <a:schemeClr val="tx2"/>
                            </a:solidFill>
                            <a:latin typeface="Cambria Math"/>
                          </a:rPr>
                          <m:t>= </m:t>
                        </m:r>
                        <m:f>
                          <m:fPr>
                            <m:ctrlPr>
                              <a:rPr lang="en-US" sz="1600" b="0" i="1" smtClean="0">
                                <a:solidFill>
                                  <a:schemeClr val="tx2"/>
                                </a:solidFill>
                                <a:latin typeface="Cambria Math"/>
                              </a:rPr>
                            </m:ctrlPr>
                          </m:fPr>
                          <m:num>
                            <m:r>
                              <a:rPr lang="en-US" sz="1600" b="0" i="1" smtClean="0">
                                <a:solidFill>
                                  <a:schemeClr val="tx2"/>
                                </a:solidFill>
                                <a:latin typeface="Cambria Math"/>
                              </a:rPr>
                              <m:t>𝑥</m:t>
                            </m:r>
                          </m:num>
                          <m:den>
                            <m:r>
                              <a:rPr lang="en-US" sz="1600" b="0" i="1" smtClean="0">
                                <a:solidFill>
                                  <a:schemeClr val="tx2"/>
                                </a:solidFill>
                                <a:latin typeface="Cambria Math"/>
                              </a:rPr>
                              <m:t>𝑟</m:t>
                            </m:r>
                          </m:den>
                        </m:f>
                        <m:r>
                          <a:rPr lang="en-US" sz="1600" b="0" i="1" smtClean="0">
                            <a:solidFill>
                              <a:schemeClr val="tx2"/>
                            </a:solidFill>
                            <a:latin typeface="Cambria Math"/>
                          </a:rPr>
                          <m:t>= </m:t>
                        </m:r>
                        <m:f>
                          <m:fPr>
                            <m:ctrlPr>
                              <a:rPr lang="en-US" sz="1600" b="0" i="1" smtClean="0">
                                <a:solidFill>
                                  <a:srgbClr val="FF0000"/>
                                </a:solidFill>
                                <a:latin typeface="Cambria Math"/>
                              </a:rPr>
                            </m:ctrlPr>
                          </m:fPr>
                          <m:num>
                            <m:r>
                              <a:rPr lang="en-US" sz="1600" b="0" i="1" smtClean="0">
                                <a:solidFill>
                                  <a:srgbClr val="FF0000"/>
                                </a:solidFill>
                                <a:latin typeface="Cambria Math"/>
                              </a:rPr>
                              <m:t>−3</m:t>
                            </m:r>
                          </m:num>
                          <m:den>
                            <m:r>
                              <a:rPr lang="en-US" sz="1600" b="0" i="1" smtClean="0">
                                <a:solidFill>
                                  <a:srgbClr val="FF0000"/>
                                </a:solidFill>
                                <a:latin typeface="Cambria Math"/>
                              </a:rPr>
                              <m:t>5</m:t>
                            </m:r>
                          </m:den>
                        </m:f>
                      </m:oMath>
                    </m:oMathPara>
                  </a14:m>
                  <a:endParaRPr lang="en-US" sz="12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519768" y="2260705"/>
                  <a:ext cx="1585178" cy="601896"/>
                </a:xfrm>
                <a:prstGeom prst="rect">
                  <a:avLst/>
                </a:prstGeom>
                <a:blipFill rotWithShape="1">
                  <a:blip r:embed="rId9"/>
                  <a:stretch>
                    <a:fillRect/>
                  </a:stretch>
                </a:blipFill>
              </p:spPr>
              <p:txBody>
                <a:bodyPr/>
                <a:lstStyle/>
                <a:p>
                  <a:r>
                    <a:rPr lang="en-US">
                      <a:noFill/>
                    </a:rPr>
                    <a:t> </a:t>
                  </a:r>
                </a:p>
              </p:txBody>
            </p:sp>
          </mc:Fallback>
        </mc:AlternateContent>
      </p:grpSp>
      <p:grpSp>
        <p:nvGrpSpPr>
          <p:cNvPr id="28" name="Group 27"/>
          <p:cNvGrpSpPr/>
          <p:nvPr/>
        </p:nvGrpSpPr>
        <p:grpSpPr>
          <a:xfrm>
            <a:off x="5887577" y="3274101"/>
            <a:ext cx="2405636" cy="597279"/>
            <a:chOff x="4199076" y="3469085"/>
            <a:chExt cx="2405636" cy="597279"/>
          </a:xfrm>
        </p:grpSpPr>
        <p:pic>
          <p:nvPicPr>
            <p:cNvPr id="29"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99076" y="3615748"/>
              <a:ext cx="823152" cy="2481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0" name="TextBox 29"/>
                <p:cNvSpPr txBox="1"/>
                <p:nvPr/>
              </p:nvSpPr>
              <p:spPr>
                <a:xfrm>
                  <a:off x="5022228" y="3469085"/>
                  <a:ext cx="1582484" cy="59727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chemeClr val="tx2"/>
                                </a:solidFill>
                                <a:latin typeface="Cambria Math"/>
                              </a:rPr>
                            </m:ctrlPr>
                          </m:fPr>
                          <m:num>
                            <m:r>
                              <a:rPr lang="en-US" sz="1600" b="0" i="1" smtClean="0">
                                <a:solidFill>
                                  <a:schemeClr val="tx2"/>
                                </a:solidFill>
                                <a:latin typeface="Cambria Math"/>
                              </a:rPr>
                              <m:t>𝑜𝑝𝑝</m:t>
                            </m:r>
                          </m:num>
                          <m:den>
                            <m:r>
                              <a:rPr lang="en-US" sz="1600" b="0" i="1" smtClean="0">
                                <a:solidFill>
                                  <a:schemeClr val="tx2"/>
                                </a:solidFill>
                                <a:latin typeface="Cambria Math"/>
                              </a:rPr>
                              <m:t>𝑎𝑑𝑗</m:t>
                            </m:r>
                          </m:den>
                        </m:f>
                        <m:r>
                          <a:rPr lang="en-US" sz="1600" b="0" i="1" smtClean="0">
                            <a:solidFill>
                              <a:schemeClr val="tx2"/>
                            </a:solidFill>
                            <a:latin typeface="Cambria Math"/>
                          </a:rPr>
                          <m:t>= </m:t>
                        </m:r>
                        <m:f>
                          <m:fPr>
                            <m:ctrlPr>
                              <a:rPr lang="en-US" sz="1600" b="0" i="1" smtClean="0">
                                <a:solidFill>
                                  <a:schemeClr val="tx2"/>
                                </a:solidFill>
                                <a:latin typeface="Cambria Math"/>
                              </a:rPr>
                            </m:ctrlPr>
                          </m:fPr>
                          <m:num>
                            <m:r>
                              <a:rPr lang="en-US" sz="1600" b="0" i="1" smtClean="0">
                                <a:solidFill>
                                  <a:schemeClr val="tx2"/>
                                </a:solidFill>
                                <a:latin typeface="Cambria Math"/>
                              </a:rPr>
                              <m:t>𝑦</m:t>
                            </m:r>
                          </m:num>
                          <m:den>
                            <m:r>
                              <a:rPr lang="en-US" sz="1600" b="0" i="1" smtClean="0">
                                <a:solidFill>
                                  <a:schemeClr val="tx2"/>
                                </a:solidFill>
                                <a:latin typeface="Cambria Math"/>
                              </a:rPr>
                              <m:t>𝑥</m:t>
                            </m:r>
                          </m:den>
                        </m:f>
                        <m:r>
                          <a:rPr lang="en-US" sz="1600" b="0" i="1" smtClean="0">
                            <a:solidFill>
                              <a:schemeClr val="tx2"/>
                            </a:solidFill>
                            <a:latin typeface="Cambria Math"/>
                          </a:rPr>
                          <m:t>= </m:t>
                        </m:r>
                        <m:f>
                          <m:fPr>
                            <m:ctrlPr>
                              <a:rPr lang="en-US" sz="1600" b="0" i="1" smtClean="0">
                                <a:solidFill>
                                  <a:srgbClr val="FF0000"/>
                                </a:solidFill>
                                <a:latin typeface="Cambria Math"/>
                              </a:rPr>
                            </m:ctrlPr>
                          </m:fPr>
                          <m:num>
                            <m:r>
                              <a:rPr lang="en-US" sz="1600" b="0" i="1" smtClean="0">
                                <a:solidFill>
                                  <a:srgbClr val="FF0000"/>
                                </a:solidFill>
                                <a:latin typeface="Cambria Math"/>
                              </a:rPr>
                              <m:t>4</m:t>
                            </m:r>
                          </m:num>
                          <m:den>
                            <m:r>
                              <a:rPr lang="en-US" sz="1600" b="0" i="1" smtClean="0">
                                <a:solidFill>
                                  <a:srgbClr val="FF0000"/>
                                </a:solidFill>
                                <a:latin typeface="Cambria Math"/>
                              </a:rPr>
                              <m:t>−3</m:t>
                            </m:r>
                          </m:den>
                        </m:f>
                      </m:oMath>
                    </m:oMathPara>
                  </a14:m>
                  <a:endParaRPr lang="en-US" sz="1200" dirty="0"/>
                </a:p>
              </p:txBody>
            </p:sp>
          </mc:Choice>
          <mc:Fallback xmlns="">
            <p:sp>
              <p:nvSpPr>
                <p:cNvPr id="30" name="TextBox 29"/>
                <p:cNvSpPr txBox="1">
                  <a:spLocks noRot="1" noChangeAspect="1" noMove="1" noResize="1" noEditPoints="1" noAdjustHandles="1" noChangeArrowheads="1" noChangeShapeType="1" noTextEdit="1"/>
                </p:cNvSpPr>
                <p:nvPr/>
              </p:nvSpPr>
              <p:spPr>
                <a:xfrm>
                  <a:off x="5022228" y="3469085"/>
                  <a:ext cx="1582484" cy="597279"/>
                </a:xfrm>
                <a:prstGeom prst="rect">
                  <a:avLst/>
                </a:prstGeom>
                <a:blipFill rotWithShape="1">
                  <a:blip r:embed="rId11"/>
                  <a:stretch>
                    <a:fillRect/>
                  </a:stretch>
                </a:blipFill>
              </p:spPr>
              <p:txBody>
                <a:bodyPr/>
                <a:lstStyle/>
                <a:p>
                  <a:r>
                    <a:rPr lang="en-US">
                      <a:noFill/>
                    </a:rPr>
                    <a:t> </a:t>
                  </a:r>
                </a:p>
              </p:txBody>
            </p:sp>
          </mc:Fallback>
        </mc:AlternateContent>
      </p:grpSp>
      <p:grpSp>
        <p:nvGrpSpPr>
          <p:cNvPr id="31" name="Group 30"/>
          <p:cNvGrpSpPr/>
          <p:nvPr/>
        </p:nvGrpSpPr>
        <p:grpSpPr>
          <a:xfrm>
            <a:off x="5883561" y="4000500"/>
            <a:ext cx="2455086" cy="618246"/>
            <a:chOff x="3809999" y="4282528"/>
            <a:chExt cx="2455086" cy="618246"/>
          </a:xfrm>
        </p:grpSpPr>
        <p:pic>
          <p:nvPicPr>
            <p:cNvPr id="32"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09999" y="4490766"/>
              <a:ext cx="888233" cy="23233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3" name="TextBox 32"/>
                <p:cNvSpPr txBox="1"/>
                <p:nvPr/>
              </p:nvSpPr>
              <p:spPr>
                <a:xfrm>
                  <a:off x="4645013" y="4282528"/>
                  <a:ext cx="1620072" cy="6182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chemeClr val="tx2"/>
                                </a:solidFill>
                                <a:latin typeface="Cambria Math"/>
                              </a:rPr>
                            </m:ctrlPr>
                          </m:fPr>
                          <m:num>
                            <m:r>
                              <a:rPr lang="en-US" sz="1600" b="0" i="1" smtClean="0">
                                <a:solidFill>
                                  <a:schemeClr val="tx2"/>
                                </a:solidFill>
                                <a:latin typeface="Cambria Math"/>
                              </a:rPr>
                              <m:t>h𝑦𝑝</m:t>
                            </m:r>
                          </m:num>
                          <m:den>
                            <m:r>
                              <a:rPr lang="en-US" sz="1600" b="0" i="1" smtClean="0">
                                <a:solidFill>
                                  <a:schemeClr val="tx2"/>
                                </a:solidFill>
                                <a:latin typeface="Cambria Math"/>
                              </a:rPr>
                              <m:t>𝑜𝑝𝑝</m:t>
                            </m:r>
                          </m:den>
                        </m:f>
                        <m:r>
                          <a:rPr lang="en-US" sz="1600" b="0" i="1" smtClean="0">
                            <a:solidFill>
                              <a:schemeClr val="tx2"/>
                            </a:solidFill>
                            <a:latin typeface="Cambria Math"/>
                          </a:rPr>
                          <m:t>= </m:t>
                        </m:r>
                        <m:f>
                          <m:fPr>
                            <m:ctrlPr>
                              <a:rPr lang="en-US" sz="1600" b="0" i="1" smtClean="0">
                                <a:solidFill>
                                  <a:schemeClr val="tx2"/>
                                </a:solidFill>
                                <a:latin typeface="Cambria Math"/>
                              </a:rPr>
                            </m:ctrlPr>
                          </m:fPr>
                          <m:num>
                            <m:r>
                              <a:rPr lang="en-US" sz="1600" b="0" i="1" smtClean="0">
                                <a:solidFill>
                                  <a:schemeClr val="tx2"/>
                                </a:solidFill>
                                <a:latin typeface="Cambria Math"/>
                              </a:rPr>
                              <m:t>𝑟</m:t>
                            </m:r>
                          </m:num>
                          <m:den>
                            <m:r>
                              <a:rPr lang="en-US" sz="1600" b="0" i="1" smtClean="0">
                                <a:solidFill>
                                  <a:schemeClr val="tx2"/>
                                </a:solidFill>
                                <a:latin typeface="Cambria Math"/>
                              </a:rPr>
                              <m:t>𝑦</m:t>
                            </m:r>
                          </m:den>
                        </m:f>
                        <m:r>
                          <a:rPr lang="en-US" sz="1600" b="0" i="0" smtClean="0">
                            <a:solidFill>
                              <a:schemeClr val="tx2"/>
                            </a:solidFill>
                            <a:latin typeface="Cambria Math"/>
                          </a:rPr>
                          <m:t>= </m:t>
                        </m:r>
                        <m:f>
                          <m:fPr>
                            <m:ctrlPr>
                              <a:rPr lang="en-US" sz="1600" b="0" i="1" smtClean="0">
                                <a:solidFill>
                                  <a:srgbClr val="FF0000"/>
                                </a:solidFill>
                                <a:latin typeface="Cambria Math"/>
                              </a:rPr>
                            </m:ctrlPr>
                          </m:fPr>
                          <m:num>
                            <m:r>
                              <a:rPr lang="en-US" sz="1600" b="0" i="1" smtClean="0">
                                <a:solidFill>
                                  <a:srgbClr val="FF0000"/>
                                </a:solidFill>
                                <a:latin typeface="Cambria Math"/>
                              </a:rPr>
                              <m:t>5</m:t>
                            </m:r>
                          </m:num>
                          <m:den>
                            <m:r>
                              <a:rPr lang="en-US" sz="1600" b="0" i="1" smtClean="0">
                                <a:solidFill>
                                  <a:srgbClr val="FF0000"/>
                                </a:solidFill>
                                <a:latin typeface="Cambria Math"/>
                              </a:rPr>
                              <m:t>4</m:t>
                            </m:r>
                          </m:den>
                        </m:f>
                      </m:oMath>
                    </m:oMathPara>
                  </a14:m>
                  <a:endParaRPr lang="en-US" sz="1200" dirty="0"/>
                </a:p>
              </p:txBody>
            </p:sp>
          </mc:Choice>
          <mc:Fallback xmlns="">
            <p:sp>
              <p:nvSpPr>
                <p:cNvPr id="33" name="TextBox 32"/>
                <p:cNvSpPr txBox="1">
                  <a:spLocks noRot="1" noChangeAspect="1" noMove="1" noResize="1" noEditPoints="1" noAdjustHandles="1" noChangeArrowheads="1" noChangeShapeType="1" noTextEdit="1"/>
                </p:cNvSpPr>
                <p:nvPr/>
              </p:nvSpPr>
              <p:spPr>
                <a:xfrm>
                  <a:off x="4645013" y="4282528"/>
                  <a:ext cx="1620072" cy="618246"/>
                </a:xfrm>
                <a:prstGeom prst="rect">
                  <a:avLst/>
                </a:prstGeom>
                <a:blipFill rotWithShape="1">
                  <a:blip r:embed="rId13"/>
                  <a:stretch>
                    <a:fillRect/>
                  </a:stretch>
                </a:blipFill>
              </p:spPr>
              <p:txBody>
                <a:bodyPr/>
                <a:lstStyle/>
                <a:p>
                  <a:r>
                    <a:rPr lang="en-US">
                      <a:noFill/>
                    </a:rPr>
                    <a:t> </a:t>
                  </a:r>
                </a:p>
              </p:txBody>
            </p:sp>
          </mc:Fallback>
        </mc:AlternateContent>
      </p:grpSp>
      <p:grpSp>
        <p:nvGrpSpPr>
          <p:cNvPr id="34" name="Group 33"/>
          <p:cNvGrpSpPr/>
          <p:nvPr/>
        </p:nvGrpSpPr>
        <p:grpSpPr>
          <a:xfrm>
            <a:off x="5827027" y="4760787"/>
            <a:ext cx="2573456" cy="603178"/>
            <a:chOff x="3879531" y="4648200"/>
            <a:chExt cx="2573456" cy="603178"/>
          </a:xfrm>
        </p:grpSpPr>
        <p:pic>
          <p:nvPicPr>
            <p:cNvPr id="35"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79531" y="4837464"/>
              <a:ext cx="971600" cy="2395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6" name="TextBox 35"/>
                <p:cNvSpPr txBox="1"/>
                <p:nvPr/>
              </p:nvSpPr>
              <p:spPr>
                <a:xfrm>
                  <a:off x="4781600" y="4648200"/>
                  <a:ext cx="1671387" cy="60317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chemeClr val="tx2"/>
                                </a:solidFill>
                                <a:latin typeface="Cambria Math"/>
                              </a:rPr>
                            </m:ctrlPr>
                          </m:fPr>
                          <m:num>
                            <m:r>
                              <a:rPr lang="en-US" sz="1600" b="0" i="1" smtClean="0">
                                <a:solidFill>
                                  <a:schemeClr val="tx2"/>
                                </a:solidFill>
                                <a:latin typeface="Cambria Math"/>
                              </a:rPr>
                              <m:t>h𝑦𝑝</m:t>
                            </m:r>
                          </m:num>
                          <m:den>
                            <m:r>
                              <a:rPr lang="en-US" sz="1600" b="0" i="1" smtClean="0">
                                <a:solidFill>
                                  <a:schemeClr val="tx2"/>
                                </a:solidFill>
                                <a:latin typeface="Cambria Math"/>
                              </a:rPr>
                              <m:t>𝑎𝑑𝑗</m:t>
                            </m:r>
                          </m:den>
                        </m:f>
                        <m:r>
                          <a:rPr lang="en-US" sz="1600" b="0" i="1" smtClean="0">
                            <a:solidFill>
                              <a:schemeClr val="tx2"/>
                            </a:solidFill>
                            <a:latin typeface="Cambria Math"/>
                          </a:rPr>
                          <m:t>= </m:t>
                        </m:r>
                        <m:f>
                          <m:fPr>
                            <m:ctrlPr>
                              <a:rPr lang="en-US" sz="1600" b="0" i="1" smtClean="0">
                                <a:solidFill>
                                  <a:schemeClr val="tx2"/>
                                </a:solidFill>
                                <a:latin typeface="Cambria Math"/>
                              </a:rPr>
                            </m:ctrlPr>
                          </m:fPr>
                          <m:num>
                            <m:r>
                              <a:rPr lang="en-US" sz="1600" b="0" i="1" smtClean="0">
                                <a:solidFill>
                                  <a:schemeClr val="tx2"/>
                                </a:solidFill>
                                <a:latin typeface="Cambria Math"/>
                              </a:rPr>
                              <m:t>𝑟</m:t>
                            </m:r>
                          </m:num>
                          <m:den>
                            <m:r>
                              <a:rPr lang="en-US" sz="1600" b="0" i="1" smtClean="0">
                                <a:solidFill>
                                  <a:schemeClr val="tx2"/>
                                </a:solidFill>
                                <a:latin typeface="Cambria Math"/>
                              </a:rPr>
                              <m:t>𝑥</m:t>
                            </m:r>
                          </m:den>
                        </m:f>
                        <m:r>
                          <a:rPr lang="en-US" sz="1600" b="0" i="1" smtClean="0">
                            <a:solidFill>
                              <a:schemeClr val="tx2"/>
                            </a:solidFill>
                            <a:latin typeface="Cambria Math"/>
                          </a:rPr>
                          <m:t>= </m:t>
                        </m:r>
                        <m:f>
                          <m:fPr>
                            <m:ctrlPr>
                              <a:rPr lang="en-US" sz="1600" b="0" i="1" smtClean="0">
                                <a:solidFill>
                                  <a:srgbClr val="FF0000"/>
                                </a:solidFill>
                                <a:latin typeface="Cambria Math"/>
                              </a:rPr>
                            </m:ctrlPr>
                          </m:fPr>
                          <m:num>
                            <m:r>
                              <a:rPr lang="en-US" sz="1600" b="0" i="1" smtClean="0">
                                <a:solidFill>
                                  <a:srgbClr val="FF0000"/>
                                </a:solidFill>
                                <a:latin typeface="Cambria Math"/>
                              </a:rPr>
                              <m:t>5</m:t>
                            </m:r>
                          </m:num>
                          <m:den>
                            <m:r>
                              <a:rPr lang="en-US" sz="1600" b="0" i="1" smtClean="0">
                                <a:solidFill>
                                  <a:srgbClr val="FF0000"/>
                                </a:solidFill>
                                <a:latin typeface="Cambria Math"/>
                              </a:rPr>
                              <m:t>−3</m:t>
                            </m:r>
                          </m:den>
                        </m:f>
                      </m:oMath>
                    </m:oMathPara>
                  </a14:m>
                  <a:endParaRPr lang="en-US" sz="1200" dirty="0"/>
                </a:p>
              </p:txBody>
            </p:sp>
          </mc:Choice>
          <mc:Fallback xmlns="">
            <p:sp>
              <p:nvSpPr>
                <p:cNvPr id="36" name="TextBox 35"/>
                <p:cNvSpPr txBox="1">
                  <a:spLocks noRot="1" noChangeAspect="1" noMove="1" noResize="1" noEditPoints="1" noAdjustHandles="1" noChangeArrowheads="1" noChangeShapeType="1" noTextEdit="1"/>
                </p:cNvSpPr>
                <p:nvPr/>
              </p:nvSpPr>
              <p:spPr>
                <a:xfrm>
                  <a:off x="4781600" y="4648200"/>
                  <a:ext cx="1671387" cy="603178"/>
                </a:xfrm>
                <a:prstGeom prst="rect">
                  <a:avLst/>
                </a:prstGeom>
                <a:blipFill rotWithShape="1">
                  <a:blip r:embed="rId15"/>
                  <a:stretch>
                    <a:fillRect/>
                  </a:stretch>
                </a:blipFill>
              </p:spPr>
              <p:txBody>
                <a:bodyPr/>
                <a:lstStyle/>
                <a:p>
                  <a:r>
                    <a:rPr lang="en-US">
                      <a:noFill/>
                    </a:rPr>
                    <a:t> </a:t>
                  </a:r>
                </a:p>
              </p:txBody>
            </p:sp>
          </mc:Fallback>
        </mc:AlternateContent>
      </p:grpSp>
      <p:sp>
        <p:nvSpPr>
          <p:cNvPr id="5" name="TextBox 4"/>
          <p:cNvSpPr txBox="1"/>
          <p:nvPr/>
        </p:nvSpPr>
        <p:spPr>
          <a:xfrm>
            <a:off x="256417" y="5158180"/>
            <a:ext cx="1750992" cy="461665"/>
          </a:xfrm>
          <a:prstGeom prst="rect">
            <a:avLst/>
          </a:prstGeom>
          <a:noFill/>
        </p:spPr>
        <p:txBody>
          <a:bodyPr wrap="none" rtlCol="0">
            <a:spAutoFit/>
          </a:bodyPr>
          <a:lstStyle/>
          <a:p>
            <a:r>
              <a:rPr lang="en-US" sz="1200" dirty="0" smtClean="0">
                <a:solidFill>
                  <a:srgbClr val="FF0000"/>
                </a:solidFill>
              </a:rPr>
              <a:t>Make sure you put the 3</a:t>
            </a:r>
          </a:p>
          <a:p>
            <a:r>
              <a:rPr lang="en-US" sz="1200" dirty="0" smtClean="0">
                <a:solidFill>
                  <a:srgbClr val="FF0000"/>
                </a:solidFill>
              </a:rPr>
              <a:t>in the negative direction!</a:t>
            </a:r>
            <a:endParaRPr lang="en-US" sz="1200" dirty="0">
              <a:solidFill>
                <a:srgbClr val="FF0000"/>
              </a:solidFill>
            </a:endParaRPr>
          </a:p>
        </p:txBody>
      </p:sp>
      <p:grpSp>
        <p:nvGrpSpPr>
          <p:cNvPr id="39" name="Group 38"/>
          <p:cNvGrpSpPr/>
          <p:nvPr/>
        </p:nvGrpSpPr>
        <p:grpSpPr>
          <a:xfrm>
            <a:off x="5827027" y="5511094"/>
            <a:ext cx="2418142" cy="618246"/>
            <a:chOff x="1123348" y="5300139"/>
            <a:chExt cx="2418142" cy="618246"/>
          </a:xfrm>
        </p:grpSpPr>
        <p:pic>
          <p:nvPicPr>
            <p:cNvPr id="40"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23348" y="5476438"/>
              <a:ext cx="879496" cy="24929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1" name="TextBox 40"/>
                <p:cNvSpPr txBox="1"/>
                <p:nvPr/>
              </p:nvSpPr>
              <p:spPr>
                <a:xfrm>
                  <a:off x="1923878" y="5300139"/>
                  <a:ext cx="1617612" cy="61824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chemeClr val="tx2"/>
                                </a:solidFill>
                                <a:latin typeface="Cambria Math"/>
                              </a:rPr>
                            </m:ctrlPr>
                          </m:fPr>
                          <m:num>
                            <m:r>
                              <a:rPr lang="en-US" sz="1600" b="0" i="1" smtClean="0">
                                <a:solidFill>
                                  <a:schemeClr val="tx2"/>
                                </a:solidFill>
                                <a:latin typeface="Cambria Math"/>
                              </a:rPr>
                              <m:t>𝑎𝑑𝑗</m:t>
                            </m:r>
                          </m:num>
                          <m:den>
                            <m:r>
                              <a:rPr lang="en-US" sz="1600" b="0" i="1" smtClean="0">
                                <a:solidFill>
                                  <a:schemeClr val="tx2"/>
                                </a:solidFill>
                                <a:latin typeface="Cambria Math"/>
                              </a:rPr>
                              <m:t>𝑜𝑝𝑝</m:t>
                            </m:r>
                          </m:den>
                        </m:f>
                        <m:r>
                          <a:rPr lang="en-US" sz="1600" b="0" i="1" smtClean="0">
                            <a:solidFill>
                              <a:schemeClr val="tx2"/>
                            </a:solidFill>
                            <a:latin typeface="Cambria Math"/>
                          </a:rPr>
                          <m:t>= </m:t>
                        </m:r>
                        <m:f>
                          <m:fPr>
                            <m:ctrlPr>
                              <a:rPr lang="en-US" sz="1600" b="0" i="1" smtClean="0">
                                <a:solidFill>
                                  <a:schemeClr val="tx2"/>
                                </a:solidFill>
                                <a:latin typeface="Cambria Math"/>
                              </a:rPr>
                            </m:ctrlPr>
                          </m:fPr>
                          <m:num>
                            <m:r>
                              <a:rPr lang="en-US" sz="1600" b="0" i="1" smtClean="0">
                                <a:solidFill>
                                  <a:schemeClr val="tx2"/>
                                </a:solidFill>
                                <a:latin typeface="Cambria Math"/>
                              </a:rPr>
                              <m:t>𝑥</m:t>
                            </m:r>
                          </m:num>
                          <m:den>
                            <m:r>
                              <a:rPr lang="en-US" sz="1600" b="0" i="1" smtClean="0">
                                <a:solidFill>
                                  <a:schemeClr val="tx2"/>
                                </a:solidFill>
                                <a:latin typeface="Cambria Math"/>
                              </a:rPr>
                              <m:t>𝑦</m:t>
                            </m:r>
                          </m:den>
                        </m:f>
                        <m:r>
                          <a:rPr lang="en-US" sz="1600" b="0" i="1" smtClean="0">
                            <a:solidFill>
                              <a:schemeClr val="tx2"/>
                            </a:solidFill>
                            <a:latin typeface="Cambria Math"/>
                          </a:rPr>
                          <m:t>= </m:t>
                        </m:r>
                        <m:f>
                          <m:fPr>
                            <m:ctrlPr>
                              <a:rPr lang="en-US" sz="1600" b="0" i="1" smtClean="0">
                                <a:solidFill>
                                  <a:srgbClr val="FF0000"/>
                                </a:solidFill>
                                <a:latin typeface="Cambria Math"/>
                              </a:rPr>
                            </m:ctrlPr>
                          </m:fPr>
                          <m:num>
                            <m:r>
                              <a:rPr lang="en-US" sz="1600" b="0" i="1" smtClean="0">
                                <a:solidFill>
                                  <a:srgbClr val="FF0000"/>
                                </a:solidFill>
                                <a:latin typeface="Cambria Math"/>
                              </a:rPr>
                              <m:t>−3</m:t>
                            </m:r>
                          </m:num>
                          <m:den>
                            <m:r>
                              <a:rPr lang="en-US" sz="1600" b="0" i="1" smtClean="0">
                                <a:solidFill>
                                  <a:srgbClr val="FF0000"/>
                                </a:solidFill>
                                <a:latin typeface="Cambria Math"/>
                              </a:rPr>
                              <m:t>4</m:t>
                            </m:r>
                          </m:den>
                        </m:f>
                      </m:oMath>
                    </m:oMathPara>
                  </a14:m>
                  <a:endParaRPr lang="en-US" sz="1200" dirty="0"/>
                </a:p>
              </p:txBody>
            </p:sp>
          </mc:Choice>
          <mc:Fallback xmlns="">
            <p:sp>
              <p:nvSpPr>
                <p:cNvPr id="41" name="TextBox 40"/>
                <p:cNvSpPr txBox="1">
                  <a:spLocks noRot="1" noChangeAspect="1" noMove="1" noResize="1" noEditPoints="1" noAdjustHandles="1" noChangeArrowheads="1" noChangeShapeType="1" noTextEdit="1"/>
                </p:cNvSpPr>
                <p:nvPr/>
              </p:nvSpPr>
              <p:spPr>
                <a:xfrm>
                  <a:off x="1923878" y="5300139"/>
                  <a:ext cx="1617612" cy="618246"/>
                </a:xfrm>
                <a:prstGeom prst="rect">
                  <a:avLst/>
                </a:prstGeom>
                <a:blipFill rotWithShape="1">
                  <a:blip r:embed="rId1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121256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anim calcmode="lin" valueType="num">
                                      <p:cBhvr>
                                        <p:cTn id="29" dur="1000" fill="hold"/>
                                        <p:tgtEl>
                                          <p:spTgt spid="11"/>
                                        </p:tgtEl>
                                        <p:attrNameLst>
                                          <p:attrName>ppt_x</p:attrName>
                                        </p:attrNameLst>
                                      </p:cBhvr>
                                      <p:tavLst>
                                        <p:tav tm="0">
                                          <p:val>
                                            <p:strVal val="#ppt_x"/>
                                          </p:val>
                                        </p:tav>
                                        <p:tav tm="100000">
                                          <p:val>
                                            <p:strVal val="#ppt_x"/>
                                          </p:val>
                                        </p:tav>
                                      </p:tavLst>
                                    </p:anim>
                                    <p:anim calcmode="lin" valueType="num">
                                      <p:cBhvr>
                                        <p:cTn id="30"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fade">
                                      <p:cBhvr>
                                        <p:cTn id="35" dur="1000"/>
                                        <p:tgtEl>
                                          <p:spTgt spid="2"/>
                                        </p:tgtEl>
                                      </p:cBhvr>
                                    </p:animEffect>
                                    <p:anim calcmode="lin" valueType="num">
                                      <p:cBhvr>
                                        <p:cTn id="36" dur="1000" fill="hold"/>
                                        <p:tgtEl>
                                          <p:spTgt spid="2"/>
                                        </p:tgtEl>
                                        <p:attrNameLst>
                                          <p:attrName>ppt_x</p:attrName>
                                        </p:attrNameLst>
                                      </p:cBhvr>
                                      <p:tavLst>
                                        <p:tav tm="0">
                                          <p:val>
                                            <p:strVal val="#ppt_x"/>
                                          </p:val>
                                        </p:tav>
                                        <p:tav tm="100000">
                                          <p:val>
                                            <p:strVal val="#ppt_x"/>
                                          </p:val>
                                        </p:tav>
                                      </p:tavLst>
                                    </p:anim>
                                    <p:anim calcmode="lin" valueType="num">
                                      <p:cBhvr>
                                        <p:cTn id="3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fade">
                                      <p:cBhvr>
                                        <p:cTn id="42" dur="1000"/>
                                        <p:tgtEl>
                                          <p:spTgt spid="3"/>
                                        </p:tgtEl>
                                      </p:cBhvr>
                                    </p:animEffect>
                                    <p:anim calcmode="lin" valueType="num">
                                      <p:cBhvr>
                                        <p:cTn id="43" dur="1000" fill="hold"/>
                                        <p:tgtEl>
                                          <p:spTgt spid="3"/>
                                        </p:tgtEl>
                                        <p:attrNameLst>
                                          <p:attrName>ppt_x</p:attrName>
                                        </p:attrNameLst>
                                      </p:cBhvr>
                                      <p:tavLst>
                                        <p:tav tm="0">
                                          <p:val>
                                            <p:strVal val="#ppt_x"/>
                                          </p:val>
                                        </p:tav>
                                        <p:tav tm="100000">
                                          <p:val>
                                            <p:strVal val="#ppt_x"/>
                                          </p:val>
                                        </p:tav>
                                      </p:tavLst>
                                    </p:anim>
                                    <p:anim calcmode="lin" valueType="num">
                                      <p:cBhvr>
                                        <p:cTn id="4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1000"/>
                                        <p:tgtEl>
                                          <p:spTgt spid="16"/>
                                        </p:tgtEl>
                                      </p:cBhvr>
                                    </p:animEffect>
                                    <p:anim calcmode="lin" valueType="num">
                                      <p:cBhvr>
                                        <p:cTn id="64" dur="1000" fill="hold"/>
                                        <p:tgtEl>
                                          <p:spTgt spid="16"/>
                                        </p:tgtEl>
                                        <p:attrNameLst>
                                          <p:attrName>ppt_x</p:attrName>
                                        </p:attrNameLst>
                                      </p:cBhvr>
                                      <p:tavLst>
                                        <p:tav tm="0">
                                          <p:val>
                                            <p:strVal val="#ppt_x"/>
                                          </p:val>
                                        </p:tav>
                                        <p:tav tm="100000">
                                          <p:val>
                                            <p:strVal val="#ppt_x"/>
                                          </p:val>
                                        </p:tav>
                                      </p:tavLst>
                                    </p:anim>
                                    <p:anim calcmode="lin" valueType="num">
                                      <p:cBhvr>
                                        <p:cTn id="6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8"/>
                                        </p:tgtEl>
                                        <p:attrNameLst>
                                          <p:attrName>style.visibility</p:attrName>
                                        </p:attrNameLst>
                                      </p:cBhvr>
                                      <p:to>
                                        <p:strVal val="visible"/>
                                      </p:to>
                                    </p:set>
                                    <p:animEffect transition="in" filter="fade">
                                      <p:cBhvr>
                                        <p:cTn id="77" dur="1000"/>
                                        <p:tgtEl>
                                          <p:spTgt spid="18"/>
                                        </p:tgtEl>
                                      </p:cBhvr>
                                    </p:animEffect>
                                    <p:anim calcmode="lin" valueType="num">
                                      <p:cBhvr>
                                        <p:cTn id="78" dur="1000" fill="hold"/>
                                        <p:tgtEl>
                                          <p:spTgt spid="18"/>
                                        </p:tgtEl>
                                        <p:attrNameLst>
                                          <p:attrName>ppt_x</p:attrName>
                                        </p:attrNameLst>
                                      </p:cBhvr>
                                      <p:tavLst>
                                        <p:tav tm="0">
                                          <p:val>
                                            <p:strVal val="#ppt_x"/>
                                          </p:val>
                                        </p:tav>
                                        <p:tav tm="100000">
                                          <p:val>
                                            <p:strVal val="#ppt_x"/>
                                          </p:val>
                                        </p:tav>
                                      </p:tavLst>
                                    </p:anim>
                                    <p:anim calcmode="lin" valueType="num">
                                      <p:cBhvr>
                                        <p:cTn id="7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fade">
                                      <p:cBhvr>
                                        <p:cTn id="91" dur="1000"/>
                                        <p:tgtEl>
                                          <p:spTgt spid="5"/>
                                        </p:tgtEl>
                                      </p:cBhvr>
                                    </p:animEffect>
                                    <p:anim calcmode="lin" valueType="num">
                                      <p:cBhvr>
                                        <p:cTn id="92" dur="1000" fill="hold"/>
                                        <p:tgtEl>
                                          <p:spTgt spid="5"/>
                                        </p:tgtEl>
                                        <p:attrNameLst>
                                          <p:attrName>ppt_x</p:attrName>
                                        </p:attrNameLst>
                                      </p:cBhvr>
                                      <p:tavLst>
                                        <p:tav tm="0">
                                          <p:val>
                                            <p:strVal val="#ppt_x"/>
                                          </p:val>
                                        </p:tav>
                                        <p:tav tm="100000">
                                          <p:val>
                                            <p:strVal val="#ppt_x"/>
                                          </p:val>
                                        </p:tav>
                                      </p:tavLst>
                                    </p:anim>
                                    <p:anim calcmode="lin" valueType="num">
                                      <p:cBhvr>
                                        <p:cTn id="9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1"/>
                                        </p:tgtEl>
                                        <p:attrNameLst>
                                          <p:attrName>style.visibility</p:attrName>
                                        </p:attrNameLst>
                                      </p:cBhvr>
                                      <p:to>
                                        <p:strVal val="visible"/>
                                      </p:to>
                                    </p:set>
                                    <p:animEffect transition="in" filter="fade">
                                      <p:cBhvr>
                                        <p:cTn id="105" dur="1000"/>
                                        <p:tgtEl>
                                          <p:spTgt spid="21"/>
                                        </p:tgtEl>
                                      </p:cBhvr>
                                    </p:animEffect>
                                    <p:anim calcmode="lin" valueType="num">
                                      <p:cBhvr>
                                        <p:cTn id="106" dur="1000" fill="hold"/>
                                        <p:tgtEl>
                                          <p:spTgt spid="21"/>
                                        </p:tgtEl>
                                        <p:attrNameLst>
                                          <p:attrName>ppt_x</p:attrName>
                                        </p:attrNameLst>
                                      </p:cBhvr>
                                      <p:tavLst>
                                        <p:tav tm="0">
                                          <p:val>
                                            <p:strVal val="#ppt_x"/>
                                          </p:val>
                                        </p:tav>
                                        <p:tav tm="100000">
                                          <p:val>
                                            <p:strVal val="#ppt_x"/>
                                          </p:val>
                                        </p:tav>
                                      </p:tavLst>
                                    </p:anim>
                                    <p:anim calcmode="lin" valueType="num">
                                      <p:cBhvr>
                                        <p:cTn id="10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1000"/>
                                        <p:tgtEl>
                                          <p:spTgt spid="25"/>
                                        </p:tgtEl>
                                      </p:cBhvr>
                                    </p:animEffect>
                                    <p:anim calcmode="lin" valueType="num">
                                      <p:cBhvr>
                                        <p:cTn id="113" dur="1000" fill="hold"/>
                                        <p:tgtEl>
                                          <p:spTgt spid="25"/>
                                        </p:tgtEl>
                                        <p:attrNameLst>
                                          <p:attrName>ppt_x</p:attrName>
                                        </p:attrNameLst>
                                      </p:cBhvr>
                                      <p:tavLst>
                                        <p:tav tm="0">
                                          <p:val>
                                            <p:strVal val="#ppt_x"/>
                                          </p:val>
                                        </p:tav>
                                        <p:tav tm="100000">
                                          <p:val>
                                            <p:strVal val="#ppt_x"/>
                                          </p:val>
                                        </p:tav>
                                      </p:tavLst>
                                    </p:anim>
                                    <p:anim calcmode="lin" valueType="num">
                                      <p:cBhvr>
                                        <p:cTn id="1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28"/>
                                        </p:tgtEl>
                                        <p:attrNameLst>
                                          <p:attrName>style.visibility</p:attrName>
                                        </p:attrNameLst>
                                      </p:cBhvr>
                                      <p:to>
                                        <p:strVal val="visible"/>
                                      </p:to>
                                    </p:set>
                                    <p:animEffect transition="in" filter="fade">
                                      <p:cBhvr>
                                        <p:cTn id="119" dur="1000"/>
                                        <p:tgtEl>
                                          <p:spTgt spid="28"/>
                                        </p:tgtEl>
                                      </p:cBhvr>
                                    </p:animEffect>
                                    <p:anim calcmode="lin" valueType="num">
                                      <p:cBhvr>
                                        <p:cTn id="120" dur="1000" fill="hold"/>
                                        <p:tgtEl>
                                          <p:spTgt spid="28"/>
                                        </p:tgtEl>
                                        <p:attrNameLst>
                                          <p:attrName>ppt_x</p:attrName>
                                        </p:attrNameLst>
                                      </p:cBhvr>
                                      <p:tavLst>
                                        <p:tav tm="0">
                                          <p:val>
                                            <p:strVal val="#ppt_x"/>
                                          </p:val>
                                        </p:tav>
                                        <p:tav tm="100000">
                                          <p:val>
                                            <p:strVal val="#ppt_x"/>
                                          </p:val>
                                        </p:tav>
                                      </p:tavLst>
                                    </p:anim>
                                    <p:anim calcmode="lin" valueType="num">
                                      <p:cBhvr>
                                        <p:cTn id="121"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nodeType="clickEffect">
                                  <p:stCondLst>
                                    <p:cond delay="0"/>
                                  </p:stCondLst>
                                  <p:childTnLst>
                                    <p:set>
                                      <p:cBhvr>
                                        <p:cTn id="125" dur="1" fill="hold">
                                          <p:stCondLst>
                                            <p:cond delay="0"/>
                                          </p:stCondLst>
                                        </p:cTn>
                                        <p:tgtEl>
                                          <p:spTgt spid="31"/>
                                        </p:tgtEl>
                                        <p:attrNameLst>
                                          <p:attrName>style.visibility</p:attrName>
                                        </p:attrNameLst>
                                      </p:cBhvr>
                                      <p:to>
                                        <p:strVal val="visible"/>
                                      </p:to>
                                    </p:set>
                                    <p:animEffect transition="in" filter="fade">
                                      <p:cBhvr>
                                        <p:cTn id="126" dur="1000"/>
                                        <p:tgtEl>
                                          <p:spTgt spid="31"/>
                                        </p:tgtEl>
                                      </p:cBhvr>
                                    </p:animEffect>
                                    <p:anim calcmode="lin" valueType="num">
                                      <p:cBhvr>
                                        <p:cTn id="127" dur="1000" fill="hold"/>
                                        <p:tgtEl>
                                          <p:spTgt spid="31"/>
                                        </p:tgtEl>
                                        <p:attrNameLst>
                                          <p:attrName>ppt_x</p:attrName>
                                        </p:attrNameLst>
                                      </p:cBhvr>
                                      <p:tavLst>
                                        <p:tav tm="0">
                                          <p:val>
                                            <p:strVal val="#ppt_x"/>
                                          </p:val>
                                        </p:tav>
                                        <p:tav tm="100000">
                                          <p:val>
                                            <p:strVal val="#ppt_x"/>
                                          </p:val>
                                        </p:tav>
                                      </p:tavLst>
                                    </p:anim>
                                    <p:anim calcmode="lin" valueType="num">
                                      <p:cBhvr>
                                        <p:cTn id="12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fade">
                                      <p:cBhvr>
                                        <p:cTn id="133" dur="1000"/>
                                        <p:tgtEl>
                                          <p:spTgt spid="34"/>
                                        </p:tgtEl>
                                      </p:cBhvr>
                                    </p:animEffect>
                                    <p:anim calcmode="lin" valueType="num">
                                      <p:cBhvr>
                                        <p:cTn id="134" dur="1000" fill="hold"/>
                                        <p:tgtEl>
                                          <p:spTgt spid="34"/>
                                        </p:tgtEl>
                                        <p:attrNameLst>
                                          <p:attrName>ppt_x</p:attrName>
                                        </p:attrNameLst>
                                      </p:cBhvr>
                                      <p:tavLst>
                                        <p:tav tm="0">
                                          <p:val>
                                            <p:strVal val="#ppt_x"/>
                                          </p:val>
                                        </p:tav>
                                        <p:tav tm="100000">
                                          <p:val>
                                            <p:strVal val="#ppt_x"/>
                                          </p:val>
                                        </p:tav>
                                      </p:tavLst>
                                    </p:anim>
                                    <p:anim calcmode="lin" valueType="num">
                                      <p:cBhvr>
                                        <p:cTn id="13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nodeType="clickEffect">
                                  <p:stCondLst>
                                    <p:cond delay="0"/>
                                  </p:stCondLst>
                                  <p:childTnLst>
                                    <p:set>
                                      <p:cBhvr>
                                        <p:cTn id="139" dur="1" fill="hold">
                                          <p:stCondLst>
                                            <p:cond delay="0"/>
                                          </p:stCondLst>
                                        </p:cTn>
                                        <p:tgtEl>
                                          <p:spTgt spid="39"/>
                                        </p:tgtEl>
                                        <p:attrNameLst>
                                          <p:attrName>style.visibility</p:attrName>
                                        </p:attrNameLst>
                                      </p:cBhvr>
                                      <p:to>
                                        <p:strVal val="visible"/>
                                      </p:to>
                                    </p:set>
                                    <p:animEffect transition="in" filter="fade">
                                      <p:cBhvr>
                                        <p:cTn id="140" dur="1000"/>
                                        <p:tgtEl>
                                          <p:spTgt spid="39"/>
                                        </p:tgtEl>
                                      </p:cBhvr>
                                    </p:animEffect>
                                    <p:anim calcmode="lin" valueType="num">
                                      <p:cBhvr>
                                        <p:cTn id="141" dur="1000" fill="hold"/>
                                        <p:tgtEl>
                                          <p:spTgt spid="39"/>
                                        </p:tgtEl>
                                        <p:attrNameLst>
                                          <p:attrName>ppt_x</p:attrName>
                                        </p:attrNameLst>
                                      </p:cBhvr>
                                      <p:tavLst>
                                        <p:tav tm="0">
                                          <p:val>
                                            <p:strVal val="#ppt_x"/>
                                          </p:val>
                                        </p:tav>
                                        <p:tav tm="100000">
                                          <p:val>
                                            <p:strVal val="#ppt_x"/>
                                          </p:val>
                                        </p:tav>
                                      </p:tavLst>
                                    </p:anim>
                                    <p:anim calcmode="lin" valueType="num">
                                      <p:cBhvr>
                                        <p:cTn id="142"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2" grpId="0" animBg="1"/>
      <p:bldP spid="3" grpId="0"/>
      <p:bldP spid="14" grpId="0"/>
      <p:bldP spid="15" grpId="0"/>
      <p:bldP spid="16" grpId="0"/>
      <p:bldP spid="17" grpId="0"/>
      <p:bldP spid="18" grpId="0"/>
      <p:bldP spid="19" grpId="0"/>
      <p:bldP spid="20" grpId="0"/>
      <p:bldP spid="21" grpId="0"/>
      <p:bldP spid="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ChangeArrowheads="1"/>
          </p:cNvSpPr>
          <p:nvPr/>
        </p:nvSpPr>
        <p:spPr bwMode="auto">
          <a:xfrm>
            <a:off x="609600" y="228600"/>
            <a:ext cx="1993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a:t>Your Turn 4:</a:t>
            </a:r>
            <a:endParaRPr lang="en-US"/>
          </a:p>
        </p:txBody>
      </p:sp>
      <p:pic>
        <p:nvPicPr>
          <p:cNvPr id="4608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216" y="1828800"/>
            <a:ext cx="4191000"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838200"/>
            <a:ext cx="8382000" cy="80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3557189" y="1490644"/>
            <a:ext cx="2615011" cy="400110"/>
          </a:xfrm>
          <a:prstGeom prst="rect">
            <a:avLst/>
          </a:prstGeom>
          <a:noFill/>
        </p:spPr>
        <p:txBody>
          <a:bodyPr wrap="none" rtlCol="0">
            <a:spAutoFit/>
          </a:bodyPr>
          <a:lstStyle/>
          <a:p>
            <a:r>
              <a:rPr lang="en-US" sz="2000" dirty="0" smtClean="0">
                <a:solidFill>
                  <a:srgbClr val="FF0000"/>
                </a:solidFill>
              </a:rPr>
              <a:t>Draw the triangle first!:</a:t>
            </a:r>
            <a:endParaRPr lang="en-US" sz="2000" dirty="0">
              <a:solidFill>
                <a:srgbClr val="FF0000"/>
              </a:solidFill>
            </a:endParaRPr>
          </a:p>
        </p:txBody>
      </p:sp>
      <p:pic>
        <p:nvPicPr>
          <p:cNvPr id="6"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112" y="2750502"/>
            <a:ext cx="2438400" cy="2422525"/>
          </a:xfrm>
          <a:prstGeom prst="rect">
            <a:avLst/>
          </a:prstGeom>
          <a:noFill/>
          <a:extLst>
            <a:ext uri="{909E8E84-426E-40DD-AFC4-6F175D3DCCD1}">
              <a14:hiddenFill xmlns:a14="http://schemas.microsoft.com/office/drawing/2010/main">
                <a:solidFill>
                  <a:srgbClr val="FFFFFF"/>
                </a:solidFill>
              </a14:hiddenFill>
            </a:ext>
          </a:extLst>
        </p:spPr>
      </p:pic>
      <p:sp>
        <p:nvSpPr>
          <p:cNvPr id="7" name="Right Triangle 6"/>
          <p:cNvSpPr/>
          <p:nvPr/>
        </p:nvSpPr>
        <p:spPr>
          <a:xfrm flipH="1" flipV="1">
            <a:off x="2115312" y="4006278"/>
            <a:ext cx="671536" cy="1074738"/>
          </a:xfrm>
          <a:prstGeom prst="r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2755987" y="2590800"/>
            <a:ext cx="2519450" cy="598177"/>
            <a:chOff x="4199076" y="3469085"/>
            <a:chExt cx="2519450" cy="598177"/>
          </a:xfrm>
        </p:grpSpPr>
        <p:pic>
          <p:nvPicPr>
            <p:cNvPr id="9"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9076" y="3615748"/>
              <a:ext cx="823152" cy="24815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10" name="TextBox 9"/>
                <p:cNvSpPr txBox="1"/>
                <p:nvPr/>
              </p:nvSpPr>
              <p:spPr>
                <a:xfrm>
                  <a:off x="5022228" y="3469085"/>
                  <a:ext cx="1696298" cy="59817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chemeClr val="tx2"/>
                                </a:solidFill>
                                <a:latin typeface="Cambria Math"/>
                              </a:rPr>
                            </m:ctrlPr>
                          </m:fPr>
                          <m:num>
                            <m:r>
                              <a:rPr lang="en-US" sz="1600" b="0" i="1" smtClean="0">
                                <a:solidFill>
                                  <a:schemeClr val="tx2"/>
                                </a:solidFill>
                                <a:latin typeface="Cambria Math"/>
                              </a:rPr>
                              <m:t>𝑜𝑝𝑝</m:t>
                            </m:r>
                          </m:num>
                          <m:den>
                            <m:r>
                              <a:rPr lang="en-US" sz="1600" b="0" i="1" smtClean="0">
                                <a:solidFill>
                                  <a:schemeClr val="tx2"/>
                                </a:solidFill>
                                <a:latin typeface="Cambria Math"/>
                              </a:rPr>
                              <m:t>𝑎𝑑𝑗</m:t>
                            </m:r>
                          </m:den>
                        </m:f>
                        <m:r>
                          <a:rPr lang="en-US" sz="1600" b="0" i="1" smtClean="0">
                            <a:solidFill>
                              <a:schemeClr val="tx2"/>
                            </a:solidFill>
                            <a:latin typeface="Cambria Math"/>
                          </a:rPr>
                          <m:t>= </m:t>
                        </m:r>
                        <m:f>
                          <m:fPr>
                            <m:ctrlPr>
                              <a:rPr lang="en-US" sz="1600" b="0" i="1" smtClean="0">
                                <a:solidFill>
                                  <a:schemeClr val="tx2"/>
                                </a:solidFill>
                                <a:latin typeface="Cambria Math"/>
                              </a:rPr>
                            </m:ctrlPr>
                          </m:fPr>
                          <m:num>
                            <m:r>
                              <a:rPr lang="en-US" sz="1600" b="0" i="1" smtClean="0">
                                <a:solidFill>
                                  <a:schemeClr val="tx2"/>
                                </a:solidFill>
                                <a:latin typeface="Cambria Math"/>
                              </a:rPr>
                              <m:t>𝑦</m:t>
                            </m:r>
                          </m:num>
                          <m:den>
                            <m:r>
                              <a:rPr lang="en-US" sz="1600" b="0" i="1" smtClean="0">
                                <a:solidFill>
                                  <a:schemeClr val="tx2"/>
                                </a:solidFill>
                                <a:latin typeface="Cambria Math"/>
                              </a:rPr>
                              <m:t>𝑥</m:t>
                            </m:r>
                          </m:den>
                        </m:f>
                        <m:r>
                          <a:rPr lang="en-US" sz="1600" b="0" i="1" smtClean="0">
                            <a:solidFill>
                              <a:schemeClr val="tx2"/>
                            </a:solidFill>
                            <a:latin typeface="Cambria Math"/>
                          </a:rPr>
                          <m:t>= </m:t>
                        </m:r>
                        <m:f>
                          <m:fPr>
                            <m:ctrlPr>
                              <a:rPr lang="en-US" sz="1600" b="0" i="1" smtClean="0">
                                <a:solidFill>
                                  <a:srgbClr val="FF0000"/>
                                </a:solidFill>
                                <a:latin typeface="Cambria Math"/>
                              </a:rPr>
                            </m:ctrlPr>
                          </m:fPr>
                          <m:num>
                            <m:r>
                              <a:rPr lang="en-US" sz="1600" b="0" i="1" smtClean="0">
                                <a:solidFill>
                                  <a:srgbClr val="FF0000"/>
                                </a:solidFill>
                                <a:latin typeface="Cambria Math"/>
                              </a:rPr>
                              <m:t>−12</m:t>
                            </m:r>
                          </m:num>
                          <m:den>
                            <m:r>
                              <a:rPr lang="en-US" sz="1600" b="0" i="1" smtClean="0">
                                <a:solidFill>
                                  <a:srgbClr val="FF0000"/>
                                </a:solidFill>
                                <a:latin typeface="Cambria Math"/>
                              </a:rPr>
                              <m:t>5</m:t>
                            </m:r>
                          </m:den>
                        </m:f>
                      </m:oMath>
                    </m:oMathPara>
                  </a14:m>
                  <a:endParaRPr lang="en-US" sz="1200" dirty="0"/>
                </a:p>
              </p:txBody>
            </p:sp>
          </mc:Choice>
          <mc:Fallback xmlns="">
            <p:sp>
              <p:nvSpPr>
                <p:cNvPr id="10" name="TextBox 9"/>
                <p:cNvSpPr txBox="1">
                  <a:spLocks noRot="1" noChangeAspect="1" noMove="1" noResize="1" noEditPoints="1" noAdjustHandles="1" noChangeArrowheads="1" noChangeShapeType="1" noTextEdit="1"/>
                </p:cNvSpPr>
                <p:nvPr/>
              </p:nvSpPr>
              <p:spPr>
                <a:xfrm>
                  <a:off x="5022228" y="3469085"/>
                  <a:ext cx="1696298" cy="598177"/>
                </a:xfrm>
                <a:prstGeom prst="rect">
                  <a:avLst/>
                </a:prstGeom>
                <a:blipFill rotWithShape="1">
                  <a:blip r:embed="rId7"/>
                  <a:stretch>
                    <a:fillRect/>
                  </a:stretch>
                </a:blipFill>
              </p:spPr>
              <p:txBody>
                <a:bodyPr/>
                <a:lstStyle/>
                <a:p>
                  <a:r>
                    <a:rPr lang="en-US">
                      <a:noFill/>
                    </a:rPr>
                    <a:t> </a:t>
                  </a:r>
                </a:p>
              </p:txBody>
            </p:sp>
          </mc:Fallback>
        </mc:AlternateContent>
      </p:grpSp>
      <p:sp>
        <p:nvSpPr>
          <p:cNvPr id="11" name="TextBox 10"/>
          <p:cNvSpPr txBox="1"/>
          <p:nvPr/>
        </p:nvSpPr>
        <p:spPr>
          <a:xfrm>
            <a:off x="2845276" y="4358981"/>
            <a:ext cx="489236" cy="369332"/>
          </a:xfrm>
          <a:prstGeom prst="rect">
            <a:avLst/>
          </a:prstGeom>
          <a:noFill/>
        </p:spPr>
        <p:txBody>
          <a:bodyPr wrap="none" rtlCol="0">
            <a:spAutoFit/>
          </a:bodyPr>
          <a:lstStyle/>
          <a:p>
            <a:r>
              <a:rPr lang="en-US" dirty="0" smtClean="0">
                <a:solidFill>
                  <a:srgbClr val="FF0000"/>
                </a:solidFill>
              </a:rPr>
              <a:t>-12</a:t>
            </a:r>
            <a:endParaRPr lang="en-US" dirty="0">
              <a:solidFill>
                <a:srgbClr val="FF0000"/>
              </a:solidFill>
            </a:endParaRPr>
          </a:p>
        </p:txBody>
      </p:sp>
      <p:sp>
        <p:nvSpPr>
          <p:cNvPr id="12" name="TextBox 11"/>
          <p:cNvSpPr txBox="1"/>
          <p:nvPr/>
        </p:nvSpPr>
        <p:spPr>
          <a:xfrm>
            <a:off x="2300237" y="3650288"/>
            <a:ext cx="301686" cy="369332"/>
          </a:xfrm>
          <a:prstGeom prst="rect">
            <a:avLst/>
          </a:prstGeom>
          <a:noFill/>
        </p:spPr>
        <p:txBody>
          <a:bodyPr wrap="none" rtlCol="0">
            <a:spAutoFit/>
          </a:bodyPr>
          <a:lstStyle/>
          <a:p>
            <a:r>
              <a:rPr lang="en-US" dirty="0">
                <a:solidFill>
                  <a:srgbClr val="FF0000"/>
                </a:solidFill>
              </a:rPr>
              <a:t>5</a:t>
            </a:r>
          </a:p>
        </p:txBody>
      </p:sp>
      <p:sp>
        <p:nvSpPr>
          <p:cNvPr id="13" name="TextBox 12"/>
          <p:cNvSpPr txBox="1"/>
          <p:nvPr/>
        </p:nvSpPr>
        <p:spPr>
          <a:xfrm>
            <a:off x="927122" y="5334000"/>
            <a:ext cx="2162772" cy="646331"/>
          </a:xfrm>
          <a:prstGeom prst="rect">
            <a:avLst/>
          </a:prstGeom>
          <a:noFill/>
        </p:spPr>
        <p:txBody>
          <a:bodyPr wrap="none" rtlCol="0">
            <a:spAutoFit/>
          </a:bodyPr>
          <a:lstStyle/>
          <a:p>
            <a:r>
              <a:rPr lang="en-US" dirty="0" smtClean="0">
                <a:solidFill>
                  <a:srgbClr val="FF0000"/>
                </a:solidFill>
              </a:rPr>
              <a:t>  Use a² + b² = c² to</a:t>
            </a:r>
          </a:p>
          <a:p>
            <a:r>
              <a:rPr lang="en-US" dirty="0" smtClean="0">
                <a:solidFill>
                  <a:srgbClr val="FF0000"/>
                </a:solidFill>
              </a:rPr>
              <a:t>find the missing side.</a:t>
            </a:r>
            <a:endParaRPr lang="en-US" dirty="0">
              <a:solidFill>
                <a:srgbClr val="FF0000"/>
              </a:solidFill>
            </a:endParaRPr>
          </a:p>
        </p:txBody>
      </p:sp>
      <p:sp>
        <p:nvSpPr>
          <p:cNvPr id="14" name="TextBox 13"/>
          <p:cNvSpPr txBox="1"/>
          <p:nvPr/>
        </p:nvSpPr>
        <p:spPr>
          <a:xfrm>
            <a:off x="3579139" y="3821612"/>
            <a:ext cx="1659429" cy="369332"/>
          </a:xfrm>
          <a:prstGeom prst="rect">
            <a:avLst/>
          </a:prstGeom>
          <a:noFill/>
        </p:spPr>
        <p:txBody>
          <a:bodyPr wrap="none" rtlCol="0">
            <a:spAutoFit/>
          </a:bodyPr>
          <a:lstStyle/>
          <a:p>
            <a:r>
              <a:rPr lang="en-US" dirty="0" smtClean="0">
                <a:solidFill>
                  <a:srgbClr val="FF0000"/>
                </a:solidFill>
              </a:rPr>
              <a:t>(5)² + (-12)² = </a:t>
            </a:r>
            <a:r>
              <a:rPr lang="en-US" dirty="0">
                <a:solidFill>
                  <a:srgbClr val="FF0000"/>
                </a:solidFill>
              </a:rPr>
              <a:t>c</a:t>
            </a:r>
            <a:r>
              <a:rPr lang="en-US" dirty="0" smtClean="0">
                <a:solidFill>
                  <a:srgbClr val="FF0000"/>
                </a:solidFill>
              </a:rPr>
              <a:t>²</a:t>
            </a:r>
            <a:endParaRPr lang="en-US" dirty="0">
              <a:solidFill>
                <a:srgbClr val="FF0000"/>
              </a:solidFill>
            </a:endParaRPr>
          </a:p>
        </p:txBody>
      </p:sp>
      <p:sp>
        <p:nvSpPr>
          <p:cNvPr id="15" name="TextBox 14"/>
          <p:cNvSpPr txBox="1"/>
          <p:nvPr/>
        </p:nvSpPr>
        <p:spPr>
          <a:xfrm>
            <a:off x="3961455" y="4190944"/>
            <a:ext cx="931665" cy="369332"/>
          </a:xfrm>
          <a:prstGeom prst="rect">
            <a:avLst/>
          </a:prstGeom>
          <a:noFill/>
        </p:spPr>
        <p:txBody>
          <a:bodyPr wrap="none" rtlCol="0">
            <a:spAutoFit/>
          </a:bodyPr>
          <a:lstStyle/>
          <a:p>
            <a:r>
              <a:rPr lang="en-US" dirty="0" smtClean="0">
                <a:solidFill>
                  <a:srgbClr val="FF0000"/>
                </a:solidFill>
              </a:rPr>
              <a:t>169 = </a:t>
            </a:r>
            <a:r>
              <a:rPr lang="en-US" dirty="0">
                <a:solidFill>
                  <a:srgbClr val="FF0000"/>
                </a:solidFill>
              </a:rPr>
              <a:t>c</a:t>
            </a:r>
            <a:r>
              <a:rPr lang="en-US" dirty="0" smtClean="0">
                <a:solidFill>
                  <a:srgbClr val="FF0000"/>
                </a:solidFill>
              </a:rPr>
              <a:t>²</a:t>
            </a:r>
            <a:endParaRPr lang="en-US" dirty="0">
              <a:solidFill>
                <a:srgbClr val="FF0000"/>
              </a:solidFill>
            </a:endParaRPr>
          </a:p>
        </p:txBody>
      </p:sp>
      <p:sp>
        <p:nvSpPr>
          <p:cNvPr id="16" name="TextBox 15"/>
          <p:cNvSpPr txBox="1"/>
          <p:nvPr/>
        </p:nvSpPr>
        <p:spPr>
          <a:xfrm>
            <a:off x="4058436" y="4622545"/>
            <a:ext cx="737702" cy="369332"/>
          </a:xfrm>
          <a:prstGeom prst="rect">
            <a:avLst/>
          </a:prstGeom>
          <a:noFill/>
        </p:spPr>
        <p:txBody>
          <a:bodyPr wrap="none" rtlCol="0">
            <a:spAutoFit/>
          </a:bodyPr>
          <a:lstStyle/>
          <a:p>
            <a:r>
              <a:rPr lang="en-US" dirty="0" smtClean="0">
                <a:solidFill>
                  <a:srgbClr val="FF0000"/>
                </a:solidFill>
              </a:rPr>
              <a:t>13 = c</a:t>
            </a:r>
            <a:endParaRPr lang="en-US" dirty="0">
              <a:solidFill>
                <a:srgbClr val="FF0000"/>
              </a:solidFill>
            </a:endParaRPr>
          </a:p>
        </p:txBody>
      </p:sp>
      <p:sp>
        <p:nvSpPr>
          <p:cNvPr id="17" name="TextBox 16"/>
          <p:cNvSpPr txBox="1"/>
          <p:nvPr/>
        </p:nvSpPr>
        <p:spPr>
          <a:xfrm>
            <a:off x="2170664" y="4538987"/>
            <a:ext cx="418704" cy="369332"/>
          </a:xfrm>
          <a:prstGeom prst="rect">
            <a:avLst/>
          </a:prstGeom>
          <a:noFill/>
        </p:spPr>
        <p:txBody>
          <a:bodyPr wrap="none" rtlCol="0">
            <a:spAutoFit/>
          </a:bodyPr>
          <a:lstStyle/>
          <a:p>
            <a:r>
              <a:rPr lang="en-US" dirty="0" smtClean="0">
                <a:solidFill>
                  <a:srgbClr val="FF0000"/>
                </a:solidFill>
              </a:rPr>
              <a:t>13</a:t>
            </a:r>
            <a:endParaRPr lang="en-US" dirty="0">
              <a:solidFill>
                <a:srgbClr val="FF0000"/>
              </a:solidFill>
            </a:endParaRPr>
          </a:p>
        </p:txBody>
      </p:sp>
      <p:sp>
        <p:nvSpPr>
          <p:cNvPr id="18" name="TextBox 17"/>
          <p:cNvSpPr txBox="1"/>
          <p:nvPr/>
        </p:nvSpPr>
        <p:spPr>
          <a:xfrm>
            <a:off x="6553200" y="1434445"/>
            <a:ext cx="2307042" cy="707886"/>
          </a:xfrm>
          <a:prstGeom prst="rect">
            <a:avLst/>
          </a:prstGeom>
          <a:noFill/>
        </p:spPr>
        <p:txBody>
          <a:bodyPr wrap="none" rtlCol="0">
            <a:spAutoFit/>
          </a:bodyPr>
          <a:lstStyle/>
          <a:p>
            <a:r>
              <a:rPr lang="en-US" sz="2000" dirty="0" smtClean="0">
                <a:solidFill>
                  <a:srgbClr val="FF0000"/>
                </a:solidFill>
              </a:rPr>
              <a:t>Now you have:</a:t>
            </a:r>
          </a:p>
          <a:p>
            <a:r>
              <a:rPr lang="en-US" sz="2000" dirty="0" smtClean="0">
                <a:solidFill>
                  <a:srgbClr val="FF0000"/>
                </a:solidFill>
              </a:rPr>
              <a:t>x=5, y=-12, and r=13</a:t>
            </a:r>
            <a:endParaRPr lang="en-US" sz="2000" dirty="0">
              <a:solidFill>
                <a:srgbClr val="FF0000"/>
              </a:solidFill>
            </a:endParaRPr>
          </a:p>
        </p:txBody>
      </p:sp>
      <p:grpSp>
        <p:nvGrpSpPr>
          <p:cNvPr id="19" name="Group 18"/>
          <p:cNvGrpSpPr/>
          <p:nvPr/>
        </p:nvGrpSpPr>
        <p:grpSpPr>
          <a:xfrm>
            <a:off x="5791200" y="2438951"/>
            <a:ext cx="2616289" cy="597023"/>
            <a:chOff x="3075770" y="1385964"/>
            <a:chExt cx="3294500" cy="819853"/>
          </a:xfrm>
        </p:grpSpPr>
        <p:pic>
          <p:nvPicPr>
            <p:cNvPr id="20" name="Picture 1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75770" y="1598043"/>
              <a:ext cx="1171972" cy="34326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1" name="TextBox 20"/>
                <p:cNvSpPr txBox="1"/>
                <p:nvPr/>
              </p:nvSpPr>
              <p:spPr>
                <a:xfrm>
                  <a:off x="4039686" y="1385964"/>
                  <a:ext cx="2330584" cy="81985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chemeClr val="tx2"/>
                                </a:solidFill>
                                <a:latin typeface="Cambria Math"/>
                              </a:rPr>
                            </m:ctrlPr>
                          </m:fPr>
                          <m:num>
                            <m:r>
                              <a:rPr lang="en-US" sz="1600" b="0" i="1" smtClean="0">
                                <a:solidFill>
                                  <a:schemeClr val="tx2"/>
                                </a:solidFill>
                                <a:latin typeface="Cambria Math"/>
                              </a:rPr>
                              <m:t>𝑜𝑝𝑝</m:t>
                            </m:r>
                          </m:num>
                          <m:den>
                            <m:r>
                              <a:rPr lang="en-US" sz="1600" b="0" i="1" smtClean="0">
                                <a:solidFill>
                                  <a:schemeClr val="tx2"/>
                                </a:solidFill>
                                <a:latin typeface="Cambria Math"/>
                              </a:rPr>
                              <m:t>h𝑦𝑝</m:t>
                            </m:r>
                          </m:den>
                        </m:f>
                        <m:r>
                          <a:rPr lang="en-US" sz="1600" b="0" i="1" smtClean="0">
                            <a:solidFill>
                              <a:schemeClr val="tx2"/>
                            </a:solidFill>
                            <a:latin typeface="Cambria Math"/>
                          </a:rPr>
                          <m:t>= </m:t>
                        </m:r>
                        <m:f>
                          <m:fPr>
                            <m:ctrlPr>
                              <a:rPr lang="en-US" sz="1600" b="0" i="1" smtClean="0">
                                <a:solidFill>
                                  <a:schemeClr val="tx2"/>
                                </a:solidFill>
                                <a:latin typeface="Cambria Math"/>
                              </a:rPr>
                            </m:ctrlPr>
                          </m:fPr>
                          <m:num>
                            <m:r>
                              <a:rPr lang="en-US" sz="1600" b="0" i="1" smtClean="0">
                                <a:solidFill>
                                  <a:schemeClr val="tx2"/>
                                </a:solidFill>
                                <a:latin typeface="Cambria Math"/>
                              </a:rPr>
                              <m:t>𝑦</m:t>
                            </m:r>
                          </m:num>
                          <m:den>
                            <m:r>
                              <a:rPr lang="en-US" sz="1600" b="0" i="1" smtClean="0">
                                <a:solidFill>
                                  <a:schemeClr val="tx2"/>
                                </a:solidFill>
                                <a:latin typeface="Cambria Math"/>
                              </a:rPr>
                              <m:t>𝑟</m:t>
                            </m:r>
                          </m:den>
                        </m:f>
                        <m:r>
                          <a:rPr lang="en-US" sz="1600" b="0" i="1" smtClean="0">
                            <a:solidFill>
                              <a:schemeClr val="tx2"/>
                            </a:solidFill>
                            <a:latin typeface="Cambria Math"/>
                          </a:rPr>
                          <m:t>= </m:t>
                        </m:r>
                        <m:f>
                          <m:fPr>
                            <m:ctrlPr>
                              <a:rPr lang="en-US" sz="1600" b="0" i="1" smtClean="0">
                                <a:solidFill>
                                  <a:srgbClr val="FF0000"/>
                                </a:solidFill>
                                <a:latin typeface="Cambria Math"/>
                              </a:rPr>
                            </m:ctrlPr>
                          </m:fPr>
                          <m:num>
                            <m:r>
                              <a:rPr lang="en-US" sz="1600" b="0" i="1" smtClean="0">
                                <a:solidFill>
                                  <a:srgbClr val="FF0000"/>
                                </a:solidFill>
                                <a:latin typeface="Cambria Math"/>
                              </a:rPr>
                              <m:t>−12</m:t>
                            </m:r>
                          </m:num>
                          <m:den>
                            <m:r>
                              <a:rPr lang="en-US" sz="1600" b="0" i="1" smtClean="0">
                                <a:solidFill>
                                  <a:srgbClr val="FF0000"/>
                                </a:solidFill>
                                <a:latin typeface="Cambria Math"/>
                              </a:rPr>
                              <m:t>13</m:t>
                            </m:r>
                          </m:den>
                        </m:f>
                      </m:oMath>
                    </m:oMathPara>
                  </a14:m>
                  <a:endParaRPr lang="en-US" sz="1200" dirty="0"/>
                </a:p>
              </p:txBody>
            </p:sp>
          </mc:Choice>
          <mc:Fallback xmlns="">
            <p:sp>
              <p:nvSpPr>
                <p:cNvPr id="21" name="TextBox 20"/>
                <p:cNvSpPr txBox="1">
                  <a:spLocks noRot="1" noChangeAspect="1" noMove="1" noResize="1" noEditPoints="1" noAdjustHandles="1" noChangeArrowheads="1" noChangeShapeType="1" noTextEdit="1"/>
                </p:cNvSpPr>
                <p:nvPr/>
              </p:nvSpPr>
              <p:spPr>
                <a:xfrm>
                  <a:off x="4039686" y="1385964"/>
                  <a:ext cx="2330584" cy="819853"/>
                </a:xfrm>
                <a:prstGeom prst="rect">
                  <a:avLst/>
                </a:prstGeom>
                <a:blipFill rotWithShape="1">
                  <a:blip r:embed="rId9"/>
                  <a:stretch>
                    <a:fillRect/>
                  </a:stretch>
                </a:blipFill>
              </p:spPr>
              <p:txBody>
                <a:bodyPr/>
                <a:lstStyle/>
                <a:p>
                  <a:r>
                    <a:rPr lang="en-US">
                      <a:noFill/>
                    </a:rPr>
                    <a:t> </a:t>
                  </a:r>
                </a:p>
              </p:txBody>
            </p:sp>
          </mc:Fallback>
        </mc:AlternateContent>
      </p:grpSp>
      <p:grpSp>
        <p:nvGrpSpPr>
          <p:cNvPr id="22" name="Group 21"/>
          <p:cNvGrpSpPr/>
          <p:nvPr/>
        </p:nvGrpSpPr>
        <p:grpSpPr>
          <a:xfrm>
            <a:off x="5893126" y="3188977"/>
            <a:ext cx="2339222" cy="618246"/>
            <a:chOff x="3725648" y="2260705"/>
            <a:chExt cx="2339222" cy="618246"/>
          </a:xfrm>
        </p:grpSpPr>
        <p:pic>
          <p:nvPicPr>
            <p:cNvPr id="23"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25648" y="2405036"/>
              <a:ext cx="860378" cy="31323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4" name="TextBox 23"/>
                <p:cNvSpPr txBox="1"/>
                <p:nvPr/>
              </p:nvSpPr>
              <p:spPr>
                <a:xfrm>
                  <a:off x="4519768" y="2260705"/>
                  <a:ext cx="1545102" cy="61824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chemeClr val="tx2"/>
                                </a:solidFill>
                                <a:latin typeface="Cambria Math"/>
                              </a:rPr>
                            </m:ctrlPr>
                          </m:fPr>
                          <m:num>
                            <m:r>
                              <a:rPr lang="en-US" sz="1600" b="0" i="1" smtClean="0">
                                <a:solidFill>
                                  <a:schemeClr val="tx2"/>
                                </a:solidFill>
                                <a:latin typeface="Cambria Math"/>
                              </a:rPr>
                              <m:t>𝑎𝑑𝑗</m:t>
                            </m:r>
                          </m:num>
                          <m:den>
                            <m:r>
                              <a:rPr lang="en-US" sz="1600" b="0" i="1" smtClean="0">
                                <a:solidFill>
                                  <a:schemeClr val="tx2"/>
                                </a:solidFill>
                                <a:latin typeface="Cambria Math"/>
                              </a:rPr>
                              <m:t>h𝑦𝑝</m:t>
                            </m:r>
                          </m:den>
                        </m:f>
                        <m:r>
                          <a:rPr lang="en-US" sz="1600" b="0" i="1" smtClean="0">
                            <a:solidFill>
                              <a:schemeClr val="tx2"/>
                            </a:solidFill>
                            <a:latin typeface="Cambria Math"/>
                          </a:rPr>
                          <m:t>= </m:t>
                        </m:r>
                        <m:f>
                          <m:fPr>
                            <m:ctrlPr>
                              <a:rPr lang="en-US" sz="1600" b="0" i="1" smtClean="0">
                                <a:solidFill>
                                  <a:schemeClr val="tx2"/>
                                </a:solidFill>
                                <a:latin typeface="Cambria Math"/>
                              </a:rPr>
                            </m:ctrlPr>
                          </m:fPr>
                          <m:num>
                            <m:r>
                              <a:rPr lang="en-US" sz="1600" b="0" i="1" smtClean="0">
                                <a:solidFill>
                                  <a:schemeClr val="tx2"/>
                                </a:solidFill>
                                <a:latin typeface="Cambria Math"/>
                              </a:rPr>
                              <m:t>𝑥</m:t>
                            </m:r>
                          </m:num>
                          <m:den>
                            <m:r>
                              <a:rPr lang="en-US" sz="1600" b="0" i="1" smtClean="0">
                                <a:solidFill>
                                  <a:schemeClr val="tx2"/>
                                </a:solidFill>
                                <a:latin typeface="Cambria Math"/>
                              </a:rPr>
                              <m:t>𝑟</m:t>
                            </m:r>
                          </m:den>
                        </m:f>
                        <m:r>
                          <a:rPr lang="en-US" sz="1600" b="0" i="1" smtClean="0">
                            <a:solidFill>
                              <a:schemeClr val="tx2"/>
                            </a:solidFill>
                            <a:latin typeface="Cambria Math"/>
                          </a:rPr>
                          <m:t>= </m:t>
                        </m:r>
                        <m:f>
                          <m:fPr>
                            <m:ctrlPr>
                              <a:rPr lang="en-US" sz="1600" b="0" i="1" smtClean="0">
                                <a:solidFill>
                                  <a:srgbClr val="FF0000"/>
                                </a:solidFill>
                                <a:latin typeface="Cambria Math"/>
                              </a:rPr>
                            </m:ctrlPr>
                          </m:fPr>
                          <m:num>
                            <m:r>
                              <a:rPr lang="en-US" sz="1600" b="0" i="1" smtClean="0">
                                <a:solidFill>
                                  <a:srgbClr val="FF0000"/>
                                </a:solidFill>
                                <a:latin typeface="Cambria Math"/>
                              </a:rPr>
                              <m:t>5</m:t>
                            </m:r>
                          </m:num>
                          <m:den>
                            <m:r>
                              <a:rPr lang="en-US" sz="1600" b="0" i="1" smtClean="0">
                                <a:solidFill>
                                  <a:srgbClr val="FF0000"/>
                                </a:solidFill>
                                <a:latin typeface="Cambria Math"/>
                              </a:rPr>
                              <m:t>13</m:t>
                            </m:r>
                          </m:den>
                        </m:f>
                      </m:oMath>
                    </m:oMathPara>
                  </a14:m>
                  <a:endParaRPr lang="en-US" sz="1200" dirty="0"/>
                </a:p>
              </p:txBody>
            </p:sp>
          </mc:Choice>
          <mc:Fallback xmlns="">
            <p:sp>
              <p:nvSpPr>
                <p:cNvPr id="24" name="TextBox 23"/>
                <p:cNvSpPr txBox="1">
                  <a:spLocks noRot="1" noChangeAspect="1" noMove="1" noResize="1" noEditPoints="1" noAdjustHandles="1" noChangeArrowheads="1" noChangeShapeType="1" noTextEdit="1"/>
                </p:cNvSpPr>
                <p:nvPr/>
              </p:nvSpPr>
              <p:spPr>
                <a:xfrm>
                  <a:off x="4519768" y="2260705"/>
                  <a:ext cx="1545102" cy="618246"/>
                </a:xfrm>
                <a:prstGeom prst="rect">
                  <a:avLst/>
                </a:prstGeom>
                <a:blipFill rotWithShape="1">
                  <a:blip r:embed="rId11"/>
                  <a:stretch>
                    <a:fillRect/>
                  </a:stretch>
                </a:blipFill>
              </p:spPr>
              <p:txBody>
                <a:bodyPr/>
                <a:lstStyle/>
                <a:p>
                  <a:r>
                    <a:rPr lang="en-US">
                      <a:noFill/>
                    </a:rPr>
                    <a:t> </a:t>
                  </a:r>
                </a:p>
              </p:txBody>
            </p:sp>
          </mc:Fallback>
        </mc:AlternateContent>
      </p:grpSp>
      <p:grpSp>
        <p:nvGrpSpPr>
          <p:cNvPr id="25" name="Group 24"/>
          <p:cNvGrpSpPr/>
          <p:nvPr/>
        </p:nvGrpSpPr>
        <p:grpSpPr>
          <a:xfrm>
            <a:off x="5883561" y="4000500"/>
            <a:ext cx="2803238" cy="601896"/>
            <a:chOff x="3809999" y="4282528"/>
            <a:chExt cx="2803238" cy="601896"/>
          </a:xfrm>
        </p:grpSpPr>
        <p:pic>
          <p:nvPicPr>
            <p:cNvPr id="26"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09999" y="4490766"/>
              <a:ext cx="888233" cy="232339"/>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27" name="TextBox 26"/>
                <p:cNvSpPr txBox="1"/>
                <p:nvPr/>
              </p:nvSpPr>
              <p:spPr>
                <a:xfrm>
                  <a:off x="4645012" y="4282528"/>
                  <a:ext cx="1968225" cy="60189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chemeClr val="tx2"/>
                                </a:solidFill>
                                <a:latin typeface="Cambria Math"/>
                              </a:rPr>
                            </m:ctrlPr>
                          </m:fPr>
                          <m:num>
                            <m:r>
                              <a:rPr lang="en-US" sz="1600" b="0" i="1" smtClean="0">
                                <a:solidFill>
                                  <a:schemeClr val="tx2"/>
                                </a:solidFill>
                                <a:latin typeface="Cambria Math"/>
                              </a:rPr>
                              <m:t>h𝑦𝑝</m:t>
                            </m:r>
                          </m:num>
                          <m:den>
                            <m:r>
                              <a:rPr lang="en-US" sz="1600" b="0" i="1" smtClean="0">
                                <a:solidFill>
                                  <a:schemeClr val="tx2"/>
                                </a:solidFill>
                                <a:latin typeface="Cambria Math"/>
                              </a:rPr>
                              <m:t>𝑜𝑝𝑝</m:t>
                            </m:r>
                          </m:den>
                        </m:f>
                        <m:r>
                          <a:rPr lang="en-US" sz="1600" b="0" i="1" smtClean="0">
                            <a:solidFill>
                              <a:schemeClr val="tx2"/>
                            </a:solidFill>
                            <a:latin typeface="Cambria Math"/>
                          </a:rPr>
                          <m:t>= </m:t>
                        </m:r>
                        <m:f>
                          <m:fPr>
                            <m:ctrlPr>
                              <a:rPr lang="en-US" sz="1600" b="0" i="1" smtClean="0">
                                <a:solidFill>
                                  <a:schemeClr val="tx2"/>
                                </a:solidFill>
                                <a:latin typeface="Cambria Math"/>
                              </a:rPr>
                            </m:ctrlPr>
                          </m:fPr>
                          <m:num>
                            <m:r>
                              <a:rPr lang="en-US" sz="1600" b="0" i="1" smtClean="0">
                                <a:solidFill>
                                  <a:schemeClr val="tx2"/>
                                </a:solidFill>
                                <a:latin typeface="Cambria Math"/>
                              </a:rPr>
                              <m:t>𝑟</m:t>
                            </m:r>
                          </m:num>
                          <m:den>
                            <m:r>
                              <a:rPr lang="en-US" sz="1600" b="0" i="1" smtClean="0">
                                <a:solidFill>
                                  <a:schemeClr val="tx2"/>
                                </a:solidFill>
                                <a:latin typeface="Cambria Math"/>
                              </a:rPr>
                              <m:t>𝑦</m:t>
                            </m:r>
                          </m:den>
                        </m:f>
                        <m:r>
                          <a:rPr lang="en-US" sz="1600" b="0" i="0" smtClean="0">
                            <a:solidFill>
                              <a:schemeClr val="tx2"/>
                            </a:solidFill>
                            <a:latin typeface="Cambria Math"/>
                          </a:rPr>
                          <m:t>= </m:t>
                        </m:r>
                        <m:f>
                          <m:fPr>
                            <m:ctrlPr>
                              <a:rPr lang="en-US" sz="1600" b="0" i="1" smtClean="0">
                                <a:solidFill>
                                  <a:srgbClr val="FF0000"/>
                                </a:solidFill>
                                <a:latin typeface="Cambria Math"/>
                              </a:rPr>
                            </m:ctrlPr>
                          </m:fPr>
                          <m:num>
                            <m:r>
                              <a:rPr lang="en-US" sz="1600" b="0" i="1" smtClean="0">
                                <a:solidFill>
                                  <a:srgbClr val="FF0000"/>
                                </a:solidFill>
                                <a:latin typeface="Cambria Math"/>
                              </a:rPr>
                              <m:t>13</m:t>
                            </m:r>
                          </m:num>
                          <m:den>
                            <m:r>
                              <a:rPr lang="en-US" sz="1600" b="0" i="1" smtClean="0">
                                <a:solidFill>
                                  <a:srgbClr val="FF0000"/>
                                </a:solidFill>
                                <a:latin typeface="Cambria Math"/>
                              </a:rPr>
                              <m:t>−12</m:t>
                            </m:r>
                          </m:den>
                        </m:f>
                      </m:oMath>
                    </m:oMathPara>
                  </a14:m>
                  <a:endParaRPr lang="en-US" sz="12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645012" y="4282528"/>
                  <a:ext cx="1968225" cy="601896"/>
                </a:xfrm>
                <a:prstGeom prst="rect">
                  <a:avLst/>
                </a:prstGeom>
                <a:blipFill rotWithShape="1">
                  <a:blip r:embed="rId13"/>
                  <a:stretch>
                    <a:fillRect/>
                  </a:stretch>
                </a:blipFill>
              </p:spPr>
              <p:txBody>
                <a:bodyPr/>
                <a:lstStyle/>
                <a:p>
                  <a:r>
                    <a:rPr lang="en-US">
                      <a:noFill/>
                    </a:rPr>
                    <a:t> </a:t>
                  </a:r>
                </a:p>
              </p:txBody>
            </p:sp>
          </mc:Fallback>
        </mc:AlternateContent>
      </p:grpSp>
      <p:grpSp>
        <p:nvGrpSpPr>
          <p:cNvPr id="28" name="Group 27"/>
          <p:cNvGrpSpPr/>
          <p:nvPr/>
        </p:nvGrpSpPr>
        <p:grpSpPr>
          <a:xfrm>
            <a:off x="5827027" y="4760787"/>
            <a:ext cx="2573456" cy="619400"/>
            <a:chOff x="3879531" y="4648200"/>
            <a:chExt cx="2573456" cy="619400"/>
          </a:xfrm>
        </p:grpSpPr>
        <p:pic>
          <p:nvPicPr>
            <p:cNvPr id="29" name="Picture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879531" y="4837464"/>
              <a:ext cx="971600" cy="239527"/>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0" name="TextBox 29"/>
                <p:cNvSpPr txBox="1"/>
                <p:nvPr/>
              </p:nvSpPr>
              <p:spPr>
                <a:xfrm>
                  <a:off x="4781600" y="4648200"/>
                  <a:ext cx="1671387" cy="61940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chemeClr val="tx2"/>
                                </a:solidFill>
                                <a:latin typeface="Cambria Math"/>
                              </a:rPr>
                            </m:ctrlPr>
                          </m:fPr>
                          <m:num>
                            <m:r>
                              <a:rPr lang="en-US" sz="1600" b="0" i="1" smtClean="0">
                                <a:solidFill>
                                  <a:schemeClr val="tx2"/>
                                </a:solidFill>
                                <a:latin typeface="Cambria Math"/>
                              </a:rPr>
                              <m:t>h𝑦𝑝</m:t>
                            </m:r>
                          </m:num>
                          <m:den>
                            <m:r>
                              <a:rPr lang="en-US" sz="1600" b="0" i="1" smtClean="0">
                                <a:solidFill>
                                  <a:schemeClr val="tx2"/>
                                </a:solidFill>
                                <a:latin typeface="Cambria Math"/>
                              </a:rPr>
                              <m:t>𝑎𝑑𝑗</m:t>
                            </m:r>
                          </m:den>
                        </m:f>
                        <m:r>
                          <a:rPr lang="en-US" sz="1600" b="0" i="1" smtClean="0">
                            <a:solidFill>
                              <a:schemeClr val="tx2"/>
                            </a:solidFill>
                            <a:latin typeface="Cambria Math"/>
                          </a:rPr>
                          <m:t>= </m:t>
                        </m:r>
                        <m:f>
                          <m:fPr>
                            <m:ctrlPr>
                              <a:rPr lang="en-US" sz="1600" b="0" i="1" smtClean="0">
                                <a:solidFill>
                                  <a:schemeClr val="tx2"/>
                                </a:solidFill>
                                <a:latin typeface="Cambria Math"/>
                              </a:rPr>
                            </m:ctrlPr>
                          </m:fPr>
                          <m:num>
                            <m:r>
                              <a:rPr lang="en-US" sz="1600" b="0" i="1" smtClean="0">
                                <a:solidFill>
                                  <a:schemeClr val="tx2"/>
                                </a:solidFill>
                                <a:latin typeface="Cambria Math"/>
                              </a:rPr>
                              <m:t>𝑟</m:t>
                            </m:r>
                          </m:num>
                          <m:den>
                            <m:r>
                              <a:rPr lang="en-US" sz="1600" b="0" i="1" smtClean="0">
                                <a:solidFill>
                                  <a:schemeClr val="tx2"/>
                                </a:solidFill>
                                <a:latin typeface="Cambria Math"/>
                              </a:rPr>
                              <m:t>𝑥</m:t>
                            </m:r>
                          </m:den>
                        </m:f>
                        <m:r>
                          <a:rPr lang="en-US" sz="1600" b="0" i="1" smtClean="0">
                            <a:solidFill>
                              <a:schemeClr val="tx2"/>
                            </a:solidFill>
                            <a:latin typeface="Cambria Math"/>
                          </a:rPr>
                          <m:t>= </m:t>
                        </m:r>
                        <m:f>
                          <m:fPr>
                            <m:ctrlPr>
                              <a:rPr lang="en-US" sz="1600" b="0" i="1" smtClean="0">
                                <a:solidFill>
                                  <a:srgbClr val="FF0000"/>
                                </a:solidFill>
                                <a:latin typeface="Cambria Math"/>
                              </a:rPr>
                            </m:ctrlPr>
                          </m:fPr>
                          <m:num>
                            <m:r>
                              <a:rPr lang="en-US" sz="1600" b="0" i="1" smtClean="0">
                                <a:solidFill>
                                  <a:srgbClr val="FF0000"/>
                                </a:solidFill>
                                <a:latin typeface="Cambria Math"/>
                              </a:rPr>
                              <m:t>13</m:t>
                            </m:r>
                          </m:num>
                          <m:den>
                            <m:r>
                              <a:rPr lang="en-US" sz="1600" b="0" i="1" smtClean="0">
                                <a:solidFill>
                                  <a:srgbClr val="FF0000"/>
                                </a:solidFill>
                                <a:latin typeface="Cambria Math"/>
                              </a:rPr>
                              <m:t>5</m:t>
                            </m:r>
                          </m:den>
                        </m:f>
                      </m:oMath>
                    </m:oMathPara>
                  </a14:m>
                  <a:endParaRPr lang="en-US" sz="1200" dirty="0"/>
                </a:p>
              </p:txBody>
            </p:sp>
          </mc:Choice>
          <mc:Fallback xmlns="">
            <p:sp>
              <p:nvSpPr>
                <p:cNvPr id="30" name="TextBox 29"/>
                <p:cNvSpPr txBox="1">
                  <a:spLocks noRot="1" noChangeAspect="1" noMove="1" noResize="1" noEditPoints="1" noAdjustHandles="1" noChangeArrowheads="1" noChangeShapeType="1" noTextEdit="1"/>
                </p:cNvSpPr>
                <p:nvPr/>
              </p:nvSpPr>
              <p:spPr>
                <a:xfrm>
                  <a:off x="4781600" y="4648200"/>
                  <a:ext cx="1671387" cy="619400"/>
                </a:xfrm>
                <a:prstGeom prst="rect">
                  <a:avLst/>
                </a:prstGeom>
                <a:blipFill rotWithShape="1">
                  <a:blip r:embed="rId15"/>
                  <a:stretch>
                    <a:fillRect/>
                  </a:stretch>
                </a:blipFill>
              </p:spPr>
              <p:txBody>
                <a:bodyPr/>
                <a:lstStyle/>
                <a:p>
                  <a:r>
                    <a:rPr lang="en-US">
                      <a:noFill/>
                    </a:rPr>
                    <a:t> </a:t>
                  </a:r>
                </a:p>
              </p:txBody>
            </p:sp>
          </mc:Fallback>
        </mc:AlternateContent>
      </p:grpSp>
      <p:grpSp>
        <p:nvGrpSpPr>
          <p:cNvPr id="31" name="Group 30"/>
          <p:cNvGrpSpPr/>
          <p:nvPr/>
        </p:nvGrpSpPr>
        <p:grpSpPr>
          <a:xfrm>
            <a:off x="5827027" y="5511094"/>
            <a:ext cx="2631172" cy="602024"/>
            <a:chOff x="1123348" y="5300139"/>
            <a:chExt cx="2631172" cy="602024"/>
          </a:xfrm>
        </p:grpSpPr>
        <p:pic>
          <p:nvPicPr>
            <p:cNvPr id="32" name="Picture 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123348" y="5476438"/>
              <a:ext cx="879496" cy="24929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33" name="TextBox 32"/>
                <p:cNvSpPr txBox="1"/>
                <p:nvPr/>
              </p:nvSpPr>
              <p:spPr>
                <a:xfrm>
                  <a:off x="1923877" y="5300139"/>
                  <a:ext cx="1830643" cy="60202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en-US" sz="1600" i="1" smtClean="0">
                                <a:solidFill>
                                  <a:schemeClr val="tx2"/>
                                </a:solidFill>
                                <a:latin typeface="Cambria Math"/>
                              </a:rPr>
                            </m:ctrlPr>
                          </m:fPr>
                          <m:num>
                            <m:r>
                              <a:rPr lang="en-US" sz="1600" b="0" i="1" smtClean="0">
                                <a:solidFill>
                                  <a:schemeClr val="tx2"/>
                                </a:solidFill>
                                <a:latin typeface="Cambria Math"/>
                              </a:rPr>
                              <m:t>𝑎𝑑𝑗</m:t>
                            </m:r>
                          </m:num>
                          <m:den>
                            <m:r>
                              <a:rPr lang="en-US" sz="1600" b="0" i="1" smtClean="0">
                                <a:solidFill>
                                  <a:schemeClr val="tx2"/>
                                </a:solidFill>
                                <a:latin typeface="Cambria Math"/>
                              </a:rPr>
                              <m:t>𝑜𝑝𝑝</m:t>
                            </m:r>
                          </m:den>
                        </m:f>
                        <m:r>
                          <a:rPr lang="en-US" sz="1600" b="0" i="1" smtClean="0">
                            <a:solidFill>
                              <a:schemeClr val="tx2"/>
                            </a:solidFill>
                            <a:latin typeface="Cambria Math"/>
                          </a:rPr>
                          <m:t>= </m:t>
                        </m:r>
                        <m:f>
                          <m:fPr>
                            <m:ctrlPr>
                              <a:rPr lang="en-US" sz="1600" b="0" i="1" smtClean="0">
                                <a:solidFill>
                                  <a:schemeClr val="tx2"/>
                                </a:solidFill>
                                <a:latin typeface="Cambria Math"/>
                              </a:rPr>
                            </m:ctrlPr>
                          </m:fPr>
                          <m:num>
                            <m:r>
                              <a:rPr lang="en-US" sz="1600" b="0" i="1" smtClean="0">
                                <a:solidFill>
                                  <a:schemeClr val="tx2"/>
                                </a:solidFill>
                                <a:latin typeface="Cambria Math"/>
                              </a:rPr>
                              <m:t>𝑥</m:t>
                            </m:r>
                          </m:num>
                          <m:den>
                            <m:r>
                              <a:rPr lang="en-US" sz="1600" b="0" i="1" smtClean="0">
                                <a:solidFill>
                                  <a:schemeClr val="tx2"/>
                                </a:solidFill>
                                <a:latin typeface="Cambria Math"/>
                              </a:rPr>
                              <m:t>𝑦</m:t>
                            </m:r>
                          </m:den>
                        </m:f>
                        <m:r>
                          <a:rPr lang="en-US" sz="1600" b="0" i="1" smtClean="0">
                            <a:solidFill>
                              <a:schemeClr val="tx2"/>
                            </a:solidFill>
                            <a:latin typeface="Cambria Math"/>
                          </a:rPr>
                          <m:t>= </m:t>
                        </m:r>
                        <m:f>
                          <m:fPr>
                            <m:ctrlPr>
                              <a:rPr lang="en-US" sz="1600" b="0" i="1" smtClean="0">
                                <a:solidFill>
                                  <a:srgbClr val="FF0000"/>
                                </a:solidFill>
                                <a:latin typeface="Cambria Math"/>
                              </a:rPr>
                            </m:ctrlPr>
                          </m:fPr>
                          <m:num>
                            <m:r>
                              <a:rPr lang="en-US" sz="1600" b="0" i="1" smtClean="0">
                                <a:solidFill>
                                  <a:srgbClr val="FF0000"/>
                                </a:solidFill>
                                <a:latin typeface="Cambria Math"/>
                              </a:rPr>
                              <m:t>5</m:t>
                            </m:r>
                          </m:num>
                          <m:den>
                            <m:r>
                              <a:rPr lang="en-US" sz="1600" b="0" i="1" smtClean="0">
                                <a:solidFill>
                                  <a:srgbClr val="FF0000"/>
                                </a:solidFill>
                                <a:latin typeface="Cambria Math"/>
                              </a:rPr>
                              <m:t>−12</m:t>
                            </m:r>
                          </m:den>
                        </m:f>
                      </m:oMath>
                    </m:oMathPara>
                  </a14:m>
                  <a:endParaRPr lang="en-US" sz="1200" dirty="0"/>
                </a:p>
              </p:txBody>
            </p:sp>
          </mc:Choice>
          <mc:Fallback xmlns="">
            <p:sp>
              <p:nvSpPr>
                <p:cNvPr id="33" name="TextBox 32"/>
                <p:cNvSpPr txBox="1">
                  <a:spLocks noRot="1" noChangeAspect="1" noMove="1" noResize="1" noEditPoints="1" noAdjustHandles="1" noChangeArrowheads="1" noChangeShapeType="1" noTextEdit="1"/>
                </p:cNvSpPr>
                <p:nvPr/>
              </p:nvSpPr>
              <p:spPr>
                <a:xfrm>
                  <a:off x="1923877" y="5300139"/>
                  <a:ext cx="1830643" cy="602024"/>
                </a:xfrm>
                <a:prstGeom prst="rect">
                  <a:avLst/>
                </a:prstGeom>
                <a:blipFill rotWithShape="1">
                  <a:blip r:embed="rId17"/>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317008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1000"/>
                                        <p:tgtEl>
                                          <p:spTgt spid="12"/>
                                        </p:tgtEl>
                                      </p:cBhvr>
                                    </p:animEffect>
                                    <p:anim calcmode="lin" valueType="num">
                                      <p:cBhvr>
                                        <p:cTn id="43" dur="1000" fill="hold"/>
                                        <p:tgtEl>
                                          <p:spTgt spid="12"/>
                                        </p:tgtEl>
                                        <p:attrNameLst>
                                          <p:attrName>ppt_x</p:attrName>
                                        </p:attrNameLst>
                                      </p:cBhvr>
                                      <p:tavLst>
                                        <p:tav tm="0">
                                          <p:val>
                                            <p:strVal val="#ppt_x"/>
                                          </p:val>
                                        </p:tav>
                                        <p:tav tm="100000">
                                          <p:val>
                                            <p:strVal val="#ppt_x"/>
                                          </p:val>
                                        </p:tav>
                                      </p:tavLst>
                                    </p:anim>
                                    <p:anim calcmode="lin" valueType="num">
                                      <p:cBhvr>
                                        <p:cTn id="4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1000"/>
                                        <p:tgtEl>
                                          <p:spTgt spid="13"/>
                                        </p:tgtEl>
                                      </p:cBhvr>
                                    </p:animEffect>
                                    <p:anim calcmode="lin" valueType="num">
                                      <p:cBhvr>
                                        <p:cTn id="50" dur="1000" fill="hold"/>
                                        <p:tgtEl>
                                          <p:spTgt spid="13"/>
                                        </p:tgtEl>
                                        <p:attrNameLst>
                                          <p:attrName>ppt_x</p:attrName>
                                        </p:attrNameLst>
                                      </p:cBhvr>
                                      <p:tavLst>
                                        <p:tav tm="0">
                                          <p:val>
                                            <p:strVal val="#ppt_x"/>
                                          </p:val>
                                        </p:tav>
                                        <p:tav tm="100000">
                                          <p:val>
                                            <p:strVal val="#ppt_x"/>
                                          </p:val>
                                        </p:tav>
                                      </p:tavLst>
                                    </p:anim>
                                    <p:anim calcmode="lin" valueType="num">
                                      <p:cBhvr>
                                        <p:cTn id="5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1000"/>
                                        <p:tgtEl>
                                          <p:spTgt spid="14"/>
                                        </p:tgtEl>
                                      </p:cBhvr>
                                    </p:animEffect>
                                    <p:anim calcmode="lin" valueType="num">
                                      <p:cBhvr>
                                        <p:cTn id="57" dur="1000" fill="hold"/>
                                        <p:tgtEl>
                                          <p:spTgt spid="14"/>
                                        </p:tgtEl>
                                        <p:attrNameLst>
                                          <p:attrName>ppt_x</p:attrName>
                                        </p:attrNameLst>
                                      </p:cBhvr>
                                      <p:tavLst>
                                        <p:tav tm="0">
                                          <p:val>
                                            <p:strVal val="#ppt_x"/>
                                          </p:val>
                                        </p:tav>
                                        <p:tav tm="100000">
                                          <p:val>
                                            <p:strVal val="#ppt_x"/>
                                          </p:val>
                                        </p:tav>
                                      </p:tavLst>
                                    </p:anim>
                                    <p:anim calcmode="lin" valueType="num">
                                      <p:cBhvr>
                                        <p:cTn id="5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6"/>
                                        </p:tgtEl>
                                        <p:attrNameLst>
                                          <p:attrName>style.visibility</p:attrName>
                                        </p:attrNameLst>
                                      </p:cBhvr>
                                      <p:to>
                                        <p:strVal val="visible"/>
                                      </p:to>
                                    </p:set>
                                    <p:animEffect transition="in" filter="fade">
                                      <p:cBhvr>
                                        <p:cTn id="70" dur="1000"/>
                                        <p:tgtEl>
                                          <p:spTgt spid="16"/>
                                        </p:tgtEl>
                                      </p:cBhvr>
                                    </p:animEffect>
                                    <p:anim calcmode="lin" valueType="num">
                                      <p:cBhvr>
                                        <p:cTn id="71" dur="1000" fill="hold"/>
                                        <p:tgtEl>
                                          <p:spTgt spid="16"/>
                                        </p:tgtEl>
                                        <p:attrNameLst>
                                          <p:attrName>ppt_x</p:attrName>
                                        </p:attrNameLst>
                                      </p:cBhvr>
                                      <p:tavLst>
                                        <p:tav tm="0">
                                          <p:val>
                                            <p:strVal val="#ppt_x"/>
                                          </p:val>
                                        </p:tav>
                                        <p:tav tm="100000">
                                          <p:val>
                                            <p:strVal val="#ppt_x"/>
                                          </p:val>
                                        </p:tav>
                                      </p:tavLst>
                                    </p:anim>
                                    <p:anim calcmode="lin" valueType="num">
                                      <p:cBhvr>
                                        <p:cTn id="72"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Effect transition="in" filter="fade">
                                      <p:cBhvr>
                                        <p:cTn id="77" dur="1000"/>
                                        <p:tgtEl>
                                          <p:spTgt spid="17"/>
                                        </p:tgtEl>
                                      </p:cBhvr>
                                    </p:animEffect>
                                    <p:anim calcmode="lin" valueType="num">
                                      <p:cBhvr>
                                        <p:cTn id="78" dur="1000" fill="hold"/>
                                        <p:tgtEl>
                                          <p:spTgt spid="17"/>
                                        </p:tgtEl>
                                        <p:attrNameLst>
                                          <p:attrName>ppt_x</p:attrName>
                                        </p:attrNameLst>
                                      </p:cBhvr>
                                      <p:tavLst>
                                        <p:tav tm="0">
                                          <p:val>
                                            <p:strVal val="#ppt_x"/>
                                          </p:val>
                                        </p:tav>
                                        <p:tav tm="100000">
                                          <p:val>
                                            <p:strVal val="#ppt_x"/>
                                          </p:val>
                                        </p:tav>
                                      </p:tavLst>
                                    </p:anim>
                                    <p:anim calcmode="lin" valueType="num">
                                      <p:cBhvr>
                                        <p:cTn id="7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8"/>
                                        </p:tgtEl>
                                        <p:attrNameLst>
                                          <p:attrName>style.visibility</p:attrName>
                                        </p:attrNameLst>
                                      </p:cBhvr>
                                      <p:to>
                                        <p:strVal val="visible"/>
                                      </p:to>
                                    </p:set>
                                    <p:animEffect transition="in" filter="fade">
                                      <p:cBhvr>
                                        <p:cTn id="84" dur="1000"/>
                                        <p:tgtEl>
                                          <p:spTgt spid="18"/>
                                        </p:tgtEl>
                                      </p:cBhvr>
                                    </p:animEffect>
                                    <p:anim calcmode="lin" valueType="num">
                                      <p:cBhvr>
                                        <p:cTn id="85" dur="1000" fill="hold"/>
                                        <p:tgtEl>
                                          <p:spTgt spid="18"/>
                                        </p:tgtEl>
                                        <p:attrNameLst>
                                          <p:attrName>ppt_x</p:attrName>
                                        </p:attrNameLst>
                                      </p:cBhvr>
                                      <p:tavLst>
                                        <p:tav tm="0">
                                          <p:val>
                                            <p:strVal val="#ppt_x"/>
                                          </p:val>
                                        </p:tav>
                                        <p:tav tm="100000">
                                          <p:val>
                                            <p:strVal val="#ppt_x"/>
                                          </p:val>
                                        </p:tav>
                                      </p:tavLst>
                                    </p:anim>
                                    <p:anim calcmode="lin" valueType="num">
                                      <p:cBhvr>
                                        <p:cTn id="8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9"/>
                                        </p:tgtEl>
                                        <p:attrNameLst>
                                          <p:attrName>style.visibility</p:attrName>
                                        </p:attrNameLst>
                                      </p:cBhvr>
                                      <p:to>
                                        <p:strVal val="visible"/>
                                      </p:to>
                                    </p:set>
                                    <p:animEffect transition="in" filter="fade">
                                      <p:cBhvr>
                                        <p:cTn id="91" dur="1000"/>
                                        <p:tgtEl>
                                          <p:spTgt spid="19"/>
                                        </p:tgtEl>
                                      </p:cBhvr>
                                    </p:animEffect>
                                    <p:anim calcmode="lin" valueType="num">
                                      <p:cBhvr>
                                        <p:cTn id="92" dur="1000" fill="hold"/>
                                        <p:tgtEl>
                                          <p:spTgt spid="19"/>
                                        </p:tgtEl>
                                        <p:attrNameLst>
                                          <p:attrName>ppt_x</p:attrName>
                                        </p:attrNameLst>
                                      </p:cBhvr>
                                      <p:tavLst>
                                        <p:tav tm="0">
                                          <p:val>
                                            <p:strVal val="#ppt_x"/>
                                          </p:val>
                                        </p:tav>
                                        <p:tav tm="100000">
                                          <p:val>
                                            <p:strVal val="#ppt_x"/>
                                          </p:val>
                                        </p:tav>
                                      </p:tavLst>
                                    </p:anim>
                                    <p:anim calcmode="lin" valueType="num">
                                      <p:cBhvr>
                                        <p:cTn id="9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nodeType="clickEffect">
                                  <p:stCondLst>
                                    <p:cond delay="0"/>
                                  </p:stCondLst>
                                  <p:childTnLst>
                                    <p:set>
                                      <p:cBhvr>
                                        <p:cTn id="104" dur="1" fill="hold">
                                          <p:stCondLst>
                                            <p:cond delay="0"/>
                                          </p:stCondLst>
                                        </p:cTn>
                                        <p:tgtEl>
                                          <p:spTgt spid="25"/>
                                        </p:tgtEl>
                                        <p:attrNameLst>
                                          <p:attrName>style.visibility</p:attrName>
                                        </p:attrNameLst>
                                      </p:cBhvr>
                                      <p:to>
                                        <p:strVal val="visible"/>
                                      </p:to>
                                    </p:set>
                                    <p:animEffect transition="in" filter="fade">
                                      <p:cBhvr>
                                        <p:cTn id="105" dur="1000"/>
                                        <p:tgtEl>
                                          <p:spTgt spid="25"/>
                                        </p:tgtEl>
                                      </p:cBhvr>
                                    </p:animEffect>
                                    <p:anim calcmode="lin" valueType="num">
                                      <p:cBhvr>
                                        <p:cTn id="106" dur="1000" fill="hold"/>
                                        <p:tgtEl>
                                          <p:spTgt spid="25"/>
                                        </p:tgtEl>
                                        <p:attrNameLst>
                                          <p:attrName>ppt_x</p:attrName>
                                        </p:attrNameLst>
                                      </p:cBhvr>
                                      <p:tavLst>
                                        <p:tav tm="0">
                                          <p:val>
                                            <p:strVal val="#ppt_x"/>
                                          </p:val>
                                        </p:tav>
                                        <p:tav tm="100000">
                                          <p:val>
                                            <p:strVal val="#ppt_x"/>
                                          </p:val>
                                        </p:tav>
                                      </p:tavLst>
                                    </p:anim>
                                    <p:anim calcmode="lin" valueType="num">
                                      <p:cBhvr>
                                        <p:cTn id="10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nodeType="clickEffect">
                                  <p:stCondLst>
                                    <p:cond delay="0"/>
                                  </p:stCondLst>
                                  <p:childTnLst>
                                    <p:set>
                                      <p:cBhvr>
                                        <p:cTn id="111" dur="1" fill="hold">
                                          <p:stCondLst>
                                            <p:cond delay="0"/>
                                          </p:stCondLst>
                                        </p:cTn>
                                        <p:tgtEl>
                                          <p:spTgt spid="28"/>
                                        </p:tgtEl>
                                        <p:attrNameLst>
                                          <p:attrName>style.visibility</p:attrName>
                                        </p:attrNameLst>
                                      </p:cBhvr>
                                      <p:to>
                                        <p:strVal val="visible"/>
                                      </p:to>
                                    </p:set>
                                    <p:animEffect transition="in" filter="fade">
                                      <p:cBhvr>
                                        <p:cTn id="112" dur="1000"/>
                                        <p:tgtEl>
                                          <p:spTgt spid="28"/>
                                        </p:tgtEl>
                                      </p:cBhvr>
                                    </p:animEffect>
                                    <p:anim calcmode="lin" valueType="num">
                                      <p:cBhvr>
                                        <p:cTn id="113" dur="1000" fill="hold"/>
                                        <p:tgtEl>
                                          <p:spTgt spid="28"/>
                                        </p:tgtEl>
                                        <p:attrNameLst>
                                          <p:attrName>ppt_x</p:attrName>
                                        </p:attrNameLst>
                                      </p:cBhvr>
                                      <p:tavLst>
                                        <p:tav tm="0">
                                          <p:val>
                                            <p:strVal val="#ppt_x"/>
                                          </p:val>
                                        </p:tav>
                                        <p:tav tm="100000">
                                          <p:val>
                                            <p:strVal val="#ppt_x"/>
                                          </p:val>
                                        </p:tav>
                                      </p:tavLst>
                                    </p:anim>
                                    <p:anim calcmode="lin" valueType="num">
                                      <p:cBhvr>
                                        <p:cTn id="1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nodeType="clickEffect">
                                  <p:stCondLst>
                                    <p:cond delay="0"/>
                                  </p:stCondLst>
                                  <p:childTnLst>
                                    <p:set>
                                      <p:cBhvr>
                                        <p:cTn id="118" dur="1" fill="hold">
                                          <p:stCondLst>
                                            <p:cond delay="0"/>
                                          </p:stCondLst>
                                        </p:cTn>
                                        <p:tgtEl>
                                          <p:spTgt spid="31"/>
                                        </p:tgtEl>
                                        <p:attrNameLst>
                                          <p:attrName>style.visibility</p:attrName>
                                        </p:attrNameLst>
                                      </p:cBhvr>
                                      <p:to>
                                        <p:strVal val="visible"/>
                                      </p:to>
                                    </p:set>
                                    <p:animEffect transition="in" filter="fade">
                                      <p:cBhvr>
                                        <p:cTn id="119" dur="1000"/>
                                        <p:tgtEl>
                                          <p:spTgt spid="31"/>
                                        </p:tgtEl>
                                      </p:cBhvr>
                                    </p:animEffect>
                                    <p:anim calcmode="lin" valueType="num">
                                      <p:cBhvr>
                                        <p:cTn id="120" dur="1000" fill="hold"/>
                                        <p:tgtEl>
                                          <p:spTgt spid="31"/>
                                        </p:tgtEl>
                                        <p:attrNameLst>
                                          <p:attrName>ppt_x</p:attrName>
                                        </p:attrNameLst>
                                      </p:cBhvr>
                                      <p:tavLst>
                                        <p:tav tm="0">
                                          <p:val>
                                            <p:strVal val="#ppt_x"/>
                                          </p:val>
                                        </p:tav>
                                        <p:tav tm="100000">
                                          <p:val>
                                            <p:strVal val="#ppt_x"/>
                                          </p:val>
                                        </p:tav>
                                      </p:tavLst>
                                    </p:anim>
                                    <p:anim calcmode="lin" valueType="num">
                                      <p:cBhvr>
                                        <p:cTn id="12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11" grpId="0"/>
      <p:bldP spid="12" grpId="0"/>
      <p:bldP spid="13" grpId="0"/>
      <p:bldP spid="14" grpId="0"/>
      <p:bldP spid="15" grpId="0"/>
      <p:bldP spid="16" grpId="0"/>
      <p:bldP spid="17" grpId="0"/>
      <p:bldP spid="18"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457200" y="457200"/>
            <a:ext cx="769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latin typeface="Castellar" pitchFamily="18" charset="0"/>
              </a:rPr>
              <a:t>Big Idea:                </a:t>
            </a:r>
            <a:r>
              <a:rPr lang="en-US" b="1" dirty="0">
                <a:latin typeface="Castellar" pitchFamily="18" charset="0"/>
              </a:rPr>
              <a:t>Lesson 13-3 </a:t>
            </a:r>
            <a:r>
              <a:rPr lang="en-US" sz="1800" b="1" dirty="0">
                <a:latin typeface="Castellar" pitchFamily="18" charset="0"/>
              </a:rPr>
              <a:t> </a:t>
            </a:r>
            <a:endParaRPr lang="en-US" dirty="0">
              <a:latin typeface="Castellar" pitchFamily="18" charset="0"/>
            </a:endParaRPr>
          </a:p>
        </p:txBody>
      </p:sp>
      <p:sp>
        <p:nvSpPr>
          <p:cNvPr id="3" name="Rectangle 3"/>
          <p:cNvSpPr txBox="1">
            <a:spLocks noChangeArrowheads="1"/>
          </p:cNvSpPr>
          <p:nvPr/>
        </p:nvSpPr>
        <p:spPr>
          <a:xfrm>
            <a:off x="457200" y="3276600"/>
            <a:ext cx="8458200" cy="2286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000" dirty="0" smtClean="0"/>
              <a:t>Learning Targets:</a:t>
            </a:r>
          </a:p>
          <a:p>
            <a:pPr>
              <a:lnSpc>
                <a:spcPct val="90000"/>
              </a:lnSpc>
            </a:pPr>
            <a:r>
              <a:rPr lang="en-US" sz="3000" dirty="0" smtClean="0"/>
              <a:t>     </a:t>
            </a:r>
            <a:r>
              <a:rPr lang="en-US" sz="2400" dirty="0"/>
              <a:t>C</a:t>
            </a:r>
            <a:r>
              <a:rPr lang="en-US" sz="2400" dirty="0" smtClean="0"/>
              <a:t>an you find values of trigonometric functions for general angles?</a:t>
            </a:r>
          </a:p>
          <a:p>
            <a:pPr>
              <a:lnSpc>
                <a:spcPct val="90000"/>
              </a:lnSpc>
            </a:pPr>
            <a:r>
              <a:rPr lang="en-US" sz="2400" dirty="0" smtClean="0"/>
              <a:t>      Can you use reference angles to find values of trigonometric  </a:t>
            </a:r>
          </a:p>
          <a:p>
            <a:pPr>
              <a:lnSpc>
                <a:spcPct val="90000"/>
              </a:lnSpc>
            </a:pPr>
            <a:r>
              <a:rPr lang="en-US" sz="2400" dirty="0" smtClean="0"/>
              <a:t>               functions? </a:t>
            </a:r>
            <a:endParaRPr lang="en-US" sz="2400" dirty="0"/>
          </a:p>
        </p:txBody>
      </p:sp>
    </p:spTree>
    <p:extLst>
      <p:ext uri="{BB962C8B-B14F-4D97-AF65-F5344CB8AC3E}">
        <p14:creationId xmlns:p14="http://schemas.microsoft.com/office/powerpoint/2010/main" val="171640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762000" y="1371600"/>
            <a:ext cx="7772400" cy="1470025"/>
          </a:xfrm>
        </p:spPr>
        <p:txBody>
          <a:bodyPr/>
          <a:lstStyle/>
          <a:p>
            <a:r>
              <a:rPr lang="en-US" sz="4000" b="1">
                <a:latin typeface="Castellar" pitchFamily="18" charset="0"/>
              </a:rPr>
              <a:t>Circular Functions</a:t>
            </a:r>
            <a:r>
              <a:rPr lang="en-US" sz="4000">
                <a:latin typeface="Neurochrome" pitchFamily="2" charset="0"/>
              </a:rPr>
              <a:t/>
            </a:r>
            <a:br>
              <a:rPr lang="en-US" sz="4000">
                <a:latin typeface="Neurochrome" pitchFamily="2" charset="0"/>
              </a:rPr>
            </a:br>
            <a:r>
              <a:rPr lang="en-US" sz="2400">
                <a:latin typeface="Copperplate Gothic Bold" pitchFamily="34" charset="0"/>
              </a:rPr>
              <a:t>lesson 13-6</a:t>
            </a:r>
          </a:p>
        </p:txBody>
      </p:sp>
      <p:sp>
        <p:nvSpPr>
          <p:cNvPr id="155651" name="Rectangle 3"/>
          <p:cNvSpPr>
            <a:spLocks noGrp="1" noChangeArrowheads="1"/>
          </p:cNvSpPr>
          <p:nvPr>
            <p:ph type="subTitle" idx="1"/>
          </p:nvPr>
        </p:nvSpPr>
        <p:spPr>
          <a:xfrm>
            <a:off x="457200" y="3276600"/>
            <a:ext cx="8458200" cy="2286000"/>
          </a:xfrm>
        </p:spPr>
        <p:txBody>
          <a:bodyPr/>
          <a:lstStyle/>
          <a:p>
            <a:pPr algn="l">
              <a:lnSpc>
                <a:spcPct val="80000"/>
              </a:lnSpc>
            </a:pPr>
            <a:r>
              <a:rPr lang="en-US" sz="2600" dirty="0" smtClean="0">
                <a:solidFill>
                  <a:schemeClr val="tx1"/>
                </a:solidFill>
              </a:rPr>
              <a:t>Learning Targets:</a:t>
            </a:r>
            <a:endParaRPr lang="en-US" sz="2600" dirty="0">
              <a:solidFill>
                <a:schemeClr val="tx1"/>
              </a:solidFill>
            </a:endParaRPr>
          </a:p>
          <a:p>
            <a:pPr algn="l">
              <a:lnSpc>
                <a:spcPct val="80000"/>
              </a:lnSpc>
            </a:pPr>
            <a:endParaRPr lang="en-US" sz="2600" dirty="0">
              <a:solidFill>
                <a:schemeClr val="tx1"/>
              </a:solidFill>
            </a:endParaRPr>
          </a:p>
          <a:p>
            <a:pPr algn="l">
              <a:lnSpc>
                <a:spcPct val="80000"/>
              </a:lnSpc>
            </a:pPr>
            <a:r>
              <a:rPr lang="en-US" sz="2600" dirty="0" smtClean="0">
                <a:solidFill>
                  <a:schemeClr val="tx1"/>
                </a:solidFill>
              </a:rPr>
              <a:t>I can </a:t>
            </a:r>
            <a:r>
              <a:rPr lang="en-US" sz="2600" dirty="0">
                <a:solidFill>
                  <a:schemeClr val="tx1"/>
                </a:solidFill>
              </a:rPr>
              <a:t>determine the period of a periodic </a:t>
            </a:r>
            <a:r>
              <a:rPr lang="en-US" sz="2600" dirty="0" smtClean="0">
                <a:solidFill>
                  <a:schemeClr val="tx1"/>
                </a:solidFill>
              </a:rPr>
              <a:t>function when given its graph.</a:t>
            </a:r>
            <a:endParaRPr lang="en-US" sz="2600" dirty="0">
              <a:solidFill>
                <a:schemeClr val="tx1"/>
              </a:solidFill>
            </a:endParaRPr>
          </a:p>
          <a:p>
            <a:pPr algn="l">
              <a:lnSpc>
                <a:spcPct val="80000"/>
              </a:lnSpc>
            </a:pPr>
            <a:endParaRPr lang="en-US" sz="2600" dirty="0">
              <a:solidFill>
                <a:schemeClr val="tx1"/>
              </a:solidFill>
            </a:endParaRPr>
          </a:p>
          <a:p>
            <a:pPr>
              <a:lnSpc>
                <a:spcPct val="80000"/>
              </a:lnSpc>
            </a:pPr>
            <a:r>
              <a:rPr lang="en-US" sz="2400" dirty="0">
                <a:solidFill>
                  <a:schemeClr val="tx1"/>
                </a:solidFill>
              </a:rPr>
              <a:t>      </a:t>
            </a:r>
            <a:r>
              <a:rPr lang="en-US" sz="2000" dirty="0">
                <a:solidFill>
                  <a:schemeClr val="tx1"/>
                </a:solidFill>
              </a:rPr>
              <a:t> </a:t>
            </a:r>
          </a:p>
        </p:txBody>
      </p:sp>
    </p:spTree>
    <p:extLst>
      <p:ext uri="{BB962C8B-B14F-4D97-AF65-F5344CB8AC3E}">
        <p14:creationId xmlns:p14="http://schemas.microsoft.com/office/powerpoint/2010/main" val="3897226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5651">
                                            <p:txEl>
                                              <p:pRg st="2" end="2"/>
                                            </p:txEl>
                                          </p:spTgt>
                                        </p:tgtEl>
                                        <p:attrNameLst>
                                          <p:attrName>style.visibility</p:attrName>
                                        </p:attrNameLst>
                                      </p:cBhvr>
                                      <p:to>
                                        <p:strVal val="visible"/>
                                      </p:to>
                                    </p:set>
                                    <p:animEffect transition="in" filter="fade">
                                      <p:cBhvr>
                                        <p:cTn id="7" dur="1000"/>
                                        <p:tgtEl>
                                          <p:spTgt spid="155651">
                                            <p:txEl>
                                              <p:pRg st="2" end="2"/>
                                            </p:txEl>
                                          </p:spTgt>
                                        </p:tgtEl>
                                      </p:cBhvr>
                                    </p:animEffect>
                                    <p:anim calcmode="lin" valueType="num">
                                      <p:cBhvr>
                                        <p:cTn id="8" dur="1000" fill="hold"/>
                                        <p:tgtEl>
                                          <p:spTgt spid="155651">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15565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Rectangle 4"/>
          <p:cNvSpPr>
            <a:spLocks noGrp="1" noChangeArrowheads="1"/>
          </p:cNvSpPr>
          <p:nvPr>
            <p:ph type="title"/>
          </p:nvPr>
        </p:nvSpPr>
        <p:spPr/>
        <p:txBody>
          <a:bodyPr/>
          <a:lstStyle/>
          <a:p>
            <a:r>
              <a:rPr lang="en-US"/>
              <a:t>Vocabulary</a:t>
            </a:r>
          </a:p>
        </p:txBody>
      </p:sp>
      <p:pic>
        <p:nvPicPr>
          <p:cNvPr id="15770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19200"/>
            <a:ext cx="9144000" cy="146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5"/>
          <p:cNvSpPr>
            <a:spLocks noChangeArrowheads="1"/>
          </p:cNvSpPr>
          <p:nvPr/>
        </p:nvSpPr>
        <p:spPr bwMode="auto">
          <a:xfrm>
            <a:off x="304800" y="2819400"/>
            <a:ext cx="518160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US" dirty="0">
                <a:solidFill>
                  <a:schemeClr val="tx2"/>
                </a:solidFill>
              </a:rPr>
              <a:t>Example 1: Determine the period</a:t>
            </a:r>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 y="3738880"/>
            <a:ext cx="464820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a:off x="1066800" y="5181600"/>
            <a:ext cx="13716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2743200" y="4191000"/>
            <a:ext cx="1447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219700" y="3738880"/>
            <a:ext cx="1367939" cy="461665"/>
          </a:xfrm>
          <a:prstGeom prst="rect">
            <a:avLst/>
          </a:prstGeom>
          <a:noFill/>
        </p:spPr>
        <p:txBody>
          <a:bodyPr wrap="none" rtlCol="0">
            <a:spAutoFit/>
          </a:bodyPr>
          <a:lstStyle/>
          <a:p>
            <a:r>
              <a:rPr lang="en-US" sz="2400" dirty="0" smtClean="0">
                <a:solidFill>
                  <a:srgbClr val="FF0000"/>
                </a:solidFill>
              </a:rPr>
              <a:t>Period:  4</a:t>
            </a:r>
            <a:endParaRPr lang="en-US" sz="2400" dirty="0">
              <a:solidFill>
                <a:srgbClr val="FF0000"/>
              </a:solidFill>
            </a:endParaRPr>
          </a:p>
        </p:txBody>
      </p:sp>
    </p:spTree>
    <p:extLst>
      <p:ext uri="{BB962C8B-B14F-4D97-AF65-F5344CB8AC3E}">
        <p14:creationId xmlns:p14="http://schemas.microsoft.com/office/powerpoint/2010/main" val="412804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57200"/>
            <a:ext cx="8458200" cy="173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821" name="Rectangle 5"/>
          <p:cNvSpPr>
            <a:spLocks noChangeArrowheads="1"/>
          </p:cNvSpPr>
          <p:nvPr/>
        </p:nvSpPr>
        <p:spPr bwMode="auto">
          <a:xfrm>
            <a:off x="3810000" y="762000"/>
            <a:ext cx="5105400" cy="762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4038600"/>
            <a:ext cx="5181600" cy="184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5"/>
          <p:cNvSpPr txBox="1">
            <a:spLocks noChangeArrowheads="1"/>
          </p:cNvSpPr>
          <p:nvPr/>
        </p:nvSpPr>
        <p:spPr>
          <a:xfrm>
            <a:off x="381000" y="2907792"/>
            <a:ext cx="2286000" cy="5715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400" dirty="0" smtClean="0"/>
              <a:t>Example 3: </a:t>
            </a:r>
            <a:endParaRPr lang="en-US" sz="2400" dirty="0"/>
          </a:p>
        </p:txBody>
      </p:sp>
      <p:cxnSp>
        <p:nvCxnSpPr>
          <p:cNvPr id="6" name="Straight Arrow Connector 5"/>
          <p:cNvCxnSpPr/>
          <p:nvPr/>
        </p:nvCxnSpPr>
        <p:spPr>
          <a:xfrm>
            <a:off x="914400" y="1447800"/>
            <a:ext cx="685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752600" y="1143000"/>
            <a:ext cx="6858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176330" y="1216967"/>
            <a:ext cx="1523430" cy="461665"/>
          </a:xfrm>
          <a:prstGeom prst="rect">
            <a:avLst/>
          </a:prstGeom>
          <a:noFill/>
        </p:spPr>
        <p:txBody>
          <a:bodyPr wrap="none" rtlCol="0">
            <a:spAutoFit/>
          </a:bodyPr>
          <a:lstStyle/>
          <a:p>
            <a:r>
              <a:rPr lang="en-US" sz="2400" dirty="0" smtClean="0">
                <a:solidFill>
                  <a:srgbClr val="FF0000"/>
                </a:solidFill>
              </a:rPr>
              <a:t>Period:  10</a:t>
            </a:r>
            <a:endParaRPr lang="en-US" sz="2400" dirty="0">
              <a:solidFill>
                <a:srgbClr val="FF0000"/>
              </a:solidFill>
            </a:endParaRPr>
          </a:p>
        </p:txBody>
      </p:sp>
      <p:cxnSp>
        <p:nvCxnSpPr>
          <p:cNvPr id="10" name="Straight Arrow Connector 9"/>
          <p:cNvCxnSpPr/>
          <p:nvPr/>
        </p:nvCxnSpPr>
        <p:spPr>
          <a:xfrm>
            <a:off x="838200" y="5562600"/>
            <a:ext cx="21336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1676400" y="4724400"/>
            <a:ext cx="21336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5818632" y="4522174"/>
                <a:ext cx="2744021" cy="619913"/>
              </a:xfrm>
              <a:prstGeom prst="rect">
                <a:avLst/>
              </a:prstGeom>
              <a:noFill/>
            </p:spPr>
            <p:txBody>
              <a:bodyPr wrap="none" rtlCol="0">
                <a:spAutoFit/>
              </a:bodyPr>
              <a:lstStyle/>
              <a:p>
                <a:r>
                  <a:rPr lang="en-US" sz="2400" dirty="0" smtClean="0">
                    <a:solidFill>
                      <a:srgbClr val="FF0000"/>
                    </a:solidFill>
                  </a:rPr>
                  <a:t>Period:  </a:t>
                </a:r>
                <a14:m>
                  <m:oMath xmlns:m="http://schemas.openxmlformats.org/officeDocument/2006/math">
                    <m:r>
                      <a:rPr lang="en-US" sz="2400" b="0" i="1" smtClean="0">
                        <a:solidFill>
                          <a:srgbClr val="FF0000"/>
                        </a:solidFill>
                        <a:latin typeface="Cambria Math"/>
                      </a:rPr>
                      <m:t>2</m:t>
                    </m:r>
                    <m:f>
                      <m:fPr>
                        <m:ctrlPr>
                          <a:rPr lang="en-US" sz="2400" b="0" i="1" smtClean="0">
                            <a:solidFill>
                              <a:srgbClr val="FF0000"/>
                            </a:solidFill>
                            <a:latin typeface="Cambria Math"/>
                          </a:rPr>
                        </m:ctrlPr>
                      </m:fPr>
                      <m:num>
                        <m:r>
                          <a:rPr lang="en-US" sz="2400" b="0" i="1" smtClean="0">
                            <a:solidFill>
                              <a:srgbClr val="FF0000"/>
                            </a:solidFill>
                            <a:latin typeface="Cambria Math"/>
                          </a:rPr>
                          <m:t>1</m:t>
                        </m:r>
                      </m:num>
                      <m:den>
                        <m:r>
                          <a:rPr lang="en-US" sz="2400" b="0" i="1" smtClean="0">
                            <a:solidFill>
                              <a:srgbClr val="FF0000"/>
                            </a:solidFill>
                            <a:latin typeface="Cambria Math"/>
                          </a:rPr>
                          <m:t>2</m:t>
                        </m:r>
                      </m:den>
                    </m:f>
                    <m:r>
                      <a:rPr lang="en-US" sz="2400" b="0" i="1" smtClean="0">
                        <a:solidFill>
                          <a:srgbClr val="FF0000"/>
                        </a:solidFill>
                        <a:latin typeface="Cambria Math"/>
                        <a:ea typeface="Cambria Math"/>
                      </a:rPr>
                      <m:t>𝜋</m:t>
                    </m:r>
                    <m:r>
                      <a:rPr lang="en-US" sz="2400" b="0" i="1" smtClean="0">
                        <a:solidFill>
                          <a:srgbClr val="FF0000"/>
                        </a:solidFill>
                        <a:latin typeface="Cambria Math"/>
                        <a:ea typeface="Cambria Math"/>
                      </a:rPr>
                      <m:t>  </m:t>
                    </m:r>
                    <m:r>
                      <a:rPr lang="en-US" sz="2400" b="0" i="1" smtClean="0">
                        <a:solidFill>
                          <a:srgbClr val="FF0000"/>
                        </a:solidFill>
                        <a:latin typeface="Cambria Math"/>
                        <a:ea typeface="Cambria Math"/>
                      </a:rPr>
                      <m:t>𝑜𝑟</m:t>
                    </m:r>
                    <m:r>
                      <a:rPr lang="en-US" sz="2400" b="0" i="1" smtClean="0">
                        <a:solidFill>
                          <a:srgbClr val="FF0000"/>
                        </a:solidFill>
                        <a:latin typeface="Cambria Math"/>
                        <a:ea typeface="Cambria Math"/>
                      </a:rPr>
                      <m:t> </m:t>
                    </m:r>
                    <m:f>
                      <m:fPr>
                        <m:ctrlPr>
                          <a:rPr lang="en-US" sz="2400" b="0" i="1" smtClean="0">
                            <a:solidFill>
                              <a:srgbClr val="FF0000"/>
                            </a:solidFill>
                            <a:latin typeface="Cambria Math"/>
                            <a:ea typeface="Cambria Math"/>
                          </a:rPr>
                        </m:ctrlPr>
                      </m:fPr>
                      <m:num>
                        <m:r>
                          <a:rPr lang="en-US" sz="2400" b="0" i="1" smtClean="0">
                            <a:solidFill>
                              <a:srgbClr val="FF0000"/>
                            </a:solidFill>
                            <a:latin typeface="Cambria Math"/>
                            <a:ea typeface="Cambria Math"/>
                          </a:rPr>
                          <m:t>5</m:t>
                        </m:r>
                      </m:num>
                      <m:den>
                        <m:r>
                          <a:rPr lang="en-US" sz="2400" b="0" i="1" smtClean="0">
                            <a:solidFill>
                              <a:srgbClr val="FF0000"/>
                            </a:solidFill>
                            <a:latin typeface="Cambria Math"/>
                            <a:ea typeface="Cambria Math"/>
                          </a:rPr>
                          <m:t>2</m:t>
                        </m:r>
                      </m:den>
                    </m:f>
                    <m:r>
                      <a:rPr lang="en-US" sz="2400" b="0" i="1" smtClean="0">
                        <a:solidFill>
                          <a:srgbClr val="FF0000"/>
                        </a:solidFill>
                        <a:latin typeface="Cambria Math"/>
                        <a:ea typeface="Cambria Math"/>
                      </a:rPr>
                      <m:t>𝜋</m:t>
                    </m:r>
                  </m:oMath>
                </a14:m>
                <a:endParaRPr lang="en-US" sz="2400"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818632" y="4522174"/>
                <a:ext cx="2744021" cy="619913"/>
              </a:xfrm>
              <a:prstGeom prst="rect">
                <a:avLst/>
              </a:prstGeom>
              <a:blipFill rotWithShape="1">
                <a:blip r:embed="rId5"/>
                <a:stretch>
                  <a:fillRect l="-3556" b="-9804"/>
                </a:stretch>
              </a:blipFill>
            </p:spPr>
            <p:txBody>
              <a:bodyPr/>
              <a:lstStyle/>
              <a:p>
                <a:r>
                  <a:rPr lang="en-US">
                    <a:noFill/>
                  </a:rPr>
                  <a:t> </a:t>
                </a:r>
              </a:p>
            </p:txBody>
          </p:sp>
        </mc:Fallback>
      </mc:AlternateContent>
    </p:spTree>
    <p:extLst>
      <p:ext uri="{BB962C8B-B14F-4D97-AF65-F5344CB8AC3E}">
        <p14:creationId xmlns:p14="http://schemas.microsoft.com/office/powerpoint/2010/main" val="2304468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3"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algn="l"/>
            <a:r>
              <a:rPr lang="en-US" sz="3200"/>
              <a:t>Example 4: </a:t>
            </a:r>
            <a:r>
              <a:rPr lang="en-US" sz="2800"/>
              <a:t>Determine the period of the function</a:t>
            </a:r>
          </a:p>
        </p:txBody>
      </p:sp>
      <p:pic>
        <p:nvPicPr>
          <p:cNvPr id="1833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0" y="1371600"/>
            <a:ext cx="464820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2"/>
          <p:cNvSpPr txBox="1">
            <a:spLocks noChangeArrowheads="1"/>
          </p:cNvSpPr>
          <p:nvPr/>
        </p:nvSpPr>
        <p:spPr>
          <a:xfrm>
            <a:off x="457200" y="32766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200" dirty="0" smtClean="0"/>
              <a:t>Example 5: </a:t>
            </a:r>
            <a:r>
              <a:rPr lang="en-US" sz="2800" dirty="0" smtClean="0"/>
              <a:t>Determine the period of the function</a:t>
            </a:r>
            <a:endParaRPr lang="en-US" sz="2800" dirty="0"/>
          </a:p>
        </p:txBody>
      </p:sp>
      <p:pic>
        <p:nvPicPr>
          <p:cNvPr id="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4267200"/>
            <a:ext cx="57150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1524000" y="2819400"/>
            <a:ext cx="13716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552700" y="2514600"/>
            <a:ext cx="13716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943600" y="1908609"/>
            <a:ext cx="1367939" cy="461665"/>
          </a:xfrm>
          <a:prstGeom prst="rect">
            <a:avLst/>
          </a:prstGeom>
          <a:noFill/>
        </p:spPr>
        <p:txBody>
          <a:bodyPr wrap="none" rtlCol="0">
            <a:spAutoFit/>
          </a:bodyPr>
          <a:lstStyle/>
          <a:p>
            <a:r>
              <a:rPr lang="en-US" sz="2400" dirty="0" smtClean="0">
                <a:solidFill>
                  <a:srgbClr val="FF0000"/>
                </a:solidFill>
              </a:rPr>
              <a:t>Period:  4</a:t>
            </a:r>
            <a:endParaRPr lang="en-US" sz="2400" dirty="0">
              <a:solidFill>
                <a:srgbClr val="FF0000"/>
              </a:solidFill>
            </a:endParaRPr>
          </a:p>
        </p:txBody>
      </p:sp>
      <p:cxnSp>
        <p:nvCxnSpPr>
          <p:cNvPr id="10" name="Straight Arrow Connector 9"/>
          <p:cNvCxnSpPr/>
          <p:nvPr/>
        </p:nvCxnSpPr>
        <p:spPr>
          <a:xfrm>
            <a:off x="1524000" y="5181600"/>
            <a:ext cx="15240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2628900" y="4800600"/>
            <a:ext cx="15240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4" name="TextBox 13"/>
              <p:cNvSpPr txBox="1"/>
              <p:nvPr/>
            </p:nvSpPr>
            <p:spPr>
              <a:xfrm>
                <a:off x="6679385" y="4810103"/>
                <a:ext cx="1571712" cy="461665"/>
              </a:xfrm>
              <a:prstGeom prst="rect">
                <a:avLst/>
              </a:prstGeom>
              <a:noFill/>
            </p:spPr>
            <p:txBody>
              <a:bodyPr wrap="none" rtlCol="0">
                <a:spAutoFit/>
              </a:bodyPr>
              <a:lstStyle/>
              <a:p>
                <a:r>
                  <a:rPr lang="en-US" sz="2400" dirty="0" smtClean="0">
                    <a:solidFill>
                      <a:srgbClr val="FF0000"/>
                    </a:solidFill>
                  </a:rPr>
                  <a:t>Period:  </a:t>
                </a:r>
                <a14:m>
                  <m:oMath xmlns:m="http://schemas.openxmlformats.org/officeDocument/2006/math">
                    <m:r>
                      <a:rPr lang="en-US" sz="2400" b="0" i="1" smtClean="0">
                        <a:solidFill>
                          <a:srgbClr val="FF0000"/>
                        </a:solidFill>
                        <a:latin typeface="Cambria Math"/>
                      </a:rPr>
                      <m:t>2</m:t>
                    </m:r>
                    <m:r>
                      <a:rPr lang="en-US" sz="2400" b="0" i="1" smtClean="0">
                        <a:solidFill>
                          <a:srgbClr val="FF0000"/>
                        </a:solidFill>
                        <a:latin typeface="Cambria Math"/>
                        <a:ea typeface="Cambria Math"/>
                      </a:rPr>
                      <m:t>𝜋</m:t>
                    </m:r>
                  </m:oMath>
                </a14:m>
                <a:endParaRPr lang="en-US" sz="2400" dirty="0">
                  <a:solidFill>
                    <a:srgbClr val="FF0000"/>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6679385" y="4810103"/>
                <a:ext cx="1571712" cy="461665"/>
              </a:xfrm>
              <a:prstGeom prst="rect">
                <a:avLst/>
              </a:prstGeom>
              <a:blipFill rotWithShape="1">
                <a:blip r:embed="rId5"/>
                <a:stretch>
                  <a:fillRect l="-6202"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1079905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fade">
                                      <p:cBhvr>
                                        <p:cTn id="42" dur="1000"/>
                                        <p:tgtEl>
                                          <p:spTgt spid="14"/>
                                        </p:tgtEl>
                                      </p:cBhvr>
                                    </p:animEffect>
                                    <p:anim calcmode="lin" valueType="num">
                                      <p:cBhvr>
                                        <p:cTn id="43" dur="1000" fill="hold"/>
                                        <p:tgtEl>
                                          <p:spTgt spid="14"/>
                                        </p:tgtEl>
                                        <p:attrNameLst>
                                          <p:attrName>ppt_x</p:attrName>
                                        </p:attrNameLst>
                                      </p:cBhvr>
                                      <p:tavLst>
                                        <p:tav tm="0">
                                          <p:val>
                                            <p:strVal val="#ppt_x"/>
                                          </p:val>
                                        </p:tav>
                                        <p:tav tm="100000">
                                          <p:val>
                                            <p:strVal val="#ppt_x"/>
                                          </p:val>
                                        </p:tav>
                                      </p:tavLst>
                                    </p:anim>
                                    <p:anim calcmode="lin" valueType="num">
                                      <p:cBhvr>
                                        <p:cTn id="4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609600"/>
            <a:ext cx="4786313" cy="6091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2037" name="Rectangle 5"/>
          <p:cNvSpPr>
            <a:spLocks noGrp="1" noChangeArrowheads="1"/>
          </p:cNvSpPr>
          <p:nvPr>
            <p:ph type="title"/>
          </p:nvPr>
        </p:nvSpPr>
        <p:spPr>
          <a:xfrm>
            <a:off x="381000" y="-228600"/>
            <a:ext cx="8229600" cy="1143000"/>
          </a:xfrm>
        </p:spPr>
        <p:txBody>
          <a:bodyPr/>
          <a:lstStyle/>
          <a:p>
            <a:pPr algn="l"/>
            <a:r>
              <a:rPr lang="en-US" sz="3200"/>
              <a:t>Your Turn 1:</a:t>
            </a:r>
          </a:p>
        </p:txBody>
      </p:sp>
      <p:cxnSp>
        <p:nvCxnSpPr>
          <p:cNvPr id="4" name="Straight Arrow Connector 3"/>
          <p:cNvCxnSpPr/>
          <p:nvPr/>
        </p:nvCxnSpPr>
        <p:spPr>
          <a:xfrm>
            <a:off x="2209800" y="2667000"/>
            <a:ext cx="11430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5943600" y="1908609"/>
            <a:ext cx="1367939" cy="461665"/>
          </a:xfrm>
          <a:prstGeom prst="rect">
            <a:avLst/>
          </a:prstGeom>
          <a:noFill/>
        </p:spPr>
        <p:txBody>
          <a:bodyPr wrap="none" rtlCol="0">
            <a:spAutoFit/>
          </a:bodyPr>
          <a:lstStyle/>
          <a:p>
            <a:r>
              <a:rPr lang="en-US" sz="2400" dirty="0" smtClean="0">
                <a:solidFill>
                  <a:srgbClr val="FF0000"/>
                </a:solidFill>
              </a:rPr>
              <a:t>Period:  4</a:t>
            </a:r>
            <a:endParaRPr lang="en-US" sz="2400" dirty="0">
              <a:solidFill>
                <a:srgbClr val="FF0000"/>
              </a:solidFill>
            </a:endParaRPr>
          </a:p>
        </p:txBody>
      </p:sp>
      <p:cxnSp>
        <p:nvCxnSpPr>
          <p:cNvPr id="7" name="Straight Arrow Connector 6"/>
          <p:cNvCxnSpPr/>
          <p:nvPr/>
        </p:nvCxnSpPr>
        <p:spPr>
          <a:xfrm>
            <a:off x="2495550" y="4038600"/>
            <a:ext cx="571500"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913120" y="3807767"/>
            <a:ext cx="1367939" cy="461665"/>
          </a:xfrm>
          <a:prstGeom prst="rect">
            <a:avLst/>
          </a:prstGeom>
          <a:noFill/>
        </p:spPr>
        <p:txBody>
          <a:bodyPr wrap="none" rtlCol="0">
            <a:spAutoFit/>
          </a:bodyPr>
          <a:lstStyle/>
          <a:p>
            <a:r>
              <a:rPr lang="en-US" sz="2400" dirty="0" smtClean="0">
                <a:solidFill>
                  <a:srgbClr val="FF0000"/>
                </a:solidFill>
              </a:rPr>
              <a:t>Period:  2</a:t>
            </a:r>
            <a:endParaRPr lang="en-US" sz="2400" dirty="0">
              <a:solidFill>
                <a:srgbClr val="FF0000"/>
              </a:solidFill>
            </a:endParaRPr>
          </a:p>
        </p:txBody>
      </p:sp>
      <p:cxnSp>
        <p:nvCxnSpPr>
          <p:cNvPr id="11" name="Straight Arrow Connector 10"/>
          <p:cNvCxnSpPr/>
          <p:nvPr/>
        </p:nvCxnSpPr>
        <p:spPr>
          <a:xfrm>
            <a:off x="2290572" y="5791200"/>
            <a:ext cx="1290828" cy="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6096000" y="5560367"/>
                <a:ext cx="1571712" cy="461665"/>
              </a:xfrm>
              <a:prstGeom prst="rect">
                <a:avLst/>
              </a:prstGeom>
              <a:noFill/>
            </p:spPr>
            <p:txBody>
              <a:bodyPr wrap="none" rtlCol="0">
                <a:spAutoFit/>
              </a:bodyPr>
              <a:lstStyle/>
              <a:p>
                <a:r>
                  <a:rPr lang="en-US" sz="2400" dirty="0" smtClean="0">
                    <a:solidFill>
                      <a:srgbClr val="FF0000"/>
                    </a:solidFill>
                  </a:rPr>
                  <a:t>Period:  </a:t>
                </a:r>
                <a14:m>
                  <m:oMath xmlns:m="http://schemas.openxmlformats.org/officeDocument/2006/math">
                    <m:r>
                      <a:rPr lang="en-US" sz="2400" b="0" i="1" smtClean="0">
                        <a:solidFill>
                          <a:srgbClr val="FF0000"/>
                        </a:solidFill>
                        <a:latin typeface="Cambria Math"/>
                      </a:rPr>
                      <m:t>2</m:t>
                    </m:r>
                    <m:r>
                      <a:rPr lang="en-US" sz="2400" b="0" i="1" smtClean="0">
                        <a:solidFill>
                          <a:srgbClr val="FF0000"/>
                        </a:solidFill>
                        <a:latin typeface="Cambria Math"/>
                        <a:ea typeface="Cambria Math"/>
                      </a:rPr>
                      <m:t>𝜋</m:t>
                    </m:r>
                  </m:oMath>
                </a14:m>
                <a:endParaRPr lang="en-US" sz="2400" dirty="0">
                  <a:solidFill>
                    <a:srgbClr val="FF0000"/>
                  </a:solidFill>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6096000" y="5560367"/>
                <a:ext cx="1571712" cy="461665"/>
              </a:xfrm>
              <a:prstGeom prst="rect">
                <a:avLst/>
              </a:prstGeom>
              <a:blipFill rotWithShape="1">
                <a:blip r:embed="rId4"/>
                <a:stretch>
                  <a:fillRect l="-5814" t="-10526" b="-28947"/>
                </a:stretch>
              </a:blipFill>
            </p:spPr>
            <p:txBody>
              <a:bodyPr/>
              <a:lstStyle/>
              <a:p>
                <a:r>
                  <a:rPr lang="en-US">
                    <a:noFill/>
                  </a:rPr>
                  <a:t> </a:t>
                </a:r>
              </a:p>
            </p:txBody>
          </p:sp>
        </mc:Fallback>
      </mc:AlternateContent>
    </p:spTree>
    <p:extLst>
      <p:ext uri="{BB962C8B-B14F-4D97-AF65-F5344CB8AC3E}">
        <p14:creationId xmlns:p14="http://schemas.microsoft.com/office/powerpoint/2010/main" val="36254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1000"/>
                                        <p:tgtEl>
                                          <p:spTgt spid="11"/>
                                        </p:tgtEl>
                                      </p:cBhvr>
                                    </p:animEffect>
                                    <p:anim calcmode="lin" valueType="num">
                                      <p:cBhvr>
                                        <p:cTn id="36" dur="1000" fill="hold"/>
                                        <p:tgtEl>
                                          <p:spTgt spid="11"/>
                                        </p:tgtEl>
                                        <p:attrNameLst>
                                          <p:attrName>ppt_x</p:attrName>
                                        </p:attrNameLst>
                                      </p:cBhvr>
                                      <p:tavLst>
                                        <p:tav tm="0">
                                          <p:val>
                                            <p:strVal val="#ppt_x"/>
                                          </p:val>
                                        </p:tav>
                                        <p:tav tm="100000">
                                          <p:val>
                                            <p:strVal val="#ppt_x"/>
                                          </p:val>
                                        </p:tav>
                                      </p:tavLst>
                                    </p:anim>
                                    <p:anim calcmode="lin" valueType="num">
                                      <p:cBhvr>
                                        <p:cTn id="3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ext Box 2"/>
          <p:cNvSpPr txBox="1">
            <a:spLocks noChangeArrowheads="1"/>
          </p:cNvSpPr>
          <p:nvPr/>
        </p:nvSpPr>
        <p:spPr bwMode="auto">
          <a:xfrm>
            <a:off x="457200" y="457200"/>
            <a:ext cx="76962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a:latin typeface="Castellar" pitchFamily="18" charset="0"/>
              </a:rPr>
              <a:t>Big Idea:                </a:t>
            </a:r>
            <a:r>
              <a:rPr lang="en-US" b="1" dirty="0">
                <a:latin typeface="Castellar" pitchFamily="18" charset="0"/>
              </a:rPr>
              <a:t>Lesson </a:t>
            </a:r>
            <a:r>
              <a:rPr lang="en-US" b="1" dirty="0" smtClean="0">
                <a:latin typeface="Castellar" pitchFamily="18" charset="0"/>
              </a:rPr>
              <a:t>13-6 </a:t>
            </a:r>
            <a:r>
              <a:rPr lang="en-US" sz="1800" b="1" dirty="0" smtClean="0">
                <a:latin typeface="Castellar" pitchFamily="18" charset="0"/>
              </a:rPr>
              <a:t> </a:t>
            </a:r>
            <a:endParaRPr lang="en-US" dirty="0">
              <a:latin typeface="Castellar" pitchFamily="18" charset="0"/>
            </a:endParaRPr>
          </a:p>
        </p:txBody>
      </p:sp>
      <p:sp>
        <p:nvSpPr>
          <p:cNvPr id="3" name="Rectangle 3"/>
          <p:cNvSpPr txBox="1">
            <a:spLocks noChangeArrowheads="1"/>
          </p:cNvSpPr>
          <p:nvPr/>
        </p:nvSpPr>
        <p:spPr>
          <a:xfrm>
            <a:off x="457200" y="3276600"/>
            <a:ext cx="8458200" cy="22860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80000"/>
              </a:lnSpc>
            </a:pPr>
            <a:r>
              <a:rPr lang="en-US" sz="2600" dirty="0" smtClean="0"/>
              <a:t>Learning Targets:</a:t>
            </a:r>
          </a:p>
          <a:p>
            <a:pPr>
              <a:lnSpc>
                <a:spcPct val="80000"/>
              </a:lnSpc>
            </a:pPr>
            <a:endParaRPr lang="en-US" sz="2600" dirty="0" smtClean="0"/>
          </a:p>
          <a:p>
            <a:pPr>
              <a:lnSpc>
                <a:spcPct val="80000"/>
              </a:lnSpc>
            </a:pPr>
            <a:r>
              <a:rPr lang="en-US" sz="2600" dirty="0"/>
              <a:t>C</a:t>
            </a:r>
            <a:r>
              <a:rPr lang="en-US" sz="2600" dirty="0" smtClean="0"/>
              <a:t>an you determine the period of a periodic function when given its graph?</a:t>
            </a:r>
            <a:r>
              <a:rPr lang="en-US" sz="2400" dirty="0" smtClean="0"/>
              <a:t>      </a:t>
            </a:r>
            <a:r>
              <a:rPr lang="en-US" sz="2000" dirty="0" smtClean="0"/>
              <a:t> </a:t>
            </a:r>
            <a:endParaRPr lang="en-US" sz="2000" dirty="0"/>
          </a:p>
        </p:txBody>
      </p:sp>
    </p:spTree>
    <p:extLst>
      <p:ext uri="{BB962C8B-B14F-4D97-AF65-F5344CB8AC3E}">
        <p14:creationId xmlns:p14="http://schemas.microsoft.com/office/powerpoint/2010/main" val="1317871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4"/>
          <p:cNvSpPr txBox="1">
            <a:spLocks noChangeArrowheads="1"/>
          </p:cNvSpPr>
          <p:nvPr/>
        </p:nvSpPr>
        <p:spPr bwMode="auto">
          <a:xfrm>
            <a:off x="228600" y="152400"/>
            <a:ext cx="4038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dirty="0" smtClean="0"/>
              <a:t>Warm-up:</a:t>
            </a:r>
            <a:endParaRPr lang="en-US" dirty="0"/>
          </a:p>
        </p:txBody>
      </p:sp>
      <mc:AlternateContent xmlns:mc="http://schemas.openxmlformats.org/markup-compatibility/2006" xmlns:a14="http://schemas.microsoft.com/office/drawing/2010/main">
        <mc:Choice Requires="a14">
          <p:sp>
            <p:nvSpPr>
              <p:cNvPr id="3" name="TextBox 2"/>
              <p:cNvSpPr txBox="1"/>
              <p:nvPr/>
            </p:nvSpPr>
            <p:spPr>
              <a:xfrm>
                <a:off x="457200" y="2133600"/>
                <a:ext cx="5409045" cy="2862322"/>
              </a:xfrm>
              <a:prstGeom prst="rect">
                <a:avLst/>
              </a:prstGeom>
              <a:noFill/>
            </p:spPr>
            <p:txBody>
              <a:bodyPr wrap="none" rtlCol="0">
                <a:spAutoFit/>
              </a:bodyPr>
              <a:lstStyle/>
              <a:p>
                <a:r>
                  <a:rPr lang="en-US" dirty="0" smtClean="0"/>
                  <a:t>Draw two periodic functions with the following periods:</a:t>
                </a:r>
              </a:p>
              <a:p>
                <a:endParaRPr lang="en-US" dirty="0"/>
              </a:p>
              <a:p>
                <a:pPr marL="342900" indent="-342900">
                  <a:buAutoNum type="alphaLcParenR"/>
                </a:pPr>
                <a:r>
                  <a:rPr lang="en-US" dirty="0" smtClean="0"/>
                  <a:t>Period = </a:t>
                </a:r>
                <a14:m>
                  <m:oMath xmlns:m="http://schemas.openxmlformats.org/officeDocument/2006/math">
                    <m:r>
                      <a:rPr lang="en-US" b="0" i="1" smtClean="0">
                        <a:latin typeface="Cambria Math"/>
                      </a:rPr>
                      <m:t>2</m:t>
                    </m:r>
                    <m:r>
                      <a:rPr lang="en-US" b="0" i="1" smtClean="0">
                        <a:latin typeface="Cambria Math"/>
                        <a:ea typeface="Cambria Math"/>
                      </a:rPr>
                      <m:t>𝜋</m:t>
                    </m:r>
                  </m:oMath>
                </a14:m>
                <a:endParaRPr lang="en-US" dirty="0" smtClean="0"/>
              </a:p>
              <a:p>
                <a:pPr marL="342900" indent="-342900">
                  <a:buAutoNum type="alphaLcParenR"/>
                </a:pPr>
                <a:endParaRPr lang="en-US" dirty="0" smtClean="0"/>
              </a:p>
              <a:p>
                <a:pPr marL="342900" indent="-342900">
                  <a:buAutoNum type="alphaLcParenR"/>
                </a:pPr>
                <a:endParaRPr lang="en-US" dirty="0"/>
              </a:p>
              <a:p>
                <a:pPr marL="342900" indent="-342900">
                  <a:buAutoNum type="alphaLcParenR"/>
                </a:pPr>
                <a:endParaRPr lang="en-US" dirty="0" smtClean="0"/>
              </a:p>
              <a:p>
                <a:pPr marL="342900" indent="-342900">
                  <a:buAutoNum type="alphaLcParenR"/>
                </a:pPr>
                <a:endParaRPr lang="en-US" dirty="0"/>
              </a:p>
              <a:p>
                <a:pPr marL="342900" indent="-342900">
                  <a:buAutoNum type="alphaLcParenR"/>
                </a:pPr>
                <a:endParaRPr lang="en-US" dirty="0" smtClean="0"/>
              </a:p>
              <a:p>
                <a:pPr marL="342900" indent="-342900">
                  <a:buAutoNum type="alphaLcParenR"/>
                </a:pPr>
                <a:endParaRPr lang="en-US" dirty="0" smtClean="0"/>
              </a:p>
              <a:p>
                <a:pPr marL="342900" indent="-342900">
                  <a:buAutoNum type="alphaLcParenR"/>
                </a:pPr>
                <a:r>
                  <a:rPr lang="en-US" dirty="0" smtClean="0"/>
                  <a:t>Period = 3 </a:t>
                </a:r>
                <a:endParaRPr lang="en-US" dirty="0"/>
              </a:p>
            </p:txBody>
          </p:sp>
        </mc:Choice>
        <mc:Fallback xmlns="">
          <p:sp>
            <p:nvSpPr>
              <p:cNvPr id="3" name="TextBox 2"/>
              <p:cNvSpPr txBox="1">
                <a:spLocks noRot="1" noChangeAspect="1" noMove="1" noResize="1" noEditPoints="1" noAdjustHandles="1" noChangeArrowheads="1" noChangeShapeType="1" noTextEdit="1"/>
              </p:cNvSpPr>
              <p:nvPr/>
            </p:nvSpPr>
            <p:spPr>
              <a:xfrm>
                <a:off x="457200" y="2133600"/>
                <a:ext cx="5409045" cy="2862322"/>
              </a:xfrm>
              <a:prstGeom prst="rect">
                <a:avLst/>
              </a:prstGeom>
              <a:blipFill rotWithShape="1">
                <a:blip r:embed="rId2"/>
                <a:stretch>
                  <a:fillRect l="-902" t="-1064" r="-113" b="-2340"/>
                </a:stretch>
              </a:blipFill>
            </p:spPr>
            <p:txBody>
              <a:bodyPr/>
              <a:lstStyle/>
              <a:p>
                <a:r>
                  <a:rPr lang="en-US">
                    <a:noFill/>
                  </a:rPr>
                  <a:t> </a:t>
                </a:r>
              </a:p>
            </p:txBody>
          </p:sp>
        </mc:Fallback>
      </mc:AlternateContent>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609600"/>
            <a:ext cx="8839200" cy="1413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78014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4495800" y="228600"/>
            <a:ext cx="34067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t>Special Right Triangles.</a:t>
            </a:r>
          </a:p>
        </p:txBody>
      </p:sp>
      <p:sp>
        <p:nvSpPr>
          <p:cNvPr id="3078" name="Rectangle 6"/>
          <p:cNvSpPr>
            <a:spLocks noChangeArrowheads="1"/>
          </p:cNvSpPr>
          <p:nvPr/>
        </p:nvSpPr>
        <p:spPr bwMode="auto">
          <a:xfrm>
            <a:off x="0" y="30114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077" name="Object 5"/>
          <p:cNvGraphicFramePr>
            <a:graphicFrameLocks noChangeAspect="1"/>
          </p:cNvGraphicFramePr>
          <p:nvPr/>
        </p:nvGraphicFramePr>
        <p:xfrm>
          <a:off x="533400" y="838200"/>
          <a:ext cx="2514600" cy="468313"/>
        </p:xfrm>
        <a:graphic>
          <a:graphicData uri="http://schemas.openxmlformats.org/presentationml/2006/ole">
            <mc:AlternateContent xmlns:mc="http://schemas.openxmlformats.org/markup-compatibility/2006">
              <mc:Choice xmlns:v="urn:schemas-microsoft-com:vml" Requires="v">
                <p:oleObj spid="_x0000_s47126" name="Equation" r:id="rId4" imgW="964781" imgH="177723" progId="Equation.3">
                  <p:embed/>
                </p:oleObj>
              </mc:Choice>
              <mc:Fallback>
                <p:oleObj name="Equation" r:id="rId4" imgW="964781" imgH="177723"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838200"/>
                        <a:ext cx="2514600" cy="468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79" name="Rectangle 7"/>
          <p:cNvSpPr>
            <a:spLocks noChangeArrowheads="1"/>
          </p:cNvSpPr>
          <p:nvPr/>
        </p:nvSpPr>
        <p:spPr bwMode="auto">
          <a:xfrm>
            <a:off x="3048000" y="838200"/>
            <a:ext cx="1524000"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a:cs typeface="Times New Roman" pitchFamily="18" charset="0"/>
              </a:rPr>
              <a:t>Triangles:</a:t>
            </a:r>
            <a:endParaRPr lang="en-US"/>
          </a:p>
          <a:p>
            <a:pPr eaLnBrk="0" hangingPunct="0"/>
            <a:endParaRPr lang="en-US" sz="1800"/>
          </a:p>
        </p:txBody>
      </p:sp>
      <p:grpSp>
        <p:nvGrpSpPr>
          <p:cNvPr id="2" name="Group 1"/>
          <p:cNvGrpSpPr/>
          <p:nvPr/>
        </p:nvGrpSpPr>
        <p:grpSpPr>
          <a:xfrm>
            <a:off x="3429000" y="1066800"/>
            <a:ext cx="4114800" cy="3352800"/>
            <a:chOff x="3429000" y="1066800"/>
            <a:chExt cx="4114800" cy="3352800"/>
          </a:xfrm>
        </p:grpSpPr>
        <p:grpSp>
          <p:nvGrpSpPr>
            <p:cNvPr id="3080" name="Group 8"/>
            <p:cNvGrpSpPr>
              <a:grpSpLocks/>
            </p:cNvGrpSpPr>
            <p:nvPr/>
          </p:nvGrpSpPr>
          <p:grpSpPr bwMode="auto">
            <a:xfrm>
              <a:off x="3429000" y="1066800"/>
              <a:ext cx="4114800" cy="3352800"/>
              <a:chOff x="5642" y="4714"/>
              <a:chExt cx="3240" cy="2700"/>
            </a:xfrm>
          </p:grpSpPr>
          <p:grpSp>
            <p:nvGrpSpPr>
              <p:cNvPr id="3081" name="Group 9"/>
              <p:cNvGrpSpPr>
                <a:grpSpLocks/>
              </p:cNvGrpSpPr>
              <p:nvPr/>
            </p:nvGrpSpPr>
            <p:grpSpPr bwMode="auto">
              <a:xfrm>
                <a:off x="5642" y="4714"/>
                <a:ext cx="3240" cy="2700"/>
                <a:chOff x="5642" y="4714"/>
                <a:chExt cx="3240" cy="2700"/>
              </a:xfrm>
            </p:grpSpPr>
            <p:sp>
              <p:nvSpPr>
                <p:cNvPr id="3082" name="Text Box 10"/>
                <p:cNvSpPr txBox="1">
                  <a:spLocks noChangeArrowheads="1"/>
                </p:cNvSpPr>
                <p:nvPr/>
              </p:nvSpPr>
              <p:spPr bwMode="auto">
                <a:xfrm>
                  <a:off x="5642" y="4714"/>
                  <a:ext cx="3240" cy="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200" dirty="0">
                    <a:latin typeface="Times New Roman" pitchFamily="18" charset="0"/>
                  </a:endParaRPr>
                </a:p>
                <a:p>
                  <a:endParaRPr lang="en-US" sz="1400" dirty="0">
                    <a:latin typeface="Times New Roman" pitchFamily="18" charset="0"/>
                  </a:endParaRPr>
                </a:p>
                <a:p>
                  <a:endParaRPr lang="en-US" sz="1400" dirty="0">
                    <a:latin typeface="Times New Roman" pitchFamily="18" charset="0"/>
                  </a:endParaRPr>
                </a:p>
                <a:p>
                  <a:r>
                    <a:rPr lang="en-US" sz="1400" dirty="0">
                      <a:latin typeface="Times New Roman" pitchFamily="18" charset="0"/>
                    </a:rPr>
                    <a:t>                 </a:t>
                  </a:r>
                </a:p>
                <a:p>
                  <a:r>
                    <a:rPr lang="en-US" sz="1400" dirty="0">
                      <a:latin typeface="Times New Roman" pitchFamily="18" charset="0"/>
                    </a:rPr>
                    <a:t>                                   </a:t>
                  </a:r>
                </a:p>
                <a:p>
                  <a:r>
                    <a:rPr lang="en-US" sz="1400" dirty="0">
                      <a:latin typeface="Times New Roman" pitchFamily="18" charset="0"/>
                    </a:rPr>
                    <a:t>                                       </a:t>
                  </a:r>
                </a:p>
                <a:p>
                  <a:r>
                    <a:rPr lang="en-US" sz="1400" dirty="0">
                      <a:latin typeface="Times New Roman" pitchFamily="18" charset="0"/>
                    </a:rPr>
                    <a:t>                                         </a:t>
                  </a:r>
                  <a:r>
                    <a:rPr lang="en-US" dirty="0">
                      <a:latin typeface="Times New Roman" pitchFamily="18" charset="0"/>
                    </a:rPr>
                    <a:t>1                y</a:t>
                  </a:r>
                </a:p>
                <a:p>
                  <a:endParaRPr lang="en-US" dirty="0">
                    <a:latin typeface="Times New Roman" pitchFamily="18" charset="0"/>
                  </a:endParaRPr>
                </a:p>
                <a:p>
                  <a:endParaRPr lang="en-US" dirty="0">
                    <a:latin typeface="Times New Roman" pitchFamily="18" charset="0"/>
                  </a:endParaRPr>
                </a:p>
                <a:p>
                  <a:endParaRPr lang="en-US" dirty="0">
                    <a:latin typeface="Times New Roman" pitchFamily="18" charset="0"/>
                  </a:endParaRPr>
                </a:p>
                <a:p>
                  <a:r>
                    <a:rPr lang="en-US" dirty="0">
                      <a:latin typeface="Times New Roman" pitchFamily="18" charset="0"/>
                    </a:rPr>
                    <a:t>                           x</a:t>
                  </a:r>
                </a:p>
                <a:p>
                  <a:endParaRPr lang="en-US" dirty="0"/>
                </a:p>
              </p:txBody>
            </p:sp>
            <p:sp>
              <p:nvSpPr>
                <p:cNvPr id="3083" name="AutoShape 11"/>
                <p:cNvSpPr>
                  <a:spLocks noChangeArrowheads="1"/>
                </p:cNvSpPr>
                <p:nvPr/>
              </p:nvSpPr>
              <p:spPr bwMode="auto">
                <a:xfrm rot="16200000">
                  <a:off x="6392" y="5226"/>
                  <a:ext cx="1738" cy="1798"/>
                </a:xfrm>
                <a:prstGeom prst="rtTriangle">
                  <a:avLst/>
                </a:prstGeom>
                <a:solidFill>
                  <a:srgbClr val="FFFFFF"/>
                </a:solidFill>
                <a:ln w="9525">
                  <a:solidFill>
                    <a:srgbClr val="000000"/>
                  </a:solidFill>
                  <a:miter lim="800000"/>
                  <a:headEnd/>
                  <a:tailEnd/>
                </a:ln>
              </p:spPr>
              <p:txBody>
                <a:bodyPr/>
                <a:lstStyle/>
                <a:p>
                  <a:endParaRPr lang="en-US"/>
                </a:p>
              </p:txBody>
            </p:sp>
            <p:sp>
              <p:nvSpPr>
                <p:cNvPr id="3084" name="Text Box 12"/>
                <p:cNvSpPr txBox="1">
                  <a:spLocks noChangeArrowheads="1"/>
                </p:cNvSpPr>
                <p:nvPr/>
              </p:nvSpPr>
              <p:spPr bwMode="auto">
                <a:xfrm>
                  <a:off x="6467" y="6618"/>
                  <a:ext cx="145" cy="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1800"/>
                </a:p>
              </p:txBody>
            </p:sp>
          </p:grpSp>
          <p:sp>
            <p:nvSpPr>
              <p:cNvPr id="3085" name="Rectangle 13"/>
              <p:cNvSpPr>
                <a:spLocks noChangeArrowheads="1"/>
              </p:cNvSpPr>
              <p:nvPr/>
            </p:nvSpPr>
            <p:spPr bwMode="auto">
              <a:xfrm>
                <a:off x="8040" y="6813"/>
                <a:ext cx="120" cy="180"/>
              </a:xfrm>
              <a:prstGeom prst="rect">
                <a:avLst/>
              </a:prstGeom>
              <a:solidFill>
                <a:srgbClr val="FFFFFF"/>
              </a:solidFill>
              <a:ln w="9525">
                <a:solidFill>
                  <a:srgbClr val="000000"/>
                </a:solidFill>
                <a:miter lim="800000"/>
                <a:headEnd/>
                <a:tailEnd/>
              </a:ln>
            </p:spPr>
            <p:txBody>
              <a:bodyPr/>
              <a:lstStyle/>
              <a:p>
                <a:endParaRPr lang="en-US"/>
              </a:p>
            </p:txBody>
          </p:sp>
        </p:grpSp>
        <p:graphicFrame>
          <p:nvGraphicFramePr>
            <p:cNvPr id="3086" name="Object 14"/>
            <p:cNvGraphicFramePr>
              <a:graphicFrameLocks noChangeAspect="1"/>
            </p:cNvGraphicFramePr>
            <p:nvPr>
              <p:extLst>
                <p:ext uri="{D42A27DB-BD31-4B8C-83A1-F6EECF244321}">
                  <p14:modId xmlns:p14="http://schemas.microsoft.com/office/powerpoint/2010/main" val="1674933643"/>
                </p:ext>
              </p:extLst>
            </p:nvPr>
          </p:nvGraphicFramePr>
          <p:xfrm>
            <a:off x="4614863" y="3562350"/>
            <a:ext cx="533400" cy="374650"/>
          </p:xfrm>
          <a:graphic>
            <a:graphicData uri="http://schemas.openxmlformats.org/presentationml/2006/ole">
              <mc:AlternateContent xmlns:mc="http://schemas.openxmlformats.org/markup-compatibility/2006">
                <mc:Choice xmlns:v="urn:schemas-microsoft-com:vml" Requires="v">
                  <p:oleObj spid="_x0000_s47127" name="Equation" r:id="rId6" imgW="253670" imgH="177569" progId="Equation.3">
                    <p:embed/>
                  </p:oleObj>
                </mc:Choice>
                <mc:Fallback>
                  <p:oleObj name="Equation" r:id="rId6" imgW="253670" imgH="17756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14863" y="3562350"/>
                          <a:ext cx="533400" cy="37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Box 13"/>
            <p:cNvSpPr txBox="1"/>
            <p:nvPr/>
          </p:nvSpPr>
          <p:spPr>
            <a:xfrm>
              <a:off x="5528832" y="3927011"/>
              <a:ext cx="284052" cy="369332"/>
            </a:xfrm>
            <a:prstGeom prst="rect">
              <a:avLst/>
            </a:prstGeom>
            <a:noFill/>
          </p:spPr>
          <p:txBody>
            <a:bodyPr wrap="none" rtlCol="0">
              <a:spAutoFit/>
            </a:bodyPr>
            <a:lstStyle/>
            <a:p>
              <a:r>
                <a:rPr lang="en-US" dirty="0"/>
                <a:t>x</a:t>
              </a:r>
            </a:p>
          </p:txBody>
        </p:sp>
        <p:sp>
          <p:nvSpPr>
            <p:cNvPr id="15" name="TextBox 14"/>
            <p:cNvSpPr txBox="1"/>
            <p:nvPr/>
          </p:nvSpPr>
          <p:spPr>
            <a:xfrm>
              <a:off x="6705600" y="2837395"/>
              <a:ext cx="288862" cy="369332"/>
            </a:xfrm>
            <a:prstGeom prst="rect">
              <a:avLst/>
            </a:prstGeom>
            <a:noFill/>
          </p:spPr>
          <p:txBody>
            <a:bodyPr wrap="none" rtlCol="0">
              <a:spAutoFit/>
            </a:bodyPr>
            <a:lstStyle/>
            <a:p>
              <a:r>
                <a:rPr lang="en-US" dirty="0" smtClean="0"/>
                <a:t>y</a:t>
              </a:r>
              <a:endParaRPr lang="en-US" dirty="0"/>
            </a:p>
          </p:txBody>
        </p:sp>
      </p:grpSp>
      <mc:AlternateContent xmlns:mc="http://schemas.openxmlformats.org/markup-compatibility/2006" xmlns:a14="http://schemas.microsoft.com/office/drawing/2010/main">
        <mc:Choice Requires="a14">
          <p:sp>
            <p:nvSpPr>
              <p:cNvPr id="17" name="TextBox 16"/>
              <p:cNvSpPr txBox="1"/>
              <p:nvPr/>
            </p:nvSpPr>
            <p:spPr>
              <a:xfrm>
                <a:off x="1600200" y="2473464"/>
                <a:ext cx="1684114" cy="7387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𝑦</m:t>
                      </m:r>
                      <m:r>
                        <a:rPr lang="en-US" sz="2000" b="0" i="1" smtClean="0">
                          <a:solidFill>
                            <a:schemeClr val="tx2"/>
                          </a:solidFill>
                          <a:latin typeface="Cambria Math"/>
                        </a:rPr>
                        <m:t>=  </m:t>
                      </m:r>
                      <m:r>
                        <a:rPr lang="en-US" sz="2000" b="0" i="1" smtClean="0">
                          <a:solidFill>
                            <a:schemeClr val="tx2"/>
                          </a:solidFill>
                          <a:latin typeface="Cambria Math"/>
                        </a:rPr>
                        <m:t>𝑥</m:t>
                      </m:r>
                      <m:r>
                        <a:rPr lang="en-US" sz="2000" b="0" i="1" smtClean="0">
                          <a:solidFill>
                            <a:schemeClr val="tx2"/>
                          </a:solidFill>
                          <a:latin typeface="Cambria Math"/>
                        </a:rPr>
                        <m:t>= </m:t>
                      </m:r>
                      <m:f>
                        <m:fPr>
                          <m:ctrlPr>
                            <a:rPr lang="en-US" sz="2000" b="0" i="1" smtClean="0">
                              <a:solidFill>
                                <a:schemeClr val="tx2"/>
                              </a:solidFill>
                              <a:latin typeface="Cambria Math"/>
                            </a:rPr>
                          </m:ctrlPr>
                        </m:fPr>
                        <m:num>
                          <m:rad>
                            <m:radPr>
                              <m:degHide m:val="on"/>
                              <m:ctrlPr>
                                <a:rPr lang="en-US" sz="2000" b="0" i="1" smtClean="0">
                                  <a:solidFill>
                                    <a:schemeClr val="tx2"/>
                                  </a:solidFill>
                                  <a:latin typeface="Cambria Math"/>
                                </a:rPr>
                              </m:ctrlPr>
                            </m:radPr>
                            <m:deg/>
                            <m:e>
                              <m:r>
                                <a:rPr lang="en-US" sz="2000" b="0" i="1" smtClean="0">
                                  <a:solidFill>
                                    <a:schemeClr val="tx2"/>
                                  </a:solidFill>
                                  <a:latin typeface="Cambria Math"/>
                                </a:rPr>
                                <m:t>2</m:t>
                              </m:r>
                            </m:e>
                          </m:rad>
                        </m:num>
                        <m:den>
                          <m:r>
                            <a:rPr lang="en-US" sz="2000" b="0" i="1" smtClean="0">
                              <a:solidFill>
                                <a:schemeClr val="tx2"/>
                              </a:solidFill>
                              <a:latin typeface="Cambria Math"/>
                            </a:rPr>
                            <m:t>2</m:t>
                          </m:r>
                        </m:den>
                      </m:f>
                    </m:oMath>
                  </m:oMathPara>
                </a14:m>
                <a:endParaRPr lang="en-US" dirty="0"/>
              </a:p>
            </p:txBody>
          </p:sp>
        </mc:Choice>
        <mc:Fallback xmlns="">
          <p:sp>
            <p:nvSpPr>
              <p:cNvPr id="17" name="TextBox 16"/>
              <p:cNvSpPr txBox="1">
                <a:spLocks noRot="1" noChangeAspect="1" noMove="1" noResize="1" noEditPoints="1" noAdjustHandles="1" noChangeArrowheads="1" noChangeShapeType="1" noTextEdit="1"/>
              </p:cNvSpPr>
              <p:nvPr/>
            </p:nvSpPr>
            <p:spPr>
              <a:xfrm>
                <a:off x="1600200" y="2473464"/>
                <a:ext cx="1684114" cy="738792"/>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69466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1000"/>
                                        <p:tgtEl>
                                          <p:spTgt spid="17"/>
                                        </p:tgtEl>
                                      </p:cBhvr>
                                    </p:animEffect>
                                    <p:anim calcmode="lin" valueType="num">
                                      <p:cBhvr>
                                        <p:cTn id="15" dur="1000" fill="hold"/>
                                        <p:tgtEl>
                                          <p:spTgt spid="17"/>
                                        </p:tgtEl>
                                        <p:attrNameLst>
                                          <p:attrName>ppt_x</p:attrName>
                                        </p:attrNameLst>
                                      </p:cBhvr>
                                      <p:tavLst>
                                        <p:tav tm="0">
                                          <p:val>
                                            <p:strVal val="#ppt_x"/>
                                          </p:val>
                                        </p:tav>
                                        <p:tav tm="100000">
                                          <p:val>
                                            <p:strVal val="#ppt_x"/>
                                          </p:val>
                                        </p:tav>
                                      </p:tavLst>
                                    </p:anim>
                                    <p:anim calcmode="lin" valueType="num">
                                      <p:cBhvr>
                                        <p:cTn id="1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42291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981" y="990600"/>
            <a:ext cx="2075011" cy="1019175"/>
          </a:xfrm>
          <a:prstGeom prst="rect">
            <a:avLst/>
          </a:prstGeom>
          <a:noFill/>
          <a:extLst>
            <a:ext uri="{909E8E84-426E-40DD-AFC4-6F175D3DCCD1}">
              <a14:hiddenFill xmlns:a14="http://schemas.microsoft.com/office/drawing/2010/main">
                <a:solidFill>
                  <a:srgbClr val="FFFFFF"/>
                </a:solidFill>
              </a14:hiddenFill>
            </a:ext>
          </a:extLst>
        </p:spPr>
      </p:pic>
      <p:pic>
        <p:nvPicPr>
          <p:cNvPr id="256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741" y="2276475"/>
            <a:ext cx="2252067" cy="99060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576" y="3657600"/>
            <a:ext cx="2352395" cy="771525"/>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157" y="5105400"/>
            <a:ext cx="2469216" cy="742950"/>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885825"/>
            <a:ext cx="2478841" cy="1019175"/>
          </a:xfrm>
          <a:prstGeom prst="rect">
            <a:avLst/>
          </a:prstGeom>
          <a:noFill/>
          <a:extLst>
            <a:ext uri="{909E8E84-426E-40DD-AFC4-6F175D3DCCD1}">
              <a14:hiddenFill xmlns:a14="http://schemas.microsoft.com/office/drawing/2010/main">
                <a:solidFill>
                  <a:srgbClr val="FFFFFF"/>
                </a:solidFill>
              </a14:hiddenFill>
            </a:ext>
          </a:extLst>
        </p:spPr>
      </p:pic>
      <p:pic>
        <p:nvPicPr>
          <p:cNvPr id="2560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2276474"/>
            <a:ext cx="2788180" cy="10404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3" name="Rectangle 9"/>
          <p:cNvSpPr>
            <a:spLocks noChangeArrowheads="1"/>
          </p:cNvSpPr>
          <p:nvPr/>
        </p:nvSpPr>
        <p:spPr bwMode="auto">
          <a:xfrm>
            <a:off x="0" y="775156"/>
            <a:ext cx="165579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4" name="Rectangle 10"/>
          <p:cNvSpPr>
            <a:spLocks noChangeArrowheads="1"/>
          </p:cNvSpPr>
          <p:nvPr/>
        </p:nvSpPr>
        <p:spPr bwMode="auto">
          <a:xfrm>
            <a:off x="0" y="2022931"/>
            <a:ext cx="914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2)</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5" name="Rectangle 11"/>
          <p:cNvSpPr>
            <a:spLocks noChangeArrowheads="1"/>
          </p:cNvSpPr>
          <p:nvPr/>
        </p:nvSpPr>
        <p:spPr bwMode="auto">
          <a:xfrm>
            <a:off x="0" y="3289149"/>
            <a:ext cx="8278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3)</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6" name="Rectangle 12"/>
          <p:cNvSpPr>
            <a:spLocks noChangeArrowheads="1"/>
          </p:cNvSpPr>
          <p:nvPr/>
        </p:nvSpPr>
        <p:spPr bwMode="auto">
          <a:xfrm>
            <a:off x="-9633" y="4659957"/>
            <a:ext cx="8278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4)</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7" name="Rectangle 13"/>
          <p:cNvSpPr>
            <a:spLocks noChangeArrowheads="1"/>
          </p:cNvSpPr>
          <p:nvPr/>
        </p:nvSpPr>
        <p:spPr bwMode="auto">
          <a:xfrm>
            <a:off x="3886200" y="775156"/>
            <a:ext cx="914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5)</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8" name="Rectangle 14"/>
          <p:cNvSpPr>
            <a:spLocks noChangeArrowheads="1"/>
          </p:cNvSpPr>
          <p:nvPr/>
        </p:nvSpPr>
        <p:spPr bwMode="auto">
          <a:xfrm>
            <a:off x="3886200" y="2061031"/>
            <a:ext cx="81826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6)</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9" name="Rectangle 8"/>
          <p:cNvSpPr/>
          <p:nvPr/>
        </p:nvSpPr>
        <p:spPr>
          <a:xfrm>
            <a:off x="4150891" y="3657600"/>
            <a:ext cx="364202" cy="261610"/>
          </a:xfrm>
          <a:prstGeom prst="rect">
            <a:avLst/>
          </a:prstGeom>
        </p:spPr>
        <p:txBody>
          <a:bodyPr wrap="none">
            <a:spAutoFit/>
          </a:bodyPr>
          <a:lstStyle/>
          <a:p>
            <a:r>
              <a:rPr lang="en-US" sz="1100" dirty="0"/>
              <a:t> 7) </a:t>
            </a:r>
          </a:p>
        </p:txBody>
      </p:sp>
      <p:pic>
        <p:nvPicPr>
          <p:cNvPr id="17" name="Picture 16"/>
          <p:cNvPicPr/>
          <p:nvPr/>
        </p:nvPicPr>
        <p:blipFill>
          <a:blip r:embed="rId9">
            <a:extLst>
              <a:ext uri="{28A0092B-C50C-407E-A947-70E740481C1C}">
                <a14:useLocalDpi xmlns:a14="http://schemas.microsoft.com/office/drawing/2010/main" val="0"/>
              </a:ext>
            </a:extLst>
          </a:blip>
          <a:srcRect/>
          <a:stretch>
            <a:fillRect/>
          </a:stretch>
        </p:blipFill>
        <p:spPr bwMode="auto">
          <a:xfrm>
            <a:off x="3429000" y="3919210"/>
            <a:ext cx="5486400" cy="771525"/>
          </a:xfrm>
          <a:prstGeom prst="rect">
            <a:avLst/>
          </a:prstGeom>
          <a:noFill/>
          <a:ln>
            <a:noFill/>
          </a:ln>
        </p:spPr>
      </p:pic>
      <p:sp>
        <p:nvSpPr>
          <p:cNvPr id="18" name="TextBox 17"/>
          <p:cNvSpPr txBox="1"/>
          <p:nvPr/>
        </p:nvSpPr>
        <p:spPr>
          <a:xfrm>
            <a:off x="1732765" y="1731019"/>
            <a:ext cx="1367939" cy="461665"/>
          </a:xfrm>
          <a:prstGeom prst="rect">
            <a:avLst/>
          </a:prstGeom>
          <a:noFill/>
        </p:spPr>
        <p:txBody>
          <a:bodyPr wrap="none" rtlCol="0">
            <a:spAutoFit/>
          </a:bodyPr>
          <a:lstStyle/>
          <a:p>
            <a:r>
              <a:rPr lang="en-US" sz="2400" dirty="0" smtClean="0">
                <a:solidFill>
                  <a:srgbClr val="FF0000"/>
                </a:solidFill>
              </a:rPr>
              <a:t>Period:  4</a:t>
            </a:r>
            <a:endParaRPr lang="en-US" sz="2400" dirty="0">
              <a:solidFill>
                <a:srgbClr val="FF0000"/>
              </a:solidFill>
            </a:endParaRPr>
          </a:p>
        </p:txBody>
      </p:sp>
      <p:sp>
        <p:nvSpPr>
          <p:cNvPr id="19" name="TextBox 18"/>
          <p:cNvSpPr txBox="1"/>
          <p:nvPr/>
        </p:nvSpPr>
        <p:spPr>
          <a:xfrm>
            <a:off x="1732765" y="2971800"/>
            <a:ext cx="1367939" cy="461665"/>
          </a:xfrm>
          <a:prstGeom prst="rect">
            <a:avLst/>
          </a:prstGeom>
          <a:noFill/>
        </p:spPr>
        <p:txBody>
          <a:bodyPr wrap="none" rtlCol="0">
            <a:spAutoFit/>
          </a:bodyPr>
          <a:lstStyle/>
          <a:p>
            <a:r>
              <a:rPr lang="en-US" sz="2400" dirty="0" smtClean="0">
                <a:solidFill>
                  <a:srgbClr val="FF0000"/>
                </a:solidFill>
              </a:rPr>
              <a:t>Period:  2</a:t>
            </a:r>
            <a:endParaRPr lang="en-US" sz="2400" dirty="0">
              <a:solidFill>
                <a:srgbClr val="FF0000"/>
              </a:solidFill>
            </a:endParaRPr>
          </a:p>
        </p:txBody>
      </p:sp>
      <mc:AlternateContent xmlns:mc="http://schemas.openxmlformats.org/markup-compatibility/2006" xmlns:a14="http://schemas.microsoft.com/office/drawing/2010/main">
        <mc:Choice Requires="a14">
          <p:sp>
            <p:nvSpPr>
              <p:cNvPr id="20" name="TextBox 19"/>
              <p:cNvSpPr txBox="1"/>
              <p:nvPr/>
            </p:nvSpPr>
            <p:spPr>
              <a:xfrm>
                <a:off x="1586142" y="4198292"/>
                <a:ext cx="1571712" cy="461665"/>
              </a:xfrm>
              <a:prstGeom prst="rect">
                <a:avLst/>
              </a:prstGeom>
              <a:noFill/>
            </p:spPr>
            <p:txBody>
              <a:bodyPr wrap="none" rtlCol="0">
                <a:spAutoFit/>
              </a:bodyPr>
              <a:lstStyle/>
              <a:p>
                <a:r>
                  <a:rPr lang="en-US" sz="2400" dirty="0" smtClean="0">
                    <a:solidFill>
                      <a:srgbClr val="FF0000"/>
                    </a:solidFill>
                  </a:rPr>
                  <a:t>Period:  </a:t>
                </a:r>
                <a14:m>
                  <m:oMath xmlns:m="http://schemas.openxmlformats.org/officeDocument/2006/math">
                    <m:r>
                      <a:rPr lang="en-US" sz="2400" b="0" i="1" smtClean="0">
                        <a:solidFill>
                          <a:srgbClr val="FF0000"/>
                        </a:solidFill>
                        <a:latin typeface="Cambria Math"/>
                      </a:rPr>
                      <m:t>2</m:t>
                    </m:r>
                    <m:r>
                      <a:rPr lang="en-US" sz="2400" b="0" i="1" smtClean="0">
                        <a:solidFill>
                          <a:srgbClr val="FF0000"/>
                        </a:solidFill>
                        <a:latin typeface="Cambria Math"/>
                        <a:ea typeface="Cambria Math"/>
                      </a:rPr>
                      <m:t>𝜋</m:t>
                    </m:r>
                  </m:oMath>
                </a14:m>
                <a:endParaRPr lang="en-US" sz="2400" dirty="0">
                  <a:solidFill>
                    <a:srgbClr val="FF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586142" y="4198292"/>
                <a:ext cx="1571712" cy="461665"/>
              </a:xfrm>
              <a:prstGeom prst="rect">
                <a:avLst/>
              </a:prstGeom>
              <a:blipFill rotWithShape="1">
                <a:blip r:embed="rId10"/>
                <a:stretch>
                  <a:fillRect l="-5814"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877824" y="5715000"/>
                <a:ext cx="2744021" cy="619913"/>
              </a:xfrm>
              <a:prstGeom prst="rect">
                <a:avLst/>
              </a:prstGeom>
              <a:noFill/>
            </p:spPr>
            <p:txBody>
              <a:bodyPr wrap="none" rtlCol="0">
                <a:spAutoFit/>
              </a:bodyPr>
              <a:lstStyle/>
              <a:p>
                <a:r>
                  <a:rPr lang="en-US" sz="2400" dirty="0" smtClean="0">
                    <a:solidFill>
                      <a:srgbClr val="FF0000"/>
                    </a:solidFill>
                  </a:rPr>
                  <a:t>Period:  </a:t>
                </a:r>
                <a14:m>
                  <m:oMath xmlns:m="http://schemas.openxmlformats.org/officeDocument/2006/math">
                    <m:r>
                      <a:rPr lang="en-US" sz="2400" b="0" i="1" smtClean="0">
                        <a:solidFill>
                          <a:srgbClr val="FF0000"/>
                        </a:solidFill>
                        <a:latin typeface="Cambria Math"/>
                      </a:rPr>
                      <m:t>2</m:t>
                    </m:r>
                    <m:f>
                      <m:fPr>
                        <m:ctrlPr>
                          <a:rPr lang="en-US" sz="2400" b="0" i="1" smtClean="0">
                            <a:solidFill>
                              <a:srgbClr val="FF0000"/>
                            </a:solidFill>
                            <a:latin typeface="Cambria Math"/>
                          </a:rPr>
                        </m:ctrlPr>
                      </m:fPr>
                      <m:num>
                        <m:r>
                          <a:rPr lang="en-US" sz="2400" b="0" i="1" smtClean="0">
                            <a:solidFill>
                              <a:srgbClr val="FF0000"/>
                            </a:solidFill>
                            <a:latin typeface="Cambria Math"/>
                          </a:rPr>
                          <m:t>1</m:t>
                        </m:r>
                      </m:num>
                      <m:den>
                        <m:r>
                          <a:rPr lang="en-US" sz="2400" b="0" i="1" smtClean="0">
                            <a:solidFill>
                              <a:srgbClr val="FF0000"/>
                            </a:solidFill>
                            <a:latin typeface="Cambria Math"/>
                          </a:rPr>
                          <m:t>2</m:t>
                        </m:r>
                      </m:den>
                    </m:f>
                    <m:r>
                      <a:rPr lang="en-US" sz="2400" b="0" i="1" smtClean="0">
                        <a:solidFill>
                          <a:srgbClr val="FF0000"/>
                        </a:solidFill>
                        <a:latin typeface="Cambria Math"/>
                        <a:ea typeface="Cambria Math"/>
                      </a:rPr>
                      <m:t>𝜋</m:t>
                    </m:r>
                    <m:r>
                      <a:rPr lang="en-US" sz="2400" b="0" i="1" smtClean="0">
                        <a:solidFill>
                          <a:srgbClr val="FF0000"/>
                        </a:solidFill>
                        <a:latin typeface="Cambria Math"/>
                        <a:ea typeface="Cambria Math"/>
                      </a:rPr>
                      <m:t>  </m:t>
                    </m:r>
                    <m:r>
                      <a:rPr lang="en-US" sz="2400" b="0" i="1" smtClean="0">
                        <a:solidFill>
                          <a:srgbClr val="FF0000"/>
                        </a:solidFill>
                        <a:latin typeface="Cambria Math"/>
                        <a:ea typeface="Cambria Math"/>
                      </a:rPr>
                      <m:t>𝑜𝑟</m:t>
                    </m:r>
                    <m:r>
                      <a:rPr lang="en-US" sz="2400" b="0" i="1" smtClean="0">
                        <a:solidFill>
                          <a:srgbClr val="FF0000"/>
                        </a:solidFill>
                        <a:latin typeface="Cambria Math"/>
                        <a:ea typeface="Cambria Math"/>
                      </a:rPr>
                      <m:t> </m:t>
                    </m:r>
                    <m:f>
                      <m:fPr>
                        <m:ctrlPr>
                          <a:rPr lang="en-US" sz="2400" b="0" i="1" smtClean="0">
                            <a:solidFill>
                              <a:srgbClr val="FF0000"/>
                            </a:solidFill>
                            <a:latin typeface="Cambria Math"/>
                            <a:ea typeface="Cambria Math"/>
                          </a:rPr>
                        </m:ctrlPr>
                      </m:fPr>
                      <m:num>
                        <m:r>
                          <a:rPr lang="en-US" sz="2400" b="0" i="1" smtClean="0">
                            <a:solidFill>
                              <a:srgbClr val="FF0000"/>
                            </a:solidFill>
                            <a:latin typeface="Cambria Math"/>
                            <a:ea typeface="Cambria Math"/>
                          </a:rPr>
                          <m:t>5</m:t>
                        </m:r>
                      </m:num>
                      <m:den>
                        <m:r>
                          <a:rPr lang="en-US" sz="2400" b="0" i="1" smtClean="0">
                            <a:solidFill>
                              <a:srgbClr val="FF0000"/>
                            </a:solidFill>
                            <a:latin typeface="Cambria Math"/>
                            <a:ea typeface="Cambria Math"/>
                          </a:rPr>
                          <m:t>2</m:t>
                        </m:r>
                      </m:den>
                    </m:f>
                    <m:r>
                      <a:rPr lang="en-US" sz="2400" b="0" i="1" smtClean="0">
                        <a:solidFill>
                          <a:srgbClr val="FF0000"/>
                        </a:solidFill>
                        <a:latin typeface="Cambria Math"/>
                        <a:ea typeface="Cambria Math"/>
                      </a:rPr>
                      <m:t>𝜋</m:t>
                    </m:r>
                  </m:oMath>
                </a14:m>
                <a:endParaRPr lang="en-US" sz="2400" dirty="0">
                  <a:solidFill>
                    <a:srgbClr val="FF00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877824" y="5715000"/>
                <a:ext cx="2744021" cy="619913"/>
              </a:xfrm>
              <a:prstGeom prst="rect">
                <a:avLst/>
              </a:prstGeom>
              <a:blipFill rotWithShape="1">
                <a:blip r:embed="rId11"/>
                <a:stretch>
                  <a:fillRect l="-3333" b="-9901"/>
                </a:stretch>
              </a:blipFill>
            </p:spPr>
            <p:txBody>
              <a:bodyPr/>
              <a:lstStyle/>
              <a:p>
                <a:r>
                  <a:rPr lang="en-US">
                    <a:noFill/>
                  </a:rPr>
                  <a:t> </a:t>
                </a:r>
              </a:p>
            </p:txBody>
          </p:sp>
        </mc:Fallback>
      </mc:AlternateContent>
      <p:sp>
        <p:nvSpPr>
          <p:cNvPr id="22" name="TextBox 21"/>
          <p:cNvSpPr txBox="1"/>
          <p:nvPr/>
        </p:nvSpPr>
        <p:spPr>
          <a:xfrm>
            <a:off x="5893649" y="1652842"/>
            <a:ext cx="1367939" cy="461665"/>
          </a:xfrm>
          <a:prstGeom prst="rect">
            <a:avLst/>
          </a:prstGeom>
          <a:noFill/>
        </p:spPr>
        <p:txBody>
          <a:bodyPr wrap="none" rtlCol="0">
            <a:spAutoFit/>
          </a:bodyPr>
          <a:lstStyle/>
          <a:p>
            <a:r>
              <a:rPr lang="en-US" sz="2400" dirty="0" smtClean="0">
                <a:solidFill>
                  <a:srgbClr val="FF0000"/>
                </a:solidFill>
              </a:rPr>
              <a:t>Period:  4</a:t>
            </a:r>
            <a:endParaRPr lang="en-US" sz="2400" dirty="0">
              <a:solidFill>
                <a:srgbClr val="FF0000"/>
              </a:solidFill>
            </a:endParaRPr>
          </a:p>
        </p:txBody>
      </p:sp>
      <mc:AlternateContent xmlns:mc="http://schemas.openxmlformats.org/markup-compatibility/2006" xmlns:a14="http://schemas.microsoft.com/office/drawing/2010/main">
        <mc:Choice Requires="a14">
          <p:sp>
            <p:nvSpPr>
              <p:cNvPr id="23" name="TextBox 22"/>
              <p:cNvSpPr txBox="1"/>
              <p:nvPr/>
            </p:nvSpPr>
            <p:spPr>
              <a:xfrm>
                <a:off x="5943600" y="2971799"/>
                <a:ext cx="1571712" cy="461665"/>
              </a:xfrm>
              <a:prstGeom prst="rect">
                <a:avLst/>
              </a:prstGeom>
              <a:noFill/>
            </p:spPr>
            <p:txBody>
              <a:bodyPr wrap="none" rtlCol="0">
                <a:spAutoFit/>
              </a:bodyPr>
              <a:lstStyle/>
              <a:p>
                <a:r>
                  <a:rPr lang="en-US" sz="2400" dirty="0" smtClean="0">
                    <a:solidFill>
                      <a:srgbClr val="FF0000"/>
                    </a:solidFill>
                  </a:rPr>
                  <a:t>Period:  </a:t>
                </a:r>
                <a14:m>
                  <m:oMath xmlns:m="http://schemas.openxmlformats.org/officeDocument/2006/math">
                    <m:r>
                      <a:rPr lang="en-US" sz="2400" b="0" i="1" smtClean="0">
                        <a:solidFill>
                          <a:srgbClr val="FF0000"/>
                        </a:solidFill>
                        <a:latin typeface="Cambria Math"/>
                      </a:rPr>
                      <m:t>2</m:t>
                    </m:r>
                    <m:r>
                      <a:rPr lang="en-US" sz="2400" b="0" i="1" smtClean="0">
                        <a:solidFill>
                          <a:srgbClr val="FF0000"/>
                        </a:solidFill>
                        <a:latin typeface="Cambria Math"/>
                        <a:ea typeface="Cambria Math"/>
                      </a:rPr>
                      <m:t>𝜋</m:t>
                    </m:r>
                  </m:oMath>
                </a14:m>
                <a:endParaRPr lang="en-US" sz="2400"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943600" y="2971799"/>
                <a:ext cx="1571712" cy="461665"/>
              </a:xfrm>
              <a:prstGeom prst="rect">
                <a:avLst/>
              </a:prstGeom>
              <a:blipFill rotWithShape="1">
                <a:blip r:embed="rId12"/>
                <a:stretch>
                  <a:fillRect l="-5814" t="-9211"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150891" y="4683823"/>
                <a:ext cx="1618007" cy="6128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FF0000"/>
                              </a:solidFill>
                              <a:latin typeface="Cambria Math"/>
                            </a:rPr>
                          </m:ctrlPr>
                        </m:fPr>
                        <m:num>
                          <m:r>
                            <a:rPr lang="en-US" b="0" i="1" smtClean="0">
                              <a:solidFill>
                                <a:srgbClr val="FF0000"/>
                              </a:solidFill>
                              <a:latin typeface="Cambria Math"/>
                            </a:rPr>
                            <m:t>60 </m:t>
                          </m:r>
                          <m:r>
                            <a:rPr lang="en-US" b="0" i="1" smtClean="0">
                              <a:solidFill>
                                <a:srgbClr val="FF0000"/>
                              </a:solidFill>
                              <a:latin typeface="Cambria Math"/>
                            </a:rPr>
                            <m:t>𝑠𝑒𝑐</m:t>
                          </m:r>
                        </m:num>
                        <m:den>
                          <m:r>
                            <a:rPr lang="en-US" b="0" i="1" smtClean="0">
                              <a:solidFill>
                                <a:srgbClr val="FF0000"/>
                              </a:solidFill>
                              <a:latin typeface="Cambria Math"/>
                            </a:rPr>
                            <m:t>2.5 </m:t>
                          </m:r>
                          <m:r>
                            <a:rPr lang="en-US" b="0" i="1" smtClean="0">
                              <a:solidFill>
                                <a:srgbClr val="FF0000"/>
                              </a:solidFill>
                              <a:latin typeface="Cambria Math"/>
                            </a:rPr>
                            <m:t>𝑟𝑒𝑣</m:t>
                          </m:r>
                        </m:den>
                      </m:f>
                      <m:r>
                        <a:rPr lang="en-US" b="0" i="1" smtClean="0">
                          <a:solidFill>
                            <a:srgbClr val="FF0000"/>
                          </a:solidFill>
                          <a:latin typeface="Cambria Math"/>
                        </a:rPr>
                        <m:t>=24</m:t>
                      </m:r>
                      <m:r>
                        <a:rPr lang="en-US" b="0" i="1" smtClean="0">
                          <a:solidFill>
                            <a:srgbClr val="FF0000"/>
                          </a:solidFill>
                          <a:latin typeface="Cambria Math"/>
                        </a:rPr>
                        <m:t>𝑠</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4150891" y="4683823"/>
                <a:ext cx="1618007" cy="612860"/>
              </a:xfrm>
              <a:prstGeom prst="rect">
                <a:avLst/>
              </a:prstGeom>
              <a:blipFill rotWithShape="1">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4537501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463" y="176213"/>
            <a:ext cx="7902575" cy="2719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219" name="Group 1"/>
          <p:cNvGrpSpPr>
            <a:grpSpLocks/>
          </p:cNvGrpSpPr>
          <p:nvPr/>
        </p:nvGrpSpPr>
        <p:grpSpPr bwMode="auto">
          <a:xfrm>
            <a:off x="1608931" y="543868"/>
            <a:ext cx="6718300" cy="1698625"/>
            <a:chOff x="1583373" y="3276600"/>
            <a:chExt cx="6718010" cy="1698171"/>
          </a:xfrm>
        </p:grpSpPr>
        <p:sp>
          <p:nvSpPr>
            <p:cNvPr id="9239" name="Oval 25"/>
            <p:cNvSpPr>
              <a:spLocks noChangeArrowheads="1"/>
            </p:cNvSpPr>
            <p:nvPr/>
          </p:nvSpPr>
          <p:spPr bwMode="auto">
            <a:xfrm>
              <a:off x="5132614" y="4076700"/>
              <a:ext cx="76200" cy="76200"/>
            </a:xfrm>
            <a:prstGeom prst="ellipse">
              <a:avLst/>
            </a:prstGeom>
            <a:solidFill>
              <a:srgbClr val="FF0000"/>
            </a:solidFill>
            <a:ln w="9525" algn="ctr">
              <a:solidFill>
                <a:srgbClr val="FF0000"/>
              </a:solidFill>
              <a:round/>
              <a:headEnd/>
              <a:tailEnd/>
            </a:ln>
          </p:spPr>
          <p:txBody>
            <a:bodyPr wrap="none"/>
            <a:lstStyle/>
            <a:p>
              <a:endParaRPr lang="en-US"/>
            </a:p>
          </p:txBody>
        </p:sp>
        <p:sp>
          <p:nvSpPr>
            <p:cNvPr id="9240" name="Oval 29"/>
            <p:cNvSpPr>
              <a:spLocks noChangeArrowheads="1"/>
            </p:cNvSpPr>
            <p:nvPr/>
          </p:nvSpPr>
          <p:spPr bwMode="auto">
            <a:xfrm>
              <a:off x="5437414" y="3505200"/>
              <a:ext cx="76200" cy="76200"/>
            </a:xfrm>
            <a:prstGeom prst="ellipse">
              <a:avLst/>
            </a:prstGeom>
            <a:solidFill>
              <a:srgbClr val="FF0000"/>
            </a:solidFill>
            <a:ln w="9525" algn="ctr">
              <a:solidFill>
                <a:srgbClr val="FF0000"/>
              </a:solidFill>
              <a:round/>
              <a:headEnd/>
              <a:tailEnd/>
            </a:ln>
          </p:spPr>
          <p:txBody>
            <a:bodyPr wrap="none"/>
            <a:lstStyle/>
            <a:p>
              <a:endParaRPr lang="en-US"/>
            </a:p>
          </p:txBody>
        </p:sp>
        <p:sp>
          <p:nvSpPr>
            <p:cNvPr id="9241" name="Oval 30"/>
            <p:cNvSpPr>
              <a:spLocks noChangeArrowheads="1"/>
            </p:cNvSpPr>
            <p:nvPr/>
          </p:nvSpPr>
          <p:spPr bwMode="auto">
            <a:xfrm>
              <a:off x="5791360" y="3276600"/>
              <a:ext cx="76200" cy="76200"/>
            </a:xfrm>
            <a:prstGeom prst="ellipse">
              <a:avLst/>
            </a:prstGeom>
            <a:solidFill>
              <a:srgbClr val="FF0000"/>
            </a:solidFill>
            <a:ln w="9525" algn="ctr">
              <a:solidFill>
                <a:srgbClr val="FF0000"/>
              </a:solidFill>
              <a:round/>
              <a:headEnd/>
              <a:tailEnd/>
            </a:ln>
          </p:spPr>
          <p:txBody>
            <a:bodyPr wrap="none"/>
            <a:lstStyle/>
            <a:p>
              <a:endParaRPr lang="en-US"/>
            </a:p>
          </p:txBody>
        </p:sp>
        <p:sp>
          <p:nvSpPr>
            <p:cNvPr id="9242" name="Oval 31"/>
            <p:cNvSpPr>
              <a:spLocks noChangeArrowheads="1"/>
            </p:cNvSpPr>
            <p:nvPr/>
          </p:nvSpPr>
          <p:spPr bwMode="auto">
            <a:xfrm>
              <a:off x="6219593" y="3505200"/>
              <a:ext cx="76200" cy="76200"/>
            </a:xfrm>
            <a:prstGeom prst="ellipse">
              <a:avLst/>
            </a:prstGeom>
            <a:solidFill>
              <a:srgbClr val="FF0000"/>
            </a:solidFill>
            <a:ln w="9525" algn="ctr">
              <a:solidFill>
                <a:srgbClr val="FF0000"/>
              </a:solidFill>
              <a:round/>
              <a:headEnd/>
              <a:tailEnd/>
            </a:ln>
          </p:spPr>
          <p:txBody>
            <a:bodyPr wrap="none"/>
            <a:lstStyle/>
            <a:p>
              <a:endParaRPr lang="en-US"/>
            </a:p>
          </p:txBody>
        </p:sp>
        <p:sp>
          <p:nvSpPr>
            <p:cNvPr id="9243" name="Oval 32"/>
            <p:cNvSpPr>
              <a:spLocks noChangeArrowheads="1"/>
            </p:cNvSpPr>
            <p:nvPr/>
          </p:nvSpPr>
          <p:spPr bwMode="auto">
            <a:xfrm>
              <a:off x="6580414" y="4076700"/>
              <a:ext cx="76200" cy="76200"/>
            </a:xfrm>
            <a:prstGeom prst="ellipse">
              <a:avLst/>
            </a:prstGeom>
            <a:solidFill>
              <a:srgbClr val="FF0000"/>
            </a:solidFill>
            <a:ln w="9525" algn="ctr">
              <a:solidFill>
                <a:srgbClr val="FF0000"/>
              </a:solidFill>
              <a:round/>
              <a:headEnd/>
              <a:tailEnd/>
            </a:ln>
          </p:spPr>
          <p:txBody>
            <a:bodyPr wrap="none"/>
            <a:lstStyle/>
            <a:p>
              <a:endParaRPr lang="en-US"/>
            </a:p>
          </p:txBody>
        </p:sp>
        <p:sp>
          <p:nvSpPr>
            <p:cNvPr id="9244" name="Oval 33"/>
            <p:cNvSpPr>
              <a:spLocks noChangeArrowheads="1"/>
            </p:cNvSpPr>
            <p:nvPr/>
          </p:nvSpPr>
          <p:spPr bwMode="auto">
            <a:xfrm>
              <a:off x="6981975" y="4648200"/>
              <a:ext cx="76200" cy="76200"/>
            </a:xfrm>
            <a:prstGeom prst="ellipse">
              <a:avLst/>
            </a:prstGeom>
            <a:solidFill>
              <a:srgbClr val="FF0000"/>
            </a:solidFill>
            <a:ln w="9525" algn="ctr">
              <a:solidFill>
                <a:srgbClr val="FF0000"/>
              </a:solidFill>
              <a:round/>
              <a:headEnd/>
              <a:tailEnd/>
            </a:ln>
          </p:spPr>
          <p:txBody>
            <a:bodyPr wrap="none"/>
            <a:lstStyle/>
            <a:p>
              <a:endParaRPr lang="en-US"/>
            </a:p>
          </p:txBody>
        </p:sp>
        <p:sp>
          <p:nvSpPr>
            <p:cNvPr id="9245" name="Oval 34"/>
            <p:cNvSpPr>
              <a:spLocks noChangeArrowheads="1"/>
            </p:cNvSpPr>
            <p:nvPr/>
          </p:nvSpPr>
          <p:spPr bwMode="auto">
            <a:xfrm>
              <a:off x="7448406" y="4898571"/>
              <a:ext cx="76200" cy="76200"/>
            </a:xfrm>
            <a:prstGeom prst="ellipse">
              <a:avLst/>
            </a:prstGeom>
            <a:solidFill>
              <a:srgbClr val="FF0000"/>
            </a:solidFill>
            <a:ln w="9525" algn="ctr">
              <a:solidFill>
                <a:srgbClr val="FF0000"/>
              </a:solidFill>
              <a:round/>
              <a:headEnd/>
              <a:tailEnd/>
            </a:ln>
          </p:spPr>
          <p:txBody>
            <a:bodyPr wrap="none"/>
            <a:lstStyle/>
            <a:p>
              <a:endParaRPr lang="en-US"/>
            </a:p>
          </p:txBody>
        </p:sp>
        <p:sp>
          <p:nvSpPr>
            <p:cNvPr id="9246" name="Oval 35"/>
            <p:cNvSpPr>
              <a:spLocks noChangeArrowheads="1"/>
            </p:cNvSpPr>
            <p:nvPr/>
          </p:nvSpPr>
          <p:spPr bwMode="auto">
            <a:xfrm>
              <a:off x="7924800" y="4648200"/>
              <a:ext cx="76200" cy="76200"/>
            </a:xfrm>
            <a:prstGeom prst="ellipse">
              <a:avLst/>
            </a:prstGeom>
            <a:solidFill>
              <a:srgbClr val="FF0000"/>
            </a:solidFill>
            <a:ln w="9525" algn="ctr">
              <a:solidFill>
                <a:srgbClr val="FF0000"/>
              </a:solidFill>
              <a:round/>
              <a:headEnd/>
              <a:tailEnd/>
            </a:ln>
          </p:spPr>
          <p:txBody>
            <a:bodyPr wrap="none"/>
            <a:lstStyle/>
            <a:p>
              <a:endParaRPr lang="en-US"/>
            </a:p>
          </p:txBody>
        </p:sp>
        <p:sp>
          <p:nvSpPr>
            <p:cNvPr id="9247" name="Oval 36"/>
            <p:cNvSpPr>
              <a:spLocks noChangeArrowheads="1"/>
            </p:cNvSpPr>
            <p:nvPr/>
          </p:nvSpPr>
          <p:spPr bwMode="auto">
            <a:xfrm>
              <a:off x="8225183" y="4093029"/>
              <a:ext cx="76200" cy="76200"/>
            </a:xfrm>
            <a:prstGeom prst="ellipse">
              <a:avLst/>
            </a:prstGeom>
            <a:solidFill>
              <a:srgbClr val="FF0000"/>
            </a:solidFill>
            <a:ln w="9525" algn="ctr">
              <a:solidFill>
                <a:srgbClr val="FF0000"/>
              </a:solidFill>
              <a:round/>
              <a:headEnd/>
              <a:tailEnd/>
            </a:ln>
          </p:spPr>
          <p:txBody>
            <a:bodyPr wrap="none"/>
            <a:lstStyle/>
            <a:p>
              <a:endParaRPr lang="en-US"/>
            </a:p>
          </p:txBody>
        </p:sp>
        <p:sp>
          <p:nvSpPr>
            <p:cNvPr id="9248" name="Oval 37"/>
            <p:cNvSpPr>
              <a:spLocks noChangeArrowheads="1"/>
            </p:cNvSpPr>
            <p:nvPr/>
          </p:nvSpPr>
          <p:spPr bwMode="auto">
            <a:xfrm>
              <a:off x="4817443" y="4648200"/>
              <a:ext cx="76200" cy="76200"/>
            </a:xfrm>
            <a:prstGeom prst="ellipse">
              <a:avLst/>
            </a:prstGeom>
            <a:solidFill>
              <a:srgbClr val="FF0000"/>
            </a:solidFill>
            <a:ln w="9525" algn="ctr">
              <a:solidFill>
                <a:srgbClr val="FF0000"/>
              </a:solidFill>
              <a:round/>
              <a:headEnd/>
              <a:tailEnd/>
            </a:ln>
          </p:spPr>
          <p:txBody>
            <a:bodyPr wrap="none"/>
            <a:lstStyle/>
            <a:p>
              <a:endParaRPr lang="en-US"/>
            </a:p>
          </p:txBody>
        </p:sp>
        <p:sp>
          <p:nvSpPr>
            <p:cNvPr id="9249" name="Oval 39"/>
            <p:cNvSpPr>
              <a:spLocks noChangeArrowheads="1"/>
            </p:cNvSpPr>
            <p:nvPr/>
          </p:nvSpPr>
          <p:spPr bwMode="auto">
            <a:xfrm>
              <a:off x="4381502" y="4865914"/>
              <a:ext cx="76200" cy="76200"/>
            </a:xfrm>
            <a:prstGeom prst="ellipse">
              <a:avLst/>
            </a:prstGeom>
            <a:solidFill>
              <a:srgbClr val="FF0000"/>
            </a:solidFill>
            <a:ln w="9525" algn="ctr">
              <a:solidFill>
                <a:srgbClr val="FF0000"/>
              </a:solidFill>
              <a:round/>
              <a:headEnd/>
              <a:tailEnd/>
            </a:ln>
          </p:spPr>
          <p:txBody>
            <a:bodyPr wrap="none"/>
            <a:lstStyle/>
            <a:p>
              <a:endParaRPr lang="en-US"/>
            </a:p>
          </p:txBody>
        </p:sp>
        <p:sp>
          <p:nvSpPr>
            <p:cNvPr id="9250" name="Oval 40"/>
            <p:cNvSpPr>
              <a:spLocks noChangeArrowheads="1"/>
            </p:cNvSpPr>
            <p:nvPr/>
          </p:nvSpPr>
          <p:spPr bwMode="auto">
            <a:xfrm>
              <a:off x="3909879" y="4648200"/>
              <a:ext cx="76200" cy="76200"/>
            </a:xfrm>
            <a:prstGeom prst="ellipse">
              <a:avLst/>
            </a:prstGeom>
            <a:solidFill>
              <a:srgbClr val="FF0000"/>
            </a:solidFill>
            <a:ln w="9525" algn="ctr">
              <a:solidFill>
                <a:srgbClr val="FF0000"/>
              </a:solidFill>
              <a:round/>
              <a:headEnd/>
              <a:tailEnd/>
            </a:ln>
          </p:spPr>
          <p:txBody>
            <a:bodyPr wrap="none"/>
            <a:lstStyle/>
            <a:p>
              <a:endParaRPr lang="en-US"/>
            </a:p>
          </p:txBody>
        </p:sp>
        <p:sp>
          <p:nvSpPr>
            <p:cNvPr id="9251" name="Oval 41"/>
            <p:cNvSpPr>
              <a:spLocks noChangeArrowheads="1"/>
            </p:cNvSpPr>
            <p:nvPr/>
          </p:nvSpPr>
          <p:spPr bwMode="auto">
            <a:xfrm>
              <a:off x="3454896" y="4071257"/>
              <a:ext cx="76200" cy="76200"/>
            </a:xfrm>
            <a:prstGeom prst="ellipse">
              <a:avLst/>
            </a:prstGeom>
            <a:solidFill>
              <a:srgbClr val="FF0000"/>
            </a:solidFill>
            <a:ln w="9525" algn="ctr">
              <a:solidFill>
                <a:srgbClr val="FF0000"/>
              </a:solidFill>
              <a:round/>
              <a:headEnd/>
              <a:tailEnd/>
            </a:ln>
          </p:spPr>
          <p:txBody>
            <a:bodyPr wrap="none"/>
            <a:lstStyle/>
            <a:p>
              <a:endParaRPr lang="en-US"/>
            </a:p>
          </p:txBody>
        </p:sp>
        <p:sp>
          <p:nvSpPr>
            <p:cNvPr id="9252" name="Oval 42"/>
            <p:cNvSpPr>
              <a:spLocks noChangeArrowheads="1"/>
            </p:cNvSpPr>
            <p:nvPr/>
          </p:nvSpPr>
          <p:spPr bwMode="auto">
            <a:xfrm>
              <a:off x="2936996" y="3505200"/>
              <a:ext cx="76200" cy="76200"/>
            </a:xfrm>
            <a:prstGeom prst="ellipse">
              <a:avLst/>
            </a:prstGeom>
            <a:solidFill>
              <a:srgbClr val="FF0000"/>
            </a:solidFill>
            <a:ln w="9525" algn="ctr">
              <a:solidFill>
                <a:srgbClr val="FF0000"/>
              </a:solidFill>
              <a:round/>
              <a:headEnd/>
              <a:tailEnd/>
            </a:ln>
          </p:spPr>
          <p:txBody>
            <a:bodyPr wrap="none"/>
            <a:lstStyle/>
            <a:p>
              <a:endParaRPr lang="en-US"/>
            </a:p>
          </p:txBody>
        </p:sp>
        <p:sp>
          <p:nvSpPr>
            <p:cNvPr id="9253" name="Oval 43"/>
            <p:cNvSpPr>
              <a:spLocks noChangeArrowheads="1"/>
            </p:cNvSpPr>
            <p:nvPr/>
          </p:nvSpPr>
          <p:spPr bwMode="auto">
            <a:xfrm>
              <a:off x="2434829" y="3276600"/>
              <a:ext cx="76200" cy="76200"/>
            </a:xfrm>
            <a:prstGeom prst="ellipse">
              <a:avLst/>
            </a:prstGeom>
            <a:solidFill>
              <a:srgbClr val="FF0000"/>
            </a:solidFill>
            <a:ln w="9525" algn="ctr">
              <a:solidFill>
                <a:srgbClr val="FF0000"/>
              </a:solidFill>
              <a:round/>
              <a:headEnd/>
              <a:tailEnd/>
            </a:ln>
          </p:spPr>
          <p:txBody>
            <a:bodyPr wrap="none"/>
            <a:lstStyle/>
            <a:p>
              <a:endParaRPr lang="en-US"/>
            </a:p>
          </p:txBody>
        </p:sp>
        <p:sp>
          <p:nvSpPr>
            <p:cNvPr id="9254" name="Oval 44"/>
            <p:cNvSpPr>
              <a:spLocks noChangeArrowheads="1"/>
            </p:cNvSpPr>
            <p:nvPr/>
          </p:nvSpPr>
          <p:spPr bwMode="auto">
            <a:xfrm>
              <a:off x="1975259" y="3472543"/>
              <a:ext cx="76200" cy="76200"/>
            </a:xfrm>
            <a:prstGeom prst="ellipse">
              <a:avLst/>
            </a:prstGeom>
            <a:solidFill>
              <a:srgbClr val="FF0000"/>
            </a:solidFill>
            <a:ln w="9525" algn="ctr">
              <a:solidFill>
                <a:srgbClr val="FF0000"/>
              </a:solidFill>
              <a:round/>
              <a:headEnd/>
              <a:tailEnd/>
            </a:ln>
          </p:spPr>
          <p:txBody>
            <a:bodyPr wrap="none"/>
            <a:lstStyle/>
            <a:p>
              <a:endParaRPr lang="en-US"/>
            </a:p>
          </p:txBody>
        </p:sp>
        <p:sp>
          <p:nvSpPr>
            <p:cNvPr id="9255" name="Oval 45"/>
            <p:cNvSpPr>
              <a:spLocks noChangeArrowheads="1"/>
            </p:cNvSpPr>
            <p:nvPr/>
          </p:nvSpPr>
          <p:spPr bwMode="auto">
            <a:xfrm>
              <a:off x="1583373" y="4054929"/>
              <a:ext cx="76200" cy="76200"/>
            </a:xfrm>
            <a:prstGeom prst="ellipse">
              <a:avLst/>
            </a:prstGeom>
            <a:solidFill>
              <a:srgbClr val="FF0000"/>
            </a:solidFill>
            <a:ln w="9525" algn="ctr">
              <a:solidFill>
                <a:srgbClr val="FF0000"/>
              </a:solidFill>
              <a:round/>
              <a:headEnd/>
              <a:tailEnd/>
            </a:ln>
          </p:spPr>
          <p:txBody>
            <a:bodyPr wrap="none"/>
            <a:lstStyle/>
            <a:p>
              <a:endParaRPr lang="en-US"/>
            </a:p>
          </p:txBody>
        </p:sp>
      </p:grpSp>
      <p:sp>
        <p:nvSpPr>
          <p:cNvPr id="4" name="Text Box 2"/>
          <p:cNvSpPr txBox="1">
            <a:spLocks noChangeArrowheads="1"/>
          </p:cNvSpPr>
          <p:nvPr/>
        </p:nvSpPr>
        <p:spPr bwMode="auto">
          <a:xfrm>
            <a:off x="5226050" y="2514600"/>
            <a:ext cx="2519363" cy="4129088"/>
          </a:xfrm>
          <a:prstGeom prst="rect">
            <a:avLst/>
          </a:prstGeom>
          <a:solidFill>
            <a:srgbClr val="FFFFFF"/>
          </a:solidFill>
          <a:ln w="9525">
            <a:solidFill>
              <a:srgbClr val="000000"/>
            </a:solidFill>
            <a:miter lim="800000"/>
            <a:headEnd/>
            <a:tailEnd/>
          </a:ln>
        </p:spPr>
        <p:txBody>
          <a:bodyPr>
            <a:spAutoFit/>
          </a:bodyPr>
          <a:lstStyle/>
          <a:p>
            <a:pPr>
              <a:spcAft>
                <a:spcPts val="1000"/>
              </a:spcAft>
              <a:defRPr/>
            </a:pPr>
            <a:r>
              <a:rPr lang="en-US" sz="1100" u="sng" dirty="0">
                <a:latin typeface="Calibri" pitchFamily="34" charset="0"/>
              </a:rPr>
              <a:t>Properties of the sine function:</a:t>
            </a:r>
            <a:endParaRPr lang="en-US" sz="1100" b="0" dirty="0"/>
          </a:p>
          <a:p>
            <a:pPr>
              <a:spcAft>
                <a:spcPts val="1000"/>
              </a:spcAft>
              <a:defRPr/>
            </a:pPr>
            <a:r>
              <a:rPr lang="en-US" sz="1100" b="0" dirty="0">
                <a:latin typeface="Calibri" pitchFamily="34" charset="0"/>
              </a:rPr>
              <a:t>1. Period:</a:t>
            </a:r>
          </a:p>
          <a:p>
            <a:pPr marL="228600" indent="-228600">
              <a:spcAft>
                <a:spcPts val="1000"/>
              </a:spcAft>
              <a:buFontTx/>
              <a:buAutoNum type="arabicPeriod"/>
              <a:defRPr/>
            </a:pPr>
            <a:endParaRPr lang="en-US" sz="1100" b="0" dirty="0">
              <a:latin typeface="Calibri" pitchFamily="34" charset="0"/>
            </a:endParaRPr>
          </a:p>
          <a:p>
            <a:pPr>
              <a:spcAft>
                <a:spcPts val="1000"/>
              </a:spcAft>
              <a:defRPr/>
            </a:pPr>
            <a:r>
              <a:rPr lang="en-US" sz="1100" b="0" dirty="0">
                <a:latin typeface="Calibri" pitchFamily="34" charset="0"/>
              </a:rPr>
              <a:t>2. Domain:</a:t>
            </a:r>
          </a:p>
          <a:p>
            <a:pPr>
              <a:spcAft>
                <a:spcPts val="1000"/>
              </a:spcAft>
              <a:defRPr/>
            </a:pPr>
            <a:endParaRPr lang="en-US" sz="1100" b="0" dirty="0">
              <a:latin typeface="Calibri" pitchFamily="34" charset="0"/>
            </a:endParaRPr>
          </a:p>
          <a:p>
            <a:pPr>
              <a:spcAft>
                <a:spcPts val="1000"/>
              </a:spcAft>
              <a:defRPr/>
            </a:pPr>
            <a:r>
              <a:rPr lang="en-US" sz="1100" b="0" dirty="0">
                <a:latin typeface="Calibri" pitchFamily="34" charset="0"/>
              </a:rPr>
              <a:t>3. Range:</a:t>
            </a:r>
          </a:p>
          <a:p>
            <a:pPr>
              <a:spcAft>
                <a:spcPts val="1000"/>
              </a:spcAft>
              <a:defRPr/>
            </a:pPr>
            <a:endParaRPr lang="en-US" sz="1100" b="0" dirty="0">
              <a:latin typeface="Calibri" pitchFamily="34" charset="0"/>
            </a:endParaRPr>
          </a:p>
          <a:p>
            <a:pPr>
              <a:spcAft>
                <a:spcPts val="1000"/>
              </a:spcAft>
              <a:defRPr/>
            </a:pPr>
            <a:r>
              <a:rPr lang="en-US" sz="1100" b="0" dirty="0">
                <a:latin typeface="Calibri" pitchFamily="34" charset="0"/>
              </a:rPr>
              <a:t>4. x-intercepts: </a:t>
            </a:r>
          </a:p>
          <a:p>
            <a:pPr>
              <a:spcAft>
                <a:spcPts val="1000"/>
              </a:spcAft>
              <a:defRPr/>
            </a:pPr>
            <a:endParaRPr lang="en-US" sz="1100" b="0" dirty="0">
              <a:latin typeface="Calibri" pitchFamily="34" charset="0"/>
            </a:endParaRPr>
          </a:p>
          <a:p>
            <a:pPr>
              <a:spcAft>
                <a:spcPts val="1000"/>
              </a:spcAft>
              <a:defRPr/>
            </a:pPr>
            <a:r>
              <a:rPr lang="en-US" sz="1100" b="0" dirty="0">
                <a:latin typeface="Calibri" pitchFamily="34" charset="0"/>
              </a:rPr>
              <a:t>5. y-intercept:</a:t>
            </a:r>
          </a:p>
          <a:p>
            <a:pPr>
              <a:spcAft>
                <a:spcPts val="1000"/>
              </a:spcAft>
              <a:defRPr/>
            </a:pPr>
            <a:endParaRPr lang="en-US" sz="1100" b="0" dirty="0">
              <a:latin typeface="Calibri" pitchFamily="34" charset="0"/>
            </a:endParaRPr>
          </a:p>
          <a:p>
            <a:pPr>
              <a:spcAft>
                <a:spcPts val="1000"/>
              </a:spcAft>
              <a:defRPr/>
            </a:pPr>
            <a:r>
              <a:rPr lang="en-US" sz="1100" b="0" dirty="0">
                <a:latin typeface="Calibri" pitchFamily="34" charset="0"/>
              </a:rPr>
              <a:t>6. maximum values:</a:t>
            </a:r>
          </a:p>
          <a:p>
            <a:pPr>
              <a:spcAft>
                <a:spcPts val="1000"/>
              </a:spcAft>
              <a:defRPr/>
            </a:pPr>
            <a:endParaRPr lang="en-US" sz="1100" b="0" dirty="0">
              <a:latin typeface="Calibri" pitchFamily="34" charset="0"/>
            </a:endParaRPr>
          </a:p>
          <a:p>
            <a:pPr>
              <a:spcAft>
                <a:spcPts val="1000"/>
              </a:spcAft>
              <a:defRPr/>
            </a:pPr>
            <a:r>
              <a:rPr lang="en-US" sz="1100" b="0" dirty="0">
                <a:latin typeface="Calibri" pitchFamily="34" charset="0"/>
              </a:rPr>
              <a:t>7. minimum values:</a:t>
            </a:r>
          </a:p>
        </p:txBody>
      </p:sp>
      <p:pic>
        <p:nvPicPr>
          <p:cNvPr id="4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9388" y="201613"/>
            <a:ext cx="2416175" cy="240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4"/>
          <p:cNvSpPr>
            <a:spLocks noChangeArrowheads="1"/>
          </p:cNvSpPr>
          <p:nvPr/>
        </p:nvSpPr>
        <p:spPr bwMode="auto">
          <a:xfrm>
            <a:off x="1033463" y="304800"/>
            <a:ext cx="1735137" cy="2209800"/>
          </a:xfrm>
          <a:prstGeom prst="rect">
            <a:avLst/>
          </a:prstGeom>
          <a:solidFill>
            <a:schemeClr val="bg1"/>
          </a:solidFill>
          <a:ln w="9525" algn="ctr">
            <a:solidFill>
              <a:schemeClr val="bg1"/>
            </a:solidFill>
            <a:round/>
            <a:headEnd/>
            <a:tailEnd/>
          </a:ln>
        </p:spPr>
        <p:txBody>
          <a:bodyPr wrap="none"/>
          <a:lstStyle/>
          <a:p>
            <a:endParaRPr lang="en-US"/>
          </a:p>
        </p:txBody>
      </p:sp>
      <p:cxnSp>
        <p:nvCxnSpPr>
          <p:cNvPr id="29" name="Straight Connector 28"/>
          <p:cNvCxnSpPr>
            <a:cxnSpLocks noChangeShapeType="1"/>
            <a:endCxn id="9239" idx="3"/>
          </p:cNvCxnSpPr>
          <p:nvPr/>
        </p:nvCxnSpPr>
        <p:spPr bwMode="auto">
          <a:xfrm flipV="1">
            <a:off x="4783931" y="1409056"/>
            <a:ext cx="385763" cy="6350"/>
          </a:xfrm>
          <a:prstGeom prst="line">
            <a:avLst/>
          </a:prstGeom>
          <a:noFill/>
          <a:ln w="1905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4" name="Straight Connector 53"/>
          <p:cNvCxnSpPr>
            <a:cxnSpLocks noChangeShapeType="1"/>
            <a:endCxn id="9240" idx="2"/>
          </p:cNvCxnSpPr>
          <p:nvPr/>
        </p:nvCxnSpPr>
        <p:spPr bwMode="auto">
          <a:xfrm>
            <a:off x="4550569" y="799456"/>
            <a:ext cx="912812" cy="11112"/>
          </a:xfrm>
          <a:prstGeom prst="line">
            <a:avLst/>
          </a:prstGeom>
          <a:noFill/>
          <a:ln w="1905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Straight Connector 56"/>
          <p:cNvCxnSpPr>
            <a:cxnSpLocks noChangeShapeType="1"/>
            <a:endCxn id="9241" idx="7"/>
          </p:cNvCxnSpPr>
          <p:nvPr/>
        </p:nvCxnSpPr>
        <p:spPr bwMode="auto">
          <a:xfrm>
            <a:off x="3936206" y="554981"/>
            <a:ext cx="1946275" cy="0"/>
          </a:xfrm>
          <a:prstGeom prst="line">
            <a:avLst/>
          </a:prstGeom>
          <a:noFill/>
          <a:ln w="1905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p:cNvCxnSpPr>
            <a:cxnSpLocks noChangeShapeType="1"/>
            <a:endCxn id="9242" idx="6"/>
          </p:cNvCxnSpPr>
          <p:nvPr/>
        </p:nvCxnSpPr>
        <p:spPr bwMode="auto">
          <a:xfrm flipV="1">
            <a:off x="3285331" y="810568"/>
            <a:ext cx="3036888" cy="4763"/>
          </a:xfrm>
          <a:prstGeom prst="line">
            <a:avLst/>
          </a:prstGeom>
          <a:noFill/>
          <a:ln w="1905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a:cxnSpLocks noChangeShapeType="1"/>
            <a:endCxn id="9243" idx="3"/>
          </p:cNvCxnSpPr>
          <p:nvPr/>
        </p:nvCxnSpPr>
        <p:spPr bwMode="auto">
          <a:xfrm>
            <a:off x="3082131" y="1404293"/>
            <a:ext cx="3535363" cy="4763"/>
          </a:xfrm>
          <a:prstGeom prst="line">
            <a:avLst/>
          </a:prstGeom>
          <a:noFill/>
          <a:ln w="1905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Straight Connector 64"/>
          <p:cNvCxnSpPr>
            <a:cxnSpLocks noChangeShapeType="1"/>
          </p:cNvCxnSpPr>
          <p:nvPr/>
        </p:nvCxnSpPr>
        <p:spPr bwMode="auto">
          <a:xfrm flipV="1">
            <a:off x="3276600" y="1981200"/>
            <a:ext cx="3760788" cy="22225"/>
          </a:xfrm>
          <a:prstGeom prst="line">
            <a:avLst/>
          </a:prstGeom>
          <a:noFill/>
          <a:ln w="1905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Straight Connector 67"/>
          <p:cNvCxnSpPr>
            <a:cxnSpLocks noChangeShapeType="1"/>
          </p:cNvCxnSpPr>
          <p:nvPr/>
        </p:nvCxnSpPr>
        <p:spPr bwMode="auto">
          <a:xfrm>
            <a:off x="3938588" y="2259013"/>
            <a:ext cx="3603625" cy="0"/>
          </a:xfrm>
          <a:prstGeom prst="line">
            <a:avLst/>
          </a:prstGeom>
          <a:noFill/>
          <a:ln w="1905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Straight Connector 70"/>
          <p:cNvCxnSpPr>
            <a:cxnSpLocks noChangeShapeType="1"/>
            <a:endCxn id="9246" idx="4"/>
          </p:cNvCxnSpPr>
          <p:nvPr/>
        </p:nvCxnSpPr>
        <p:spPr bwMode="auto">
          <a:xfrm flipV="1">
            <a:off x="4528344" y="1991668"/>
            <a:ext cx="3460750" cy="11113"/>
          </a:xfrm>
          <a:prstGeom prst="line">
            <a:avLst/>
          </a:prstGeom>
          <a:noFill/>
          <a:ln w="1905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72"/>
          <p:cNvCxnSpPr>
            <a:cxnSpLocks noChangeShapeType="1"/>
          </p:cNvCxnSpPr>
          <p:nvPr/>
        </p:nvCxnSpPr>
        <p:spPr bwMode="auto">
          <a:xfrm>
            <a:off x="4808538" y="1387475"/>
            <a:ext cx="3486150" cy="17463"/>
          </a:xfrm>
          <a:prstGeom prst="line">
            <a:avLst/>
          </a:prstGeom>
          <a:noFill/>
          <a:ln w="19050" algn="ctr">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0" name="TextBox 69"/>
          <p:cNvSpPr txBox="1">
            <a:spLocks noChangeArrowheads="1"/>
          </p:cNvSpPr>
          <p:nvPr/>
        </p:nvSpPr>
        <p:spPr bwMode="auto">
          <a:xfrm>
            <a:off x="5991225" y="2725738"/>
            <a:ext cx="398463"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pitchFamily="18" charset="0"/>
              </a:defRPr>
            </a:lvl1pPr>
            <a:lvl2pPr marL="742950" indent="-285750" eaLnBrk="0" hangingPunct="0">
              <a:defRPr sz="2400" b="1">
                <a:solidFill>
                  <a:schemeClr val="tx1"/>
                </a:solidFill>
                <a:latin typeface="Times New Roman" pitchFamily="18" charset="0"/>
              </a:defRPr>
            </a:lvl2pPr>
            <a:lvl3pPr marL="1143000" indent="-228600" eaLnBrk="0" hangingPunct="0">
              <a:defRPr sz="2400" b="1">
                <a:solidFill>
                  <a:schemeClr val="tx1"/>
                </a:solidFill>
                <a:latin typeface="Times New Roman" pitchFamily="18" charset="0"/>
              </a:defRPr>
            </a:lvl3pPr>
            <a:lvl4pPr marL="1600200" indent="-228600" eaLnBrk="0" hangingPunct="0">
              <a:defRPr sz="2400" b="1">
                <a:solidFill>
                  <a:schemeClr val="tx1"/>
                </a:solidFill>
                <a:latin typeface="Times New Roman" pitchFamily="18" charset="0"/>
              </a:defRPr>
            </a:lvl4pPr>
            <a:lvl5pPr marL="2057400" indent="-228600" eaLnBrk="0" hangingPunct="0">
              <a:defRPr sz="2400" b="1">
                <a:solidFill>
                  <a:schemeClr val="tx1"/>
                </a:solidFill>
                <a:latin typeface="Times New Roman" pitchFamily="18" charset="0"/>
              </a:defRPr>
            </a:lvl5pPr>
            <a:lvl6pPr marL="2514600" indent="-228600" eaLnBrk="0" fontAlgn="base" hangingPunct="0">
              <a:spcBef>
                <a:spcPct val="0"/>
              </a:spcBef>
              <a:spcAft>
                <a:spcPct val="0"/>
              </a:spcAft>
              <a:defRPr sz="2400" b="1">
                <a:solidFill>
                  <a:schemeClr val="tx1"/>
                </a:solidFill>
                <a:latin typeface="Times New Roman" pitchFamily="18" charset="0"/>
              </a:defRPr>
            </a:lvl6pPr>
            <a:lvl7pPr marL="2971800" indent="-228600" eaLnBrk="0" fontAlgn="base" hangingPunct="0">
              <a:spcBef>
                <a:spcPct val="0"/>
              </a:spcBef>
              <a:spcAft>
                <a:spcPct val="0"/>
              </a:spcAft>
              <a:defRPr sz="2400" b="1">
                <a:solidFill>
                  <a:schemeClr val="tx1"/>
                </a:solidFill>
                <a:latin typeface="Times New Roman" pitchFamily="18" charset="0"/>
              </a:defRPr>
            </a:lvl7pPr>
            <a:lvl8pPr marL="3429000" indent="-228600" eaLnBrk="0" fontAlgn="base" hangingPunct="0">
              <a:spcBef>
                <a:spcPct val="0"/>
              </a:spcBef>
              <a:spcAft>
                <a:spcPct val="0"/>
              </a:spcAft>
              <a:defRPr sz="2400" b="1">
                <a:solidFill>
                  <a:schemeClr val="tx1"/>
                </a:solidFill>
                <a:latin typeface="Times New Roman" pitchFamily="18" charset="0"/>
              </a:defRPr>
            </a:lvl8pPr>
            <a:lvl9pPr marL="3886200" indent="-228600" eaLnBrk="0" fontAlgn="base" hangingPunct="0">
              <a:spcBef>
                <a:spcPct val="0"/>
              </a:spcBef>
              <a:spcAft>
                <a:spcPct val="0"/>
              </a:spcAft>
              <a:defRPr sz="2400" b="1">
                <a:solidFill>
                  <a:schemeClr val="tx1"/>
                </a:solidFill>
                <a:latin typeface="Times New Roman" pitchFamily="18" charset="0"/>
              </a:defRPr>
            </a:lvl9pPr>
          </a:lstStyle>
          <a:p>
            <a:pPr eaLnBrk="1" hangingPunct="1"/>
            <a:r>
              <a:rPr lang="en-US" sz="1600">
                <a:solidFill>
                  <a:schemeClr val="tx2"/>
                </a:solidFill>
              </a:rPr>
              <a:t>2</a:t>
            </a:r>
            <a:r>
              <a:rPr lang="el-GR" sz="1600">
                <a:solidFill>
                  <a:schemeClr val="tx2"/>
                </a:solidFill>
              </a:rPr>
              <a:t>π</a:t>
            </a:r>
            <a:endParaRPr lang="en-US" sz="1600">
              <a:solidFill>
                <a:schemeClr val="tx2"/>
              </a:solidFill>
            </a:endParaRPr>
          </a:p>
        </p:txBody>
      </p:sp>
      <p:sp>
        <p:nvSpPr>
          <p:cNvPr id="72" name="TextBox 71"/>
          <p:cNvSpPr txBox="1">
            <a:spLocks noRot="1" noChangeAspect="1" noMove="1" noResize="1" noEditPoints="1" noAdjustHandles="1" noChangeArrowheads="1" noChangeShapeType="1" noTextEdit="1"/>
          </p:cNvSpPr>
          <p:nvPr/>
        </p:nvSpPr>
        <p:spPr>
          <a:xfrm>
            <a:off x="5958617" y="3288115"/>
            <a:ext cx="1185709" cy="400110"/>
          </a:xfrm>
          <a:prstGeom prst="rect">
            <a:avLst/>
          </a:prstGeom>
          <a:blipFill rotWithShape="1">
            <a:blip r:embed="rId4"/>
            <a:stretch>
              <a:fillRect/>
            </a:stretch>
          </a:blipFill>
        </p:spPr>
        <p:txBody>
          <a:bodyPr/>
          <a:lstStyle/>
          <a:p>
            <a:r>
              <a:rPr lang="en-US">
                <a:noFill/>
              </a:rPr>
              <a:t> </a:t>
            </a:r>
          </a:p>
        </p:txBody>
      </p:sp>
      <p:sp>
        <p:nvSpPr>
          <p:cNvPr id="91" name="TextBox 90"/>
          <p:cNvSpPr txBox="1">
            <a:spLocks noRot="1" noChangeAspect="1" noMove="1" noResize="1" noEditPoints="1" noAdjustHandles="1" noChangeArrowheads="1" noChangeShapeType="1" noTextEdit="1"/>
          </p:cNvSpPr>
          <p:nvPr/>
        </p:nvSpPr>
        <p:spPr>
          <a:xfrm>
            <a:off x="5958617" y="3886200"/>
            <a:ext cx="1024127" cy="400110"/>
          </a:xfrm>
          <a:prstGeom prst="rect">
            <a:avLst/>
          </a:prstGeom>
          <a:blipFill rotWithShape="1">
            <a:blip r:embed="rId5"/>
            <a:stretch>
              <a:fillRect/>
            </a:stretch>
          </a:blipFill>
        </p:spPr>
        <p:txBody>
          <a:bodyPr/>
          <a:lstStyle/>
          <a:p>
            <a:r>
              <a:rPr lang="en-US">
                <a:noFill/>
              </a:rPr>
              <a:t> </a:t>
            </a:r>
          </a:p>
        </p:txBody>
      </p:sp>
      <p:sp>
        <p:nvSpPr>
          <p:cNvPr id="92" name="TextBox 91"/>
          <p:cNvSpPr txBox="1">
            <a:spLocks noRot="1" noChangeAspect="1" noMove="1" noResize="1" noEditPoints="1" noAdjustHandles="1" noChangeArrowheads="1" noChangeShapeType="1" noTextEdit="1"/>
          </p:cNvSpPr>
          <p:nvPr/>
        </p:nvSpPr>
        <p:spPr>
          <a:xfrm>
            <a:off x="6339958" y="4494589"/>
            <a:ext cx="591829" cy="400110"/>
          </a:xfrm>
          <a:prstGeom prst="rect">
            <a:avLst/>
          </a:prstGeom>
          <a:blipFill rotWithShape="1">
            <a:blip r:embed="rId6"/>
            <a:stretch>
              <a:fillRect/>
            </a:stretch>
          </a:blipFill>
        </p:spPr>
        <p:txBody>
          <a:bodyPr/>
          <a:lstStyle/>
          <a:p>
            <a:r>
              <a:rPr lang="en-US">
                <a:noFill/>
              </a:rPr>
              <a:t> </a:t>
            </a:r>
          </a:p>
        </p:txBody>
      </p:sp>
      <p:sp>
        <p:nvSpPr>
          <p:cNvPr id="93" name="TextBox 92"/>
          <p:cNvSpPr txBox="1">
            <a:spLocks noRot="1" noChangeAspect="1" noMove="1" noResize="1" noEditPoints="1" noAdjustHandles="1" noChangeArrowheads="1" noChangeShapeType="1" noTextEdit="1"/>
          </p:cNvSpPr>
          <p:nvPr/>
        </p:nvSpPr>
        <p:spPr>
          <a:xfrm>
            <a:off x="6271299" y="5086769"/>
            <a:ext cx="402674" cy="400110"/>
          </a:xfrm>
          <a:prstGeom prst="rect">
            <a:avLst/>
          </a:prstGeom>
          <a:blipFill rotWithShape="1">
            <a:blip r:embed="rId7"/>
            <a:stretch>
              <a:fillRect/>
            </a:stretch>
          </a:blipFill>
        </p:spPr>
        <p:txBody>
          <a:bodyPr/>
          <a:lstStyle/>
          <a:p>
            <a:r>
              <a:rPr lang="en-US">
                <a:noFill/>
              </a:rPr>
              <a:t> </a:t>
            </a:r>
          </a:p>
        </p:txBody>
      </p:sp>
      <p:sp>
        <p:nvSpPr>
          <p:cNvPr id="94" name="TextBox 93"/>
          <p:cNvSpPr txBox="1">
            <a:spLocks noRot="1" noChangeAspect="1" noMove="1" noResize="1" noEditPoints="1" noAdjustHandles="1" noChangeArrowheads="1" noChangeShapeType="1" noTextEdit="1"/>
          </p:cNvSpPr>
          <p:nvPr/>
        </p:nvSpPr>
        <p:spPr>
          <a:xfrm>
            <a:off x="6529113" y="5672415"/>
            <a:ext cx="402674" cy="400110"/>
          </a:xfrm>
          <a:prstGeom prst="rect">
            <a:avLst/>
          </a:prstGeom>
          <a:blipFill rotWithShape="1">
            <a:blip r:embed="rId8"/>
            <a:stretch>
              <a:fillRect/>
            </a:stretch>
          </a:blipFill>
        </p:spPr>
        <p:txBody>
          <a:bodyPr/>
          <a:lstStyle/>
          <a:p>
            <a:r>
              <a:rPr lang="en-US">
                <a:noFill/>
              </a:rPr>
              <a:t> </a:t>
            </a:r>
          </a:p>
        </p:txBody>
      </p:sp>
      <p:sp>
        <p:nvSpPr>
          <p:cNvPr id="95" name="TextBox 94"/>
          <p:cNvSpPr txBox="1">
            <a:spLocks noRot="1" noChangeAspect="1" noMove="1" noResize="1" noEditPoints="1" noAdjustHandles="1" noChangeArrowheads="1" noChangeShapeType="1" noTextEdit="1"/>
          </p:cNvSpPr>
          <p:nvPr/>
        </p:nvSpPr>
        <p:spPr>
          <a:xfrm>
            <a:off x="6466267" y="6243826"/>
            <a:ext cx="595035" cy="400110"/>
          </a:xfrm>
          <a:prstGeom prst="rect">
            <a:avLst/>
          </a:prstGeom>
          <a:blipFill rotWithShape="1">
            <a:blip r:embed="rId9"/>
            <a:stretch>
              <a:fillRect/>
            </a:stretch>
          </a:blipFill>
        </p:spPr>
        <p:txBody>
          <a:bodyPr/>
          <a:lstStyle/>
          <a:p>
            <a:r>
              <a:rPr lang="en-US">
                <a:noFill/>
              </a:rPr>
              <a:t> </a:t>
            </a:r>
          </a:p>
        </p:txBody>
      </p:sp>
    </p:spTree>
    <p:extLst>
      <p:ext uri="{BB962C8B-B14F-4D97-AF65-F5344CB8AC3E}">
        <p14:creationId xmlns:p14="http://schemas.microsoft.com/office/powerpoint/2010/main" val="26334722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Effect transition="in" filter="fade">
                                      <p:cBhvr>
                                        <p:cTn id="14" dur="1000"/>
                                        <p:tgtEl>
                                          <p:spTgt spid="29"/>
                                        </p:tgtEl>
                                      </p:cBhvr>
                                    </p:animEffect>
                                    <p:anim calcmode="lin" valueType="num">
                                      <p:cBhvr>
                                        <p:cTn id="15" dur="1000" fill="hold"/>
                                        <p:tgtEl>
                                          <p:spTgt spid="29"/>
                                        </p:tgtEl>
                                        <p:attrNameLst>
                                          <p:attrName>ppt_x</p:attrName>
                                        </p:attrNameLst>
                                      </p:cBhvr>
                                      <p:tavLst>
                                        <p:tav tm="0">
                                          <p:val>
                                            <p:strVal val="#ppt_x"/>
                                          </p:val>
                                        </p:tav>
                                        <p:tav tm="100000">
                                          <p:val>
                                            <p:strVal val="#ppt_x"/>
                                          </p:val>
                                        </p:tav>
                                      </p:tavLst>
                                    </p:anim>
                                    <p:anim calcmode="lin" valueType="num">
                                      <p:cBhvr>
                                        <p:cTn id="16"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fade">
                                      <p:cBhvr>
                                        <p:cTn id="21" dur="1000"/>
                                        <p:tgtEl>
                                          <p:spTgt spid="54"/>
                                        </p:tgtEl>
                                      </p:cBhvr>
                                    </p:animEffect>
                                    <p:anim calcmode="lin" valueType="num">
                                      <p:cBhvr>
                                        <p:cTn id="22" dur="1000" fill="hold"/>
                                        <p:tgtEl>
                                          <p:spTgt spid="54"/>
                                        </p:tgtEl>
                                        <p:attrNameLst>
                                          <p:attrName>ppt_x</p:attrName>
                                        </p:attrNameLst>
                                      </p:cBhvr>
                                      <p:tavLst>
                                        <p:tav tm="0">
                                          <p:val>
                                            <p:strVal val="#ppt_x"/>
                                          </p:val>
                                        </p:tav>
                                        <p:tav tm="100000">
                                          <p:val>
                                            <p:strVal val="#ppt_x"/>
                                          </p:val>
                                        </p:tav>
                                      </p:tavLst>
                                    </p:anim>
                                    <p:anim calcmode="lin" valueType="num">
                                      <p:cBhvr>
                                        <p:cTn id="23"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nodeType="click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fade">
                                      <p:cBhvr>
                                        <p:cTn id="28" dur="1000"/>
                                        <p:tgtEl>
                                          <p:spTgt spid="57"/>
                                        </p:tgtEl>
                                      </p:cBhvr>
                                    </p:animEffect>
                                    <p:anim calcmode="lin" valueType="num">
                                      <p:cBhvr>
                                        <p:cTn id="29" dur="1000" fill="hold"/>
                                        <p:tgtEl>
                                          <p:spTgt spid="57"/>
                                        </p:tgtEl>
                                        <p:attrNameLst>
                                          <p:attrName>ppt_x</p:attrName>
                                        </p:attrNameLst>
                                      </p:cBhvr>
                                      <p:tavLst>
                                        <p:tav tm="0">
                                          <p:val>
                                            <p:strVal val="#ppt_x"/>
                                          </p:val>
                                        </p:tav>
                                        <p:tav tm="100000">
                                          <p:val>
                                            <p:strVal val="#ppt_x"/>
                                          </p:val>
                                        </p:tav>
                                      </p:tavLst>
                                    </p:anim>
                                    <p:anim calcmode="lin" valueType="num">
                                      <p:cBhvr>
                                        <p:cTn id="30"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2" presetClass="entr" presetSubtype="0" fill="hold" nodeType="clickEffect">
                                  <p:stCondLst>
                                    <p:cond delay="0"/>
                                  </p:stCondLst>
                                  <p:childTnLst>
                                    <p:set>
                                      <p:cBhvr>
                                        <p:cTn id="34" dur="1" fill="hold">
                                          <p:stCondLst>
                                            <p:cond delay="0"/>
                                          </p:stCondLst>
                                        </p:cTn>
                                        <p:tgtEl>
                                          <p:spTgt spid="59"/>
                                        </p:tgtEl>
                                        <p:attrNameLst>
                                          <p:attrName>style.visibility</p:attrName>
                                        </p:attrNameLst>
                                      </p:cBhvr>
                                      <p:to>
                                        <p:strVal val="visible"/>
                                      </p:to>
                                    </p:set>
                                    <p:animEffect transition="in" filter="fade">
                                      <p:cBhvr>
                                        <p:cTn id="35" dur="1000"/>
                                        <p:tgtEl>
                                          <p:spTgt spid="59"/>
                                        </p:tgtEl>
                                      </p:cBhvr>
                                    </p:animEffect>
                                    <p:anim calcmode="lin" valueType="num">
                                      <p:cBhvr>
                                        <p:cTn id="36" dur="1000" fill="hold"/>
                                        <p:tgtEl>
                                          <p:spTgt spid="59"/>
                                        </p:tgtEl>
                                        <p:attrNameLst>
                                          <p:attrName>ppt_x</p:attrName>
                                        </p:attrNameLst>
                                      </p:cBhvr>
                                      <p:tavLst>
                                        <p:tav tm="0">
                                          <p:val>
                                            <p:strVal val="#ppt_x"/>
                                          </p:val>
                                        </p:tav>
                                        <p:tav tm="100000">
                                          <p:val>
                                            <p:strVal val="#ppt_x"/>
                                          </p:val>
                                        </p:tav>
                                      </p:tavLst>
                                    </p:anim>
                                    <p:anim calcmode="lin" valueType="num">
                                      <p:cBhvr>
                                        <p:cTn id="37"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2" presetClass="entr" presetSubtype="0" fill="hold" nodeType="click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1000"/>
                                        <p:tgtEl>
                                          <p:spTgt spid="63"/>
                                        </p:tgtEl>
                                      </p:cBhvr>
                                    </p:animEffect>
                                    <p:anim calcmode="lin" valueType="num">
                                      <p:cBhvr>
                                        <p:cTn id="43" dur="1000" fill="hold"/>
                                        <p:tgtEl>
                                          <p:spTgt spid="63"/>
                                        </p:tgtEl>
                                        <p:attrNameLst>
                                          <p:attrName>ppt_x</p:attrName>
                                        </p:attrNameLst>
                                      </p:cBhvr>
                                      <p:tavLst>
                                        <p:tav tm="0">
                                          <p:val>
                                            <p:strVal val="#ppt_x"/>
                                          </p:val>
                                        </p:tav>
                                        <p:tav tm="100000">
                                          <p:val>
                                            <p:strVal val="#ppt_x"/>
                                          </p:val>
                                        </p:tav>
                                      </p:tavLst>
                                    </p:anim>
                                    <p:anim calcmode="lin" valueType="num">
                                      <p:cBhvr>
                                        <p:cTn id="44"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nodeType="clickEffect">
                                  <p:stCondLst>
                                    <p:cond delay="0"/>
                                  </p:stCondLst>
                                  <p:childTnLst>
                                    <p:set>
                                      <p:cBhvr>
                                        <p:cTn id="48" dur="1" fill="hold">
                                          <p:stCondLst>
                                            <p:cond delay="0"/>
                                          </p:stCondLst>
                                        </p:cTn>
                                        <p:tgtEl>
                                          <p:spTgt spid="65"/>
                                        </p:tgtEl>
                                        <p:attrNameLst>
                                          <p:attrName>style.visibility</p:attrName>
                                        </p:attrNameLst>
                                      </p:cBhvr>
                                      <p:to>
                                        <p:strVal val="visible"/>
                                      </p:to>
                                    </p:set>
                                    <p:animEffect transition="in" filter="fade">
                                      <p:cBhvr>
                                        <p:cTn id="49" dur="1000"/>
                                        <p:tgtEl>
                                          <p:spTgt spid="65"/>
                                        </p:tgtEl>
                                      </p:cBhvr>
                                    </p:animEffect>
                                    <p:anim calcmode="lin" valueType="num">
                                      <p:cBhvr>
                                        <p:cTn id="50" dur="1000" fill="hold"/>
                                        <p:tgtEl>
                                          <p:spTgt spid="65"/>
                                        </p:tgtEl>
                                        <p:attrNameLst>
                                          <p:attrName>ppt_x</p:attrName>
                                        </p:attrNameLst>
                                      </p:cBhvr>
                                      <p:tavLst>
                                        <p:tav tm="0">
                                          <p:val>
                                            <p:strVal val="#ppt_x"/>
                                          </p:val>
                                        </p:tav>
                                        <p:tav tm="100000">
                                          <p:val>
                                            <p:strVal val="#ppt_x"/>
                                          </p:val>
                                        </p:tav>
                                      </p:tavLst>
                                    </p:anim>
                                    <p:anim calcmode="lin" valueType="num">
                                      <p:cBhvr>
                                        <p:cTn id="5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52" fill="hold" nodeType="clickPar">
                      <p:stCondLst>
                        <p:cond delay="indefinite"/>
                      </p:stCondLst>
                      <p:childTnLst>
                        <p:par>
                          <p:cTn id="53" fill="hold" nodeType="withGroup">
                            <p:stCondLst>
                              <p:cond delay="0"/>
                            </p:stCondLst>
                            <p:childTnLst>
                              <p:par>
                                <p:cTn id="54" presetID="42" presetClass="entr" presetSubtype="0" fill="hold" nodeType="clickEffect">
                                  <p:stCondLst>
                                    <p:cond delay="0"/>
                                  </p:stCondLst>
                                  <p:childTnLst>
                                    <p:set>
                                      <p:cBhvr>
                                        <p:cTn id="55" dur="1" fill="hold">
                                          <p:stCondLst>
                                            <p:cond delay="0"/>
                                          </p:stCondLst>
                                        </p:cTn>
                                        <p:tgtEl>
                                          <p:spTgt spid="68"/>
                                        </p:tgtEl>
                                        <p:attrNameLst>
                                          <p:attrName>style.visibility</p:attrName>
                                        </p:attrNameLst>
                                      </p:cBhvr>
                                      <p:to>
                                        <p:strVal val="visible"/>
                                      </p:to>
                                    </p:set>
                                    <p:animEffect transition="in" filter="fade">
                                      <p:cBhvr>
                                        <p:cTn id="56" dur="1000"/>
                                        <p:tgtEl>
                                          <p:spTgt spid="68"/>
                                        </p:tgtEl>
                                      </p:cBhvr>
                                    </p:animEffect>
                                    <p:anim calcmode="lin" valueType="num">
                                      <p:cBhvr>
                                        <p:cTn id="57" dur="1000" fill="hold"/>
                                        <p:tgtEl>
                                          <p:spTgt spid="68"/>
                                        </p:tgtEl>
                                        <p:attrNameLst>
                                          <p:attrName>ppt_x</p:attrName>
                                        </p:attrNameLst>
                                      </p:cBhvr>
                                      <p:tavLst>
                                        <p:tav tm="0">
                                          <p:val>
                                            <p:strVal val="#ppt_x"/>
                                          </p:val>
                                        </p:tav>
                                        <p:tav tm="100000">
                                          <p:val>
                                            <p:strVal val="#ppt_x"/>
                                          </p:val>
                                        </p:tav>
                                      </p:tavLst>
                                    </p:anim>
                                    <p:anim calcmode="lin" valueType="num">
                                      <p:cBhvr>
                                        <p:cTn id="58"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42" presetClass="entr" presetSubtype="0" fill="hold" nodeType="clickEffect">
                                  <p:stCondLst>
                                    <p:cond delay="0"/>
                                  </p:stCondLst>
                                  <p:childTnLst>
                                    <p:set>
                                      <p:cBhvr>
                                        <p:cTn id="62" dur="1" fill="hold">
                                          <p:stCondLst>
                                            <p:cond delay="0"/>
                                          </p:stCondLst>
                                        </p:cTn>
                                        <p:tgtEl>
                                          <p:spTgt spid="71"/>
                                        </p:tgtEl>
                                        <p:attrNameLst>
                                          <p:attrName>style.visibility</p:attrName>
                                        </p:attrNameLst>
                                      </p:cBhvr>
                                      <p:to>
                                        <p:strVal val="visible"/>
                                      </p:to>
                                    </p:set>
                                    <p:animEffect transition="in" filter="fade">
                                      <p:cBhvr>
                                        <p:cTn id="63" dur="1000"/>
                                        <p:tgtEl>
                                          <p:spTgt spid="71"/>
                                        </p:tgtEl>
                                      </p:cBhvr>
                                    </p:animEffect>
                                    <p:anim calcmode="lin" valueType="num">
                                      <p:cBhvr>
                                        <p:cTn id="64" dur="1000" fill="hold"/>
                                        <p:tgtEl>
                                          <p:spTgt spid="71"/>
                                        </p:tgtEl>
                                        <p:attrNameLst>
                                          <p:attrName>ppt_x</p:attrName>
                                        </p:attrNameLst>
                                      </p:cBhvr>
                                      <p:tavLst>
                                        <p:tav tm="0">
                                          <p:val>
                                            <p:strVal val="#ppt_x"/>
                                          </p:val>
                                        </p:tav>
                                        <p:tav tm="100000">
                                          <p:val>
                                            <p:strVal val="#ppt_x"/>
                                          </p:val>
                                        </p:tav>
                                      </p:tavLst>
                                    </p:anim>
                                    <p:anim calcmode="lin" valueType="num">
                                      <p:cBhvr>
                                        <p:cTn id="65"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2" presetClass="entr" presetSubtype="0" fill="hold" nodeType="clickEffect">
                                  <p:stCondLst>
                                    <p:cond delay="0"/>
                                  </p:stCondLst>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ppt_x</p:attrName>
                                        </p:attrNameLst>
                                      </p:cBhvr>
                                      <p:tavLst>
                                        <p:tav tm="0">
                                          <p:val>
                                            <p:strVal val="#ppt_x"/>
                                          </p:val>
                                        </p:tav>
                                        <p:tav tm="100000">
                                          <p:val>
                                            <p:strVal val="#ppt_x"/>
                                          </p:val>
                                        </p:tav>
                                      </p:tavLst>
                                    </p:anim>
                                    <p:anim calcmode="lin" valueType="num">
                                      <p:cBhvr>
                                        <p:cTn id="72" dur="10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73" fill="hold" nodeType="clickPar">
                      <p:stCondLst>
                        <p:cond delay="indefinite"/>
                      </p:stCondLst>
                      <p:childTnLst>
                        <p:par>
                          <p:cTn id="74" fill="hold" nodeType="withGroup">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1000"/>
                                        <p:tgtEl>
                                          <p:spTgt spid="4"/>
                                        </p:tgtEl>
                                      </p:cBhvr>
                                    </p:animEffect>
                                    <p:anim calcmode="lin" valueType="num">
                                      <p:cBhvr>
                                        <p:cTn id="78" dur="1000" fill="hold"/>
                                        <p:tgtEl>
                                          <p:spTgt spid="4"/>
                                        </p:tgtEl>
                                        <p:attrNameLst>
                                          <p:attrName>ppt_x</p:attrName>
                                        </p:attrNameLst>
                                      </p:cBhvr>
                                      <p:tavLst>
                                        <p:tav tm="0">
                                          <p:val>
                                            <p:strVal val="#ppt_x"/>
                                          </p:val>
                                        </p:tav>
                                        <p:tav tm="100000">
                                          <p:val>
                                            <p:strVal val="#ppt_x"/>
                                          </p:val>
                                        </p:tav>
                                      </p:tavLst>
                                    </p:anim>
                                    <p:anim calcmode="lin" valueType="num">
                                      <p:cBhvr>
                                        <p:cTn id="7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80" fill="hold" nodeType="clickPar">
                      <p:stCondLst>
                        <p:cond delay="indefinite"/>
                      </p:stCondLst>
                      <p:childTnLst>
                        <p:par>
                          <p:cTn id="81" fill="hold" nodeType="withGroup">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par>
                    <p:cTn id="87" fill="hold" nodeType="clickPar">
                      <p:stCondLst>
                        <p:cond delay="indefinite"/>
                      </p:stCondLst>
                      <p:childTnLst>
                        <p:par>
                          <p:cTn id="88" fill="hold" nodeType="withGroup">
                            <p:stCondLst>
                              <p:cond delay="0"/>
                            </p:stCondLst>
                            <p:childTnLst>
                              <p:par>
                                <p:cTn id="89" presetID="42" presetClass="entr" presetSubtype="0" fill="hold" nodeType="clickEffect">
                                  <p:stCondLst>
                                    <p:cond delay="0"/>
                                  </p:stCondLst>
                                  <p:childTnLst>
                                    <p:set>
                                      <p:cBhvr>
                                        <p:cTn id="90" dur="1" fill="hold">
                                          <p:stCondLst>
                                            <p:cond delay="0"/>
                                          </p:stCondLst>
                                        </p:cTn>
                                        <p:tgtEl>
                                          <p:spTgt spid="72"/>
                                        </p:tgtEl>
                                        <p:attrNameLst>
                                          <p:attrName>style.visibility</p:attrName>
                                        </p:attrNameLst>
                                      </p:cBhvr>
                                      <p:to>
                                        <p:strVal val="visible"/>
                                      </p:to>
                                    </p:set>
                                    <p:animEffect transition="in" filter="fade">
                                      <p:cBhvr>
                                        <p:cTn id="91" dur="1000"/>
                                        <p:tgtEl>
                                          <p:spTgt spid="72"/>
                                        </p:tgtEl>
                                      </p:cBhvr>
                                    </p:animEffect>
                                    <p:anim calcmode="lin" valueType="num">
                                      <p:cBhvr>
                                        <p:cTn id="92" dur="1000" fill="hold"/>
                                        <p:tgtEl>
                                          <p:spTgt spid="72"/>
                                        </p:tgtEl>
                                        <p:attrNameLst>
                                          <p:attrName>ppt_x</p:attrName>
                                        </p:attrNameLst>
                                      </p:cBhvr>
                                      <p:tavLst>
                                        <p:tav tm="0">
                                          <p:val>
                                            <p:strVal val="#ppt_x"/>
                                          </p:val>
                                        </p:tav>
                                        <p:tav tm="100000">
                                          <p:val>
                                            <p:strVal val="#ppt_x"/>
                                          </p:val>
                                        </p:tav>
                                      </p:tavLst>
                                    </p:anim>
                                    <p:anim calcmode="lin" valueType="num">
                                      <p:cBhvr>
                                        <p:cTn id="93" dur="1000" fill="hold"/>
                                        <p:tgtEl>
                                          <p:spTgt spid="72"/>
                                        </p:tgtEl>
                                        <p:attrNameLst>
                                          <p:attrName>ppt_y</p:attrName>
                                        </p:attrNameLst>
                                      </p:cBhvr>
                                      <p:tavLst>
                                        <p:tav tm="0">
                                          <p:val>
                                            <p:strVal val="#ppt_y+.1"/>
                                          </p:val>
                                        </p:tav>
                                        <p:tav tm="100000">
                                          <p:val>
                                            <p:strVal val="#ppt_y"/>
                                          </p:val>
                                        </p:tav>
                                      </p:tavLst>
                                    </p:anim>
                                  </p:childTnLst>
                                </p:cTn>
                              </p:par>
                            </p:childTnLst>
                          </p:cTn>
                        </p:par>
                      </p:childTnLst>
                    </p:cTn>
                  </p:par>
                  <p:par>
                    <p:cTn id="94" fill="hold" nodeType="clickPar">
                      <p:stCondLst>
                        <p:cond delay="indefinite"/>
                      </p:stCondLst>
                      <p:childTnLst>
                        <p:par>
                          <p:cTn id="95" fill="hold" nodeType="withGroup">
                            <p:stCondLst>
                              <p:cond delay="0"/>
                            </p:stCondLst>
                            <p:childTnLst>
                              <p:par>
                                <p:cTn id="96" presetID="42" presetClass="entr" presetSubtype="0" fill="hold" nodeType="clickEffect">
                                  <p:stCondLst>
                                    <p:cond delay="0"/>
                                  </p:stCondLst>
                                  <p:childTnLst>
                                    <p:set>
                                      <p:cBhvr>
                                        <p:cTn id="97" dur="1" fill="hold">
                                          <p:stCondLst>
                                            <p:cond delay="0"/>
                                          </p:stCondLst>
                                        </p:cTn>
                                        <p:tgtEl>
                                          <p:spTgt spid="91"/>
                                        </p:tgtEl>
                                        <p:attrNameLst>
                                          <p:attrName>style.visibility</p:attrName>
                                        </p:attrNameLst>
                                      </p:cBhvr>
                                      <p:to>
                                        <p:strVal val="visible"/>
                                      </p:to>
                                    </p:set>
                                    <p:animEffect transition="in" filter="fade">
                                      <p:cBhvr>
                                        <p:cTn id="98" dur="1000"/>
                                        <p:tgtEl>
                                          <p:spTgt spid="91"/>
                                        </p:tgtEl>
                                      </p:cBhvr>
                                    </p:animEffect>
                                    <p:anim calcmode="lin" valueType="num">
                                      <p:cBhvr>
                                        <p:cTn id="99" dur="1000" fill="hold"/>
                                        <p:tgtEl>
                                          <p:spTgt spid="91"/>
                                        </p:tgtEl>
                                        <p:attrNameLst>
                                          <p:attrName>ppt_x</p:attrName>
                                        </p:attrNameLst>
                                      </p:cBhvr>
                                      <p:tavLst>
                                        <p:tav tm="0">
                                          <p:val>
                                            <p:strVal val="#ppt_x"/>
                                          </p:val>
                                        </p:tav>
                                        <p:tav tm="100000">
                                          <p:val>
                                            <p:strVal val="#ppt_x"/>
                                          </p:val>
                                        </p:tav>
                                      </p:tavLst>
                                    </p:anim>
                                    <p:anim calcmode="lin" valueType="num">
                                      <p:cBhvr>
                                        <p:cTn id="100"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42" presetClass="entr" presetSubtype="0" fill="hold" nodeType="clickEffect">
                                  <p:stCondLst>
                                    <p:cond delay="0"/>
                                  </p:stCondLst>
                                  <p:childTnLst>
                                    <p:set>
                                      <p:cBhvr>
                                        <p:cTn id="104" dur="1" fill="hold">
                                          <p:stCondLst>
                                            <p:cond delay="0"/>
                                          </p:stCondLst>
                                        </p:cTn>
                                        <p:tgtEl>
                                          <p:spTgt spid="92"/>
                                        </p:tgtEl>
                                        <p:attrNameLst>
                                          <p:attrName>style.visibility</p:attrName>
                                        </p:attrNameLst>
                                      </p:cBhvr>
                                      <p:to>
                                        <p:strVal val="visible"/>
                                      </p:to>
                                    </p:set>
                                    <p:animEffect transition="in" filter="fade">
                                      <p:cBhvr>
                                        <p:cTn id="105" dur="1000"/>
                                        <p:tgtEl>
                                          <p:spTgt spid="92"/>
                                        </p:tgtEl>
                                      </p:cBhvr>
                                    </p:animEffect>
                                    <p:anim calcmode="lin" valueType="num">
                                      <p:cBhvr>
                                        <p:cTn id="106" dur="1000" fill="hold"/>
                                        <p:tgtEl>
                                          <p:spTgt spid="92"/>
                                        </p:tgtEl>
                                        <p:attrNameLst>
                                          <p:attrName>ppt_x</p:attrName>
                                        </p:attrNameLst>
                                      </p:cBhvr>
                                      <p:tavLst>
                                        <p:tav tm="0">
                                          <p:val>
                                            <p:strVal val="#ppt_x"/>
                                          </p:val>
                                        </p:tav>
                                        <p:tav tm="100000">
                                          <p:val>
                                            <p:strVal val="#ppt_x"/>
                                          </p:val>
                                        </p:tav>
                                      </p:tavLst>
                                    </p:anim>
                                    <p:anim calcmode="lin" valueType="num">
                                      <p:cBhvr>
                                        <p:cTn id="107"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108" fill="hold" nodeType="clickPar">
                      <p:stCondLst>
                        <p:cond delay="indefinite"/>
                      </p:stCondLst>
                      <p:childTnLst>
                        <p:par>
                          <p:cTn id="109" fill="hold" nodeType="withGroup">
                            <p:stCondLst>
                              <p:cond delay="0"/>
                            </p:stCondLst>
                            <p:childTnLst>
                              <p:par>
                                <p:cTn id="110" presetID="42" presetClass="entr" presetSubtype="0" fill="hold" nodeType="clickEffect">
                                  <p:stCondLst>
                                    <p:cond delay="0"/>
                                  </p:stCondLst>
                                  <p:childTnLst>
                                    <p:set>
                                      <p:cBhvr>
                                        <p:cTn id="111" dur="1" fill="hold">
                                          <p:stCondLst>
                                            <p:cond delay="0"/>
                                          </p:stCondLst>
                                        </p:cTn>
                                        <p:tgtEl>
                                          <p:spTgt spid="93"/>
                                        </p:tgtEl>
                                        <p:attrNameLst>
                                          <p:attrName>style.visibility</p:attrName>
                                        </p:attrNameLst>
                                      </p:cBhvr>
                                      <p:to>
                                        <p:strVal val="visible"/>
                                      </p:to>
                                    </p:set>
                                    <p:animEffect transition="in" filter="fade">
                                      <p:cBhvr>
                                        <p:cTn id="112" dur="1000"/>
                                        <p:tgtEl>
                                          <p:spTgt spid="93"/>
                                        </p:tgtEl>
                                      </p:cBhvr>
                                    </p:animEffect>
                                    <p:anim calcmode="lin" valueType="num">
                                      <p:cBhvr>
                                        <p:cTn id="113" dur="1000" fill="hold"/>
                                        <p:tgtEl>
                                          <p:spTgt spid="93"/>
                                        </p:tgtEl>
                                        <p:attrNameLst>
                                          <p:attrName>ppt_x</p:attrName>
                                        </p:attrNameLst>
                                      </p:cBhvr>
                                      <p:tavLst>
                                        <p:tav tm="0">
                                          <p:val>
                                            <p:strVal val="#ppt_x"/>
                                          </p:val>
                                        </p:tav>
                                        <p:tav tm="100000">
                                          <p:val>
                                            <p:strVal val="#ppt_x"/>
                                          </p:val>
                                        </p:tav>
                                      </p:tavLst>
                                    </p:anim>
                                    <p:anim calcmode="lin" valueType="num">
                                      <p:cBhvr>
                                        <p:cTn id="114" dur="1000" fill="hold"/>
                                        <p:tgtEl>
                                          <p:spTgt spid="93"/>
                                        </p:tgtEl>
                                        <p:attrNameLst>
                                          <p:attrName>ppt_y</p:attrName>
                                        </p:attrNameLst>
                                      </p:cBhvr>
                                      <p:tavLst>
                                        <p:tav tm="0">
                                          <p:val>
                                            <p:strVal val="#ppt_y+.1"/>
                                          </p:val>
                                        </p:tav>
                                        <p:tav tm="100000">
                                          <p:val>
                                            <p:strVal val="#ppt_y"/>
                                          </p:val>
                                        </p:tav>
                                      </p:tavLst>
                                    </p:anim>
                                  </p:childTnLst>
                                </p:cTn>
                              </p:par>
                            </p:childTnLst>
                          </p:cTn>
                        </p:par>
                      </p:childTnLst>
                    </p:cTn>
                  </p:par>
                  <p:par>
                    <p:cTn id="115" fill="hold" nodeType="clickPar">
                      <p:stCondLst>
                        <p:cond delay="indefinite"/>
                      </p:stCondLst>
                      <p:childTnLst>
                        <p:par>
                          <p:cTn id="116" fill="hold" nodeType="withGroup">
                            <p:stCondLst>
                              <p:cond delay="0"/>
                            </p:stCondLst>
                            <p:childTnLst>
                              <p:par>
                                <p:cTn id="117" presetID="42" presetClass="entr" presetSubtype="0" fill="hold" nodeType="clickEffect">
                                  <p:stCondLst>
                                    <p:cond delay="0"/>
                                  </p:stCondLst>
                                  <p:childTnLst>
                                    <p:set>
                                      <p:cBhvr>
                                        <p:cTn id="118" dur="1" fill="hold">
                                          <p:stCondLst>
                                            <p:cond delay="0"/>
                                          </p:stCondLst>
                                        </p:cTn>
                                        <p:tgtEl>
                                          <p:spTgt spid="94"/>
                                        </p:tgtEl>
                                        <p:attrNameLst>
                                          <p:attrName>style.visibility</p:attrName>
                                        </p:attrNameLst>
                                      </p:cBhvr>
                                      <p:to>
                                        <p:strVal val="visible"/>
                                      </p:to>
                                    </p:set>
                                    <p:animEffect transition="in" filter="fade">
                                      <p:cBhvr>
                                        <p:cTn id="119" dur="1000"/>
                                        <p:tgtEl>
                                          <p:spTgt spid="94"/>
                                        </p:tgtEl>
                                      </p:cBhvr>
                                    </p:animEffect>
                                    <p:anim calcmode="lin" valueType="num">
                                      <p:cBhvr>
                                        <p:cTn id="120" dur="1000" fill="hold"/>
                                        <p:tgtEl>
                                          <p:spTgt spid="94"/>
                                        </p:tgtEl>
                                        <p:attrNameLst>
                                          <p:attrName>ppt_x</p:attrName>
                                        </p:attrNameLst>
                                      </p:cBhvr>
                                      <p:tavLst>
                                        <p:tav tm="0">
                                          <p:val>
                                            <p:strVal val="#ppt_x"/>
                                          </p:val>
                                        </p:tav>
                                        <p:tav tm="100000">
                                          <p:val>
                                            <p:strVal val="#ppt_x"/>
                                          </p:val>
                                        </p:tav>
                                      </p:tavLst>
                                    </p:anim>
                                    <p:anim calcmode="lin" valueType="num">
                                      <p:cBhvr>
                                        <p:cTn id="121"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par>
                    <p:cTn id="122" fill="hold" nodeType="clickPar">
                      <p:stCondLst>
                        <p:cond delay="indefinite"/>
                      </p:stCondLst>
                      <p:childTnLst>
                        <p:par>
                          <p:cTn id="123" fill="hold" nodeType="withGroup">
                            <p:stCondLst>
                              <p:cond delay="0"/>
                            </p:stCondLst>
                            <p:childTnLst>
                              <p:par>
                                <p:cTn id="124" presetID="42" presetClass="entr" presetSubtype="0" fill="hold" nodeType="clickEffect">
                                  <p:stCondLst>
                                    <p:cond delay="0"/>
                                  </p:stCondLst>
                                  <p:childTnLst>
                                    <p:set>
                                      <p:cBhvr>
                                        <p:cTn id="125" dur="1" fill="hold">
                                          <p:stCondLst>
                                            <p:cond delay="0"/>
                                          </p:stCondLst>
                                        </p:cTn>
                                        <p:tgtEl>
                                          <p:spTgt spid="95"/>
                                        </p:tgtEl>
                                        <p:attrNameLst>
                                          <p:attrName>style.visibility</p:attrName>
                                        </p:attrNameLst>
                                      </p:cBhvr>
                                      <p:to>
                                        <p:strVal val="visible"/>
                                      </p:to>
                                    </p:set>
                                    <p:animEffect transition="in" filter="fade">
                                      <p:cBhvr>
                                        <p:cTn id="126" dur="1000"/>
                                        <p:tgtEl>
                                          <p:spTgt spid="95"/>
                                        </p:tgtEl>
                                      </p:cBhvr>
                                    </p:animEffect>
                                    <p:anim calcmode="lin" valueType="num">
                                      <p:cBhvr>
                                        <p:cTn id="127" dur="1000" fill="hold"/>
                                        <p:tgtEl>
                                          <p:spTgt spid="95"/>
                                        </p:tgtEl>
                                        <p:attrNameLst>
                                          <p:attrName>ppt_x</p:attrName>
                                        </p:attrNameLst>
                                      </p:cBhvr>
                                      <p:tavLst>
                                        <p:tav tm="0">
                                          <p:val>
                                            <p:strVal val="#ppt_x"/>
                                          </p:val>
                                        </p:tav>
                                        <p:tav tm="100000">
                                          <p:val>
                                            <p:strVal val="#ppt_x"/>
                                          </p:val>
                                        </p:tav>
                                      </p:tavLst>
                                    </p:anim>
                                    <p:anim calcmode="lin" valueType="num">
                                      <p:cBhvr>
                                        <p:cTn id="12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0"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6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28600"/>
            <a:ext cx="617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6615" name="Group 7"/>
          <p:cNvGraphicFramePr>
            <a:graphicFrameLocks noGrp="1"/>
          </p:cNvGraphicFramePr>
          <p:nvPr>
            <p:extLst>
              <p:ext uri="{D42A27DB-BD31-4B8C-83A1-F6EECF244321}">
                <p14:modId xmlns:p14="http://schemas.microsoft.com/office/powerpoint/2010/main" val="875801334"/>
              </p:ext>
            </p:extLst>
          </p:nvPr>
        </p:nvGraphicFramePr>
        <p:xfrm>
          <a:off x="609600" y="3657600"/>
          <a:ext cx="8001000" cy="2819400"/>
        </p:xfrm>
        <a:graphic>
          <a:graphicData uri="http://schemas.openxmlformats.org/drawingml/2006/table">
            <a:tbl>
              <a:tblPr/>
              <a:tblGrid>
                <a:gridCol w="800100"/>
                <a:gridCol w="800100"/>
                <a:gridCol w="800100"/>
                <a:gridCol w="800100"/>
                <a:gridCol w="800100"/>
                <a:gridCol w="800100"/>
                <a:gridCol w="800100"/>
                <a:gridCol w="800100"/>
                <a:gridCol w="800100"/>
                <a:gridCol w="800100"/>
              </a:tblGrid>
              <a:tr h="6096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-360</a:t>
                      </a:r>
                      <a:r>
                        <a:rPr kumimoji="0" lang="en-US" sz="2000" b="0" i="0" u="none" strike="noStrike" cap="none" normalizeH="0" baseline="30000" smtClean="0">
                          <a:ln>
                            <a:noFill/>
                          </a:ln>
                          <a:solidFill>
                            <a:schemeClr val="tx1"/>
                          </a:solidFill>
                          <a:effectLst/>
                          <a:latin typeface="Arial" charset="0"/>
                        </a:rPr>
                        <a:t>0</a:t>
                      </a:r>
                      <a:endParaRPr kumimoji="0" lang="en-US" sz="20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-330</a:t>
                      </a:r>
                      <a:r>
                        <a:rPr kumimoji="0" lang="en-US" sz="2000" b="0" i="0" u="none" strike="noStrike" cap="none" normalizeH="0" baseline="3000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-315</a:t>
                      </a:r>
                      <a:r>
                        <a:rPr kumimoji="0" lang="en-US" sz="2000" b="0" i="0" u="none" strike="noStrike" cap="none" normalizeH="0" baseline="3000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-300</a:t>
                      </a:r>
                      <a:r>
                        <a:rPr kumimoji="0" lang="en-US" sz="2000" b="0" i="0" u="none" strike="noStrike" cap="none" normalizeH="0" baseline="3000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-270</a:t>
                      </a:r>
                      <a:r>
                        <a:rPr kumimoji="0" lang="en-US" sz="2000" b="0" i="0" u="none" strike="noStrike" cap="none" normalizeH="0" baseline="3000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-240</a:t>
                      </a:r>
                      <a:r>
                        <a:rPr kumimoji="0" lang="en-US" sz="2000" b="0" i="0" u="none" strike="noStrike" cap="none" normalizeH="0" baseline="3000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-225</a:t>
                      </a:r>
                      <a:r>
                        <a:rPr kumimoji="0" lang="en-US" sz="2000" b="0" i="0" u="none" strike="noStrike" cap="none" normalizeH="0" baseline="3000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-210</a:t>
                      </a:r>
                      <a:r>
                        <a:rPr kumimoji="0" lang="en-US" sz="2000" b="0" i="0" u="none" strike="noStrike" cap="none" normalizeH="0" baseline="3000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-180</a:t>
                      </a:r>
                      <a:r>
                        <a:rPr kumimoji="0" lang="en-US" sz="2000" b="0" i="0" u="none" strike="noStrike" cap="none" normalizeH="0" baseline="3000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A9E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A9E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A9E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A9E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A9E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A9E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A9E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A9E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A9E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5A9E7"/>
                    </a:solidFill>
                  </a:tcPr>
                </a:tc>
              </a:tr>
              <a:tr h="533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-150</a:t>
                      </a:r>
                      <a:r>
                        <a:rPr kumimoji="0" lang="en-US" sz="2000" b="0" i="0" u="none" strike="noStrike" cap="none" normalizeH="0" baseline="3000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charset="0"/>
                        </a:rPr>
                        <a:t>-135</a:t>
                      </a:r>
                      <a:r>
                        <a:rPr kumimoji="0" lang="en-US" sz="2000" b="0" i="0" u="none" strike="noStrike" cap="none" normalizeH="0" baseline="3000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charset="0"/>
                        </a:rPr>
                        <a:t>-120</a:t>
                      </a:r>
                      <a:r>
                        <a:rPr kumimoji="0" lang="en-US" sz="2000" b="0" i="0" u="none" strike="noStrike" cap="none" normalizeH="0" baseline="3000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charset="0"/>
                        </a:rPr>
                        <a:t>-90</a:t>
                      </a:r>
                      <a:r>
                        <a:rPr kumimoji="0" lang="en-US" sz="2000" b="0" i="0" u="none" strike="noStrike" cap="none" normalizeH="0" baseline="3000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charset="0"/>
                        </a:rPr>
                        <a:t>-60</a:t>
                      </a:r>
                      <a:r>
                        <a:rPr kumimoji="0" lang="en-US" sz="2000" b="0" i="0" u="none" strike="noStrike" cap="none" normalizeH="0" baseline="3000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charset="0"/>
                        </a:rPr>
                        <a:t>-45</a:t>
                      </a:r>
                      <a:r>
                        <a:rPr kumimoji="0" lang="en-US" sz="2000" b="0" i="0" u="none" strike="noStrike" cap="none" normalizeH="0" baseline="3000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charset="0"/>
                        </a:rPr>
                        <a:t>-30</a:t>
                      </a:r>
                      <a:r>
                        <a:rPr kumimoji="0" lang="en-US" sz="2000" b="0" i="0" u="none" strike="noStrike" cap="none" normalizeH="0" baseline="3000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smtClean="0">
                          <a:ln>
                            <a:noFill/>
                          </a:ln>
                          <a:solidFill>
                            <a:schemeClr val="tx1"/>
                          </a:solidFill>
                          <a:effectLst/>
                          <a:latin typeface="Arial" charset="0"/>
                        </a:rPr>
                        <a:t>  0</a:t>
                      </a:r>
                      <a:r>
                        <a:rPr kumimoji="0" lang="en-US" sz="2000" b="0" i="0" u="none" strike="noStrike" cap="none" normalizeH="0" baseline="30000" dirty="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8382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5A9E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5A9E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5A9E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5A9E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5A9E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5A9E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5A9E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5A9E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5A9E7"/>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5A9E7"/>
                    </a:solidFill>
                  </a:tcPr>
                </a:tc>
              </a:tr>
            </a:tbl>
          </a:graphicData>
        </a:graphic>
      </p:graphicFrame>
      <p:pic>
        <p:nvPicPr>
          <p:cNvPr id="196672" name="Picture 6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810000"/>
            <a:ext cx="2587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673" name="Picture 6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5181600"/>
            <a:ext cx="2587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674" name="Picture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495800"/>
            <a:ext cx="66357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675" name="Picture 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5867400"/>
            <a:ext cx="66357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1676400" y="4434959"/>
            <a:ext cx="340158" cy="461665"/>
          </a:xfrm>
          <a:prstGeom prst="rect">
            <a:avLst/>
          </a:prstGeom>
          <a:noFill/>
        </p:spPr>
        <p:txBody>
          <a:bodyPr wrap="none" rtlCol="0">
            <a:spAutoFit/>
          </a:bodyPr>
          <a:lstStyle/>
          <a:p>
            <a:r>
              <a:rPr lang="en-US" sz="2400" dirty="0" smtClean="0"/>
              <a:t>1</a:t>
            </a:r>
            <a:endParaRPr lang="en-US" sz="2400" dirty="0"/>
          </a:p>
        </p:txBody>
      </p:sp>
      <p:sp>
        <p:nvSpPr>
          <p:cNvPr id="10" name="TextBox 9"/>
          <p:cNvSpPr txBox="1"/>
          <p:nvPr/>
        </p:nvSpPr>
        <p:spPr>
          <a:xfrm>
            <a:off x="2286000" y="4434958"/>
            <a:ext cx="728084" cy="461665"/>
          </a:xfrm>
          <a:prstGeom prst="rect">
            <a:avLst/>
          </a:prstGeom>
          <a:noFill/>
        </p:spPr>
        <p:txBody>
          <a:bodyPr wrap="none" rtlCol="0">
            <a:spAutoFit/>
          </a:bodyPr>
          <a:lstStyle/>
          <a:p>
            <a:r>
              <a:rPr lang="en-US" sz="2400" dirty="0" smtClean="0"/>
              <a:t>.866</a:t>
            </a:r>
            <a:endParaRPr lang="en-US" sz="2400" dirty="0"/>
          </a:p>
        </p:txBody>
      </p:sp>
      <p:sp>
        <p:nvSpPr>
          <p:cNvPr id="11" name="TextBox 10"/>
          <p:cNvSpPr txBox="1"/>
          <p:nvPr/>
        </p:nvSpPr>
        <p:spPr>
          <a:xfrm>
            <a:off x="3056008" y="4434954"/>
            <a:ext cx="728084" cy="461665"/>
          </a:xfrm>
          <a:prstGeom prst="rect">
            <a:avLst/>
          </a:prstGeom>
          <a:noFill/>
        </p:spPr>
        <p:txBody>
          <a:bodyPr wrap="none" rtlCol="0">
            <a:spAutoFit/>
          </a:bodyPr>
          <a:lstStyle/>
          <a:p>
            <a:r>
              <a:rPr lang="en-US" sz="2400" dirty="0" smtClean="0"/>
              <a:t>.707</a:t>
            </a:r>
            <a:endParaRPr lang="en-US" sz="2400" dirty="0"/>
          </a:p>
        </p:txBody>
      </p:sp>
      <p:sp>
        <p:nvSpPr>
          <p:cNvPr id="12" name="TextBox 11"/>
          <p:cNvSpPr txBox="1"/>
          <p:nvPr/>
        </p:nvSpPr>
        <p:spPr>
          <a:xfrm>
            <a:off x="4038600" y="4434957"/>
            <a:ext cx="417102" cy="461665"/>
          </a:xfrm>
          <a:prstGeom prst="rect">
            <a:avLst/>
          </a:prstGeom>
          <a:noFill/>
        </p:spPr>
        <p:txBody>
          <a:bodyPr wrap="none" rtlCol="0">
            <a:spAutoFit/>
          </a:bodyPr>
          <a:lstStyle/>
          <a:p>
            <a:r>
              <a:rPr lang="en-US" sz="2400" dirty="0" smtClean="0"/>
              <a:t>.5</a:t>
            </a:r>
            <a:endParaRPr lang="en-US" sz="2400" dirty="0"/>
          </a:p>
        </p:txBody>
      </p:sp>
      <p:sp>
        <p:nvSpPr>
          <p:cNvPr id="13" name="TextBox 12"/>
          <p:cNvSpPr txBox="1"/>
          <p:nvPr/>
        </p:nvSpPr>
        <p:spPr>
          <a:xfrm>
            <a:off x="4876800" y="4434956"/>
            <a:ext cx="340158" cy="461665"/>
          </a:xfrm>
          <a:prstGeom prst="rect">
            <a:avLst/>
          </a:prstGeom>
          <a:noFill/>
        </p:spPr>
        <p:txBody>
          <a:bodyPr wrap="none" rtlCol="0">
            <a:spAutoFit/>
          </a:bodyPr>
          <a:lstStyle/>
          <a:p>
            <a:r>
              <a:rPr lang="en-US" sz="2400" dirty="0" smtClean="0"/>
              <a:t>0</a:t>
            </a:r>
            <a:endParaRPr lang="en-US" sz="2400" dirty="0"/>
          </a:p>
        </p:txBody>
      </p:sp>
      <p:sp>
        <p:nvSpPr>
          <p:cNvPr id="15" name="TextBox 14"/>
          <p:cNvSpPr txBox="1"/>
          <p:nvPr/>
        </p:nvSpPr>
        <p:spPr>
          <a:xfrm>
            <a:off x="5562600" y="4434955"/>
            <a:ext cx="511679" cy="461665"/>
          </a:xfrm>
          <a:prstGeom prst="rect">
            <a:avLst/>
          </a:prstGeom>
          <a:noFill/>
        </p:spPr>
        <p:txBody>
          <a:bodyPr wrap="none" rtlCol="0">
            <a:spAutoFit/>
          </a:bodyPr>
          <a:lstStyle/>
          <a:p>
            <a:r>
              <a:rPr lang="en-US" sz="2400" dirty="0" smtClean="0"/>
              <a:t>-.5</a:t>
            </a:r>
            <a:endParaRPr lang="en-US" sz="2400" dirty="0"/>
          </a:p>
        </p:txBody>
      </p:sp>
      <p:sp>
        <p:nvSpPr>
          <p:cNvPr id="16" name="TextBox 15"/>
          <p:cNvSpPr txBox="1"/>
          <p:nvPr/>
        </p:nvSpPr>
        <p:spPr>
          <a:xfrm>
            <a:off x="6172200" y="4434953"/>
            <a:ext cx="822661" cy="461665"/>
          </a:xfrm>
          <a:prstGeom prst="rect">
            <a:avLst/>
          </a:prstGeom>
          <a:noFill/>
        </p:spPr>
        <p:txBody>
          <a:bodyPr wrap="none" rtlCol="0">
            <a:spAutoFit/>
          </a:bodyPr>
          <a:lstStyle/>
          <a:p>
            <a:r>
              <a:rPr lang="en-US" sz="2400" dirty="0" smtClean="0"/>
              <a:t>-.707</a:t>
            </a:r>
            <a:endParaRPr lang="en-US" sz="2400" dirty="0"/>
          </a:p>
        </p:txBody>
      </p:sp>
      <p:sp>
        <p:nvSpPr>
          <p:cNvPr id="17" name="TextBox 16"/>
          <p:cNvSpPr txBox="1"/>
          <p:nvPr/>
        </p:nvSpPr>
        <p:spPr>
          <a:xfrm>
            <a:off x="6994861" y="4434952"/>
            <a:ext cx="822661" cy="461665"/>
          </a:xfrm>
          <a:prstGeom prst="rect">
            <a:avLst/>
          </a:prstGeom>
          <a:noFill/>
        </p:spPr>
        <p:txBody>
          <a:bodyPr wrap="none" rtlCol="0">
            <a:spAutoFit/>
          </a:bodyPr>
          <a:lstStyle/>
          <a:p>
            <a:r>
              <a:rPr lang="en-US" sz="2400" dirty="0" smtClean="0"/>
              <a:t>-.866</a:t>
            </a:r>
            <a:endParaRPr lang="en-US" sz="2400" dirty="0"/>
          </a:p>
        </p:txBody>
      </p:sp>
      <p:sp>
        <p:nvSpPr>
          <p:cNvPr id="18" name="TextBox 17"/>
          <p:cNvSpPr txBox="1"/>
          <p:nvPr/>
        </p:nvSpPr>
        <p:spPr>
          <a:xfrm>
            <a:off x="7924800" y="4434951"/>
            <a:ext cx="434734" cy="461665"/>
          </a:xfrm>
          <a:prstGeom prst="rect">
            <a:avLst/>
          </a:prstGeom>
          <a:noFill/>
        </p:spPr>
        <p:txBody>
          <a:bodyPr wrap="none" rtlCol="0">
            <a:spAutoFit/>
          </a:bodyPr>
          <a:lstStyle/>
          <a:p>
            <a:r>
              <a:rPr lang="en-US" sz="2400" dirty="0" smtClean="0"/>
              <a:t>-1</a:t>
            </a:r>
            <a:endParaRPr lang="en-US" sz="2400" dirty="0"/>
          </a:p>
        </p:txBody>
      </p:sp>
      <p:sp>
        <p:nvSpPr>
          <p:cNvPr id="19" name="TextBox 18"/>
          <p:cNvSpPr txBox="1"/>
          <p:nvPr/>
        </p:nvSpPr>
        <p:spPr>
          <a:xfrm>
            <a:off x="1435148" y="5760392"/>
            <a:ext cx="822661" cy="461665"/>
          </a:xfrm>
          <a:prstGeom prst="rect">
            <a:avLst/>
          </a:prstGeom>
          <a:noFill/>
        </p:spPr>
        <p:txBody>
          <a:bodyPr wrap="none" rtlCol="0">
            <a:spAutoFit/>
          </a:bodyPr>
          <a:lstStyle/>
          <a:p>
            <a:r>
              <a:rPr lang="en-US" sz="2400" dirty="0" smtClean="0"/>
              <a:t>-.866</a:t>
            </a:r>
            <a:endParaRPr lang="en-US" sz="2400" dirty="0"/>
          </a:p>
        </p:txBody>
      </p:sp>
      <p:sp>
        <p:nvSpPr>
          <p:cNvPr id="20" name="TextBox 19"/>
          <p:cNvSpPr txBox="1"/>
          <p:nvPr/>
        </p:nvSpPr>
        <p:spPr>
          <a:xfrm>
            <a:off x="2238711" y="5760391"/>
            <a:ext cx="822661" cy="461665"/>
          </a:xfrm>
          <a:prstGeom prst="rect">
            <a:avLst/>
          </a:prstGeom>
          <a:noFill/>
        </p:spPr>
        <p:txBody>
          <a:bodyPr wrap="none" rtlCol="0">
            <a:spAutoFit/>
          </a:bodyPr>
          <a:lstStyle/>
          <a:p>
            <a:r>
              <a:rPr lang="en-US" sz="2400" dirty="0" smtClean="0"/>
              <a:t>-.707</a:t>
            </a:r>
            <a:endParaRPr lang="en-US" sz="2400" dirty="0"/>
          </a:p>
        </p:txBody>
      </p:sp>
      <p:sp>
        <p:nvSpPr>
          <p:cNvPr id="21" name="TextBox 20"/>
          <p:cNvSpPr txBox="1"/>
          <p:nvPr/>
        </p:nvSpPr>
        <p:spPr>
          <a:xfrm>
            <a:off x="3164210" y="5760390"/>
            <a:ext cx="511679" cy="461665"/>
          </a:xfrm>
          <a:prstGeom prst="rect">
            <a:avLst/>
          </a:prstGeom>
          <a:noFill/>
        </p:spPr>
        <p:txBody>
          <a:bodyPr wrap="none" rtlCol="0">
            <a:spAutoFit/>
          </a:bodyPr>
          <a:lstStyle/>
          <a:p>
            <a:r>
              <a:rPr lang="en-US" sz="2400" dirty="0" smtClean="0"/>
              <a:t>-.5</a:t>
            </a:r>
            <a:endParaRPr lang="en-US" sz="2400" dirty="0"/>
          </a:p>
        </p:txBody>
      </p:sp>
      <p:sp>
        <p:nvSpPr>
          <p:cNvPr id="22" name="TextBox 21"/>
          <p:cNvSpPr txBox="1"/>
          <p:nvPr/>
        </p:nvSpPr>
        <p:spPr>
          <a:xfrm>
            <a:off x="4077072" y="5760392"/>
            <a:ext cx="340158" cy="461665"/>
          </a:xfrm>
          <a:prstGeom prst="rect">
            <a:avLst/>
          </a:prstGeom>
          <a:noFill/>
        </p:spPr>
        <p:txBody>
          <a:bodyPr wrap="none" rtlCol="0">
            <a:spAutoFit/>
          </a:bodyPr>
          <a:lstStyle/>
          <a:p>
            <a:r>
              <a:rPr lang="en-US" sz="2400" dirty="0" smtClean="0"/>
              <a:t>0</a:t>
            </a:r>
            <a:endParaRPr lang="en-US" sz="2400" dirty="0"/>
          </a:p>
        </p:txBody>
      </p:sp>
      <p:sp>
        <p:nvSpPr>
          <p:cNvPr id="23" name="TextBox 22"/>
          <p:cNvSpPr txBox="1"/>
          <p:nvPr/>
        </p:nvSpPr>
        <p:spPr>
          <a:xfrm>
            <a:off x="4838328" y="5760389"/>
            <a:ext cx="417102" cy="461665"/>
          </a:xfrm>
          <a:prstGeom prst="rect">
            <a:avLst/>
          </a:prstGeom>
          <a:noFill/>
        </p:spPr>
        <p:txBody>
          <a:bodyPr wrap="none" rtlCol="0">
            <a:spAutoFit/>
          </a:bodyPr>
          <a:lstStyle/>
          <a:p>
            <a:r>
              <a:rPr lang="en-US" sz="2400" dirty="0" smtClean="0"/>
              <a:t>.5</a:t>
            </a:r>
            <a:endParaRPr lang="en-US" sz="2400" dirty="0"/>
          </a:p>
        </p:txBody>
      </p:sp>
      <p:sp>
        <p:nvSpPr>
          <p:cNvPr id="24" name="TextBox 23"/>
          <p:cNvSpPr txBox="1"/>
          <p:nvPr/>
        </p:nvSpPr>
        <p:spPr>
          <a:xfrm>
            <a:off x="5454397" y="5760392"/>
            <a:ext cx="728084" cy="461665"/>
          </a:xfrm>
          <a:prstGeom prst="rect">
            <a:avLst/>
          </a:prstGeom>
          <a:noFill/>
        </p:spPr>
        <p:txBody>
          <a:bodyPr wrap="none" rtlCol="0">
            <a:spAutoFit/>
          </a:bodyPr>
          <a:lstStyle/>
          <a:p>
            <a:r>
              <a:rPr lang="en-US" sz="2400" dirty="0" smtClean="0"/>
              <a:t>.707</a:t>
            </a:r>
            <a:endParaRPr lang="en-US" sz="2400" dirty="0"/>
          </a:p>
        </p:txBody>
      </p:sp>
      <p:sp>
        <p:nvSpPr>
          <p:cNvPr id="25" name="TextBox 24"/>
          <p:cNvSpPr txBox="1"/>
          <p:nvPr/>
        </p:nvSpPr>
        <p:spPr>
          <a:xfrm>
            <a:off x="6219488" y="5760388"/>
            <a:ext cx="728084" cy="461665"/>
          </a:xfrm>
          <a:prstGeom prst="rect">
            <a:avLst/>
          </a:prstGeom>
          <a:noFill/>
        </p:spPr>
        <p:txBody>
          <a:bodyPr wrap="none" rtlCol="0">
            <a:spAutoFit/>
          </a:bodyPr>
          <a:lstStyle/>
          <a:p>
            <a:r>
              <a:rPr lang="en-US" sz="2400" dirty="0" smtClean="0"/>
              <a:t>.866</a:t>
            </a:r>
            <a:endParaRPr lang="en-US" sz="2400" dirty="0"/>
          </a:p>
        </p:txBody>
      </p:sp>
      <p:sp>
        <p:nvSpPr>
          <p:cNvPr id="26" name="TextBox 25"/>
          <p:cNvSpPr txBox="1"/>
          <p:nvPr/>
        </p:nvSpPr>
        <p:spPr>
          <a:xfrm>
            <a:off x="7236112" y="5760387"/>
            <a:ext cx="340158" cy="461665"/>
          </a:xfrm>
          <a:prstGeom prst="rect">
            <a:avLst/>
          </a:prstGeom>
          <a:noFill/>
        </p:spPr>
        <p:txBody>
          <a:bodyPr wrap="none" rtlCol="0">
            <a:spAutoFit/>
          </a:bodyPr>
          <a:lstStyle/>
          <a:p>
            <a:r>
              <a:rPr lang="en-US" sz="2400" dirty="0" smtClean="0"/>
              <a:t>1</a:t>
            </a:r>
            <a:endParaRPr lang="en-US" sz="2400" dirty="0"/>
          </a:p>
        </p:txBody>
      </p:sp>
      <p:grpSp>
        <p:nvGrpSpPr>
          <p:cNvPr id="5" name="Group 4"/>
          <p:cNvGrpSpPr/>
          <p:nvPr/>
        </p:nvGrpSpPr>
        <p:grpSpPr>
          <a:xfrm>
            <a:off x="533400" y="533400"/>
            <a:ext cx="4578350" cy="2981325"/>
            <a:chOff x="533400" y="533400"/>
            <a:chExt cx="4578350" cy="2981325"/>
          </a:xfrm>
        </p:grpSpPr>
        <p:pic>
          <p:nvPicPr>
            <p:cNvPr id="19661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533400"/>
              <a:ext cx="4578350" cy="298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Group 3"/>
            <p:cNvGrpSpPr/>
            <p:nvPr/>
          </p:nvGrpSpPr>
          <p:grpSpPr>
            <a:xfrm>
              <a:off x="1017587" y="2209800"/>
              <a:ext cx="2657660" cy="369332"/>
              <a:chOff x="1017587" y="2209800"/>
              <a:chExt cx="2657660" cy="369332"/>
            </a:xfrm>
          </p:grpSpPr>
          <p:sp>
            <p:nvSpPr>
              <p:cNvPr id="3" name="TextBox 2"/>
              <p:cNvSpPr txBox="1"/>
              <p:nvPr/>
            </p:nvSpPr>
            <p:spPr>
              <a:xfrm>
                <a:off x="1017587" y="2209800"/>
                <a:ext cx="255198" cy="369332"/>
              </a:xfrm>
              <a:prstGeom prst="rect">
                <a:avLst/>
              </a:prstGeom>
              <a:noFill/>
            </p:spPr>
            <p:txBody>
              <a:bodyPr wrap="none" rtlCol="0">
                <a:spAutoFit/>
              </a:bodyPr>
              <a:lstStyle/>
              <a:p>
                <a:r>
                  <a:rPr lang="en-US" dirty="0" smtClean="0"/>
                  <a:t>-</a:t>
                </a:r>
                <a:endParaRPr lang="en-US" dirty="0"/>
              </a:p>
            </p:txBody>
          </p:sp>
          <p:sp>
            <p:nvSpPr>
              <p:cNvPr id="28" name="TextBox 27"/>
              <p:cNvSpPr txBox="1"/>
              <p:nvPr/>
            </p:nvSpPr>
            <p:spPr>
              <a:xfrm>
                <a:off x="1829758" y="2209800"/>
                <a:ext cx="255198" cy="369332"/>
              </a:xfrm>
              <a:prstGeom prst="rect">
                <a:avLst/>
              </a:prstGeom>
              <a:noFill/>
            </p:spPr>
            <p:txBody>
              <a:bodyPr wrap="none" rtlCol="0">
                <a:spAutoFit/>
              </a:bodyPr>
              <a:lstStyle/>
              <a:p>
                <a:r>
                  <a:rPr lang="en-US" dirty="0" smtClean="0"/>
                  <a:t>-</a:t>
                </a:r>
                <a:endParaRPr lang="en-US" dirty="0"/>
              </a:p>
            </p:txBody>
          </p:sp>
          <p:sp>
            <p:nvSpPr>
              <p:cNvPr id="29" name="TextBox 28"/>
              <p:cNvSpPr txBox="1"/>
              <p:nvPr/>
            </p:nvSpPr>
            <p:spPr>
              <a:xfrm>
                <a:off x="2612263" y="2209800"/>
                <a:ext cx="255198" cy="369332"/>
              </a:xfrm>
              <a:prstGeom prst="rect">
                <a:avLst/>
              </a:prstGeom>
              <a:noFill/>
            </p:spPr>
            <p:txBody>
              <a:bodyPr wrap="none" rtlCol="0">
                <a:spAutoFit/>
              </a:bodyPr>
              <a:lstStyle/>
              <a:p>
                <a:r>
                  <a:rPr lang="en-US" dirty="0" smtClean="0"/>
                  <a:t>-</a:t>
                </a:r>
                <a:endParaRPr lang="en-US" dirty="0"/>
              </a:p>
            </p:txBody>
          </p:sp>
          <p:sp>
            <p:nvSpPr>
              <p:cNvPr id="30" name="TextBox 29"/>
              <p:cNvSpPr txBox="1"/>
              <p:nvPr/>
            </p:nvSpPr>
            <p:spPr>
              <a:xfrm>
                <a:off x="3420049" y="2209800"/>
                <a:ext cx="255198" cy="369332"/>
              </a:xfrm>
              <a:prstGeom prst="rect">
                <a:avLst/>
              </a:prstGeom>
              <a:noFill/>
            </p:spPr>
            <p:txBody>
              <a:bodyPr wrap="none" rtlCol="0">
                <a:spAutoFit/>
              </a:bodyPr>
              <a:lstStyle/>
              <a:p>
                <a:r>
                  <a:rPr lang="en-US" dirty="0" smtClean="0"/>
                  <a:t>-</a:t>
                </a:r>
                <a:endParaRPr lang="en-US" dirty="0"/>
              </a:p>
            </p:txBody>
          </p:sp>
        </p:grpSp>
      </p:grpSp>
      <p:sp>
        <p:nvSpPr>
          <p:cNvPr id="6" name="Oval 5"/>
          <p:cNvSpPr/>
          <p:nvPr/>
        </p:nvSpPr>
        <p:spPr>
          <a:xfrm>
            <a:off x="1313073" y="1295400"/>
            <a:ext cx="72604"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1489616" y="1333500"/>
            <a:ext cx="72604"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p:nvPr/>
        </p:nvSpPr>
        <p:spPr>
          <a:xfrm>
            <a:off x="1821334" y="1676400"/>
            <a:ext cx="72604"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1652564" y="1485900"/>
            <a:ext cx="72604"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a:off x="2084956" y="2133600"/>
            <a:ext cx="72604"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a:off x="2362200" y="2575560"/>
            <a:ext cx="72604"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a:off x="2878995" y="2906268"/>
            <a:ext cx="72604"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2703560" y="2868168"/>
            <a:ext cx="72604"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2539659" y="2761488"/>
            <a:ext cx="72604"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a:off x="3075708" y="2880360"/>
            <a:ext cx="72604"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p:cNvSpPr/>
          <p:nvPr/>
        </p:nvSpPr>
        <p:spPr>
          <a:xfrm>
            <a:off x="3200400" y="2761488"/>
            <a:ext cx="72604"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3347445" y="2575560"/>
            <a:ext cx="72604"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p:nvPr/>
        </p:nvSpPr>
        <p:spPr>
          <a:xfrm>
            <a:off x="3639587" y="2133600"/>
            <a:ext cx="72604"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p:nvPr/>
        </p:nvSpPr>
        <p:spPr>
          <a:xfrm>
            <a:off x="4404380" y="1333500"/>
            <a:ext cx="72604"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p:cNvSpPr/>
          <p:nvPr/>
        </p:nvSpPr>
        <p:spPr>
          <a:xfrm>
            <a:off x="4210849" y="1409700"/>
            <a:ext cx="72604"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4077072" y="1485900"/>
            <a:ext cx="72604"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p:nvPr/>
        </p:nvSpPr>
        <p:spPr>
          <a:xfrm>
            <a:off x="3886200" y="1676400"/>
            <a:ext cx="72604" cy="762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p:cNvGrpSpPr/>
          <p:nvPr/>
        </p:nvGrpSpPr>
        <p:grpSpPr>
          <a:xfrm>
            <a:off x="1198229" y="1275588"/>
            <a:ext cx="3434136" cy="1680972"/>
            <a:chOff x="5045424" y="1225296"/>
            <a:chExt cx="3434136" cy="1680972"/>
          </a:xfrm>
        </p:grpSpPr>
        <p:sp>
          <p:nvSpPr>
            <p:cNvPr id="7" name="Freeform 6"/>
            <p:cNvSpPr/>
            <p:nvPr/>
          </p:nvSpPr>
          <p:spPr>
            <a:xfrm>
              <a:off x="5046879" y="1296661"/>
              <a:ext cx="3419856" cy="1609607"/>
            </a:xfrm>
            <a:custGeom>
              <a:avLst/>
              <a:gdLst>
                <a:gd name="connsiteX0" fmla="*/ 0 w 3419856"/>
                <a:gd name="connsiteY0" fmla="*/ 45720 h 1609607"/>
                <a:gd name="connsiteX1" fmla="*/ 137160 w 3419856"/>
                <a:gd name="connsiteY1" fmla="*/ 0 h 1609607"/>
                <a:gd name="connsiteX2" fmla="*/ 310896 w 3419856"/>
                <a:gd name="connsiteY2" fmla="*/ 45720 h 1609607"/>
                <a:gd name="connsiteX3" fmla="*/ 475488 w 3419856"/>
                <a:gd name="connsiteY3" fmla="*/ 192024 h 1609607"/>
                <a:gd name="connsiteX4" fmla="*/ 649224 w 3419856"/>
                <a:gd name="connsiteY4" fmla="*/ 384048 h 1609607"/>
                <a:gd name="connsiteX5" fmla="*/ 923544 w 3419856"/>
                <a:gd name="connsiteY5" fmla="*/ 850392 h 1609607"/>
                <a:gd name="connsiteX6" fmla="*/ 1179576 w 3419856"/>
                <a:gd name="connsiteY6" fmla="*/ 1280160 h 1609607"/>
                <a:gd name="connsiteX7" fmla="*/ 1371600 w 3419856"/>
                <a:gd name="connsiteY7" fmla="*/ 1472184 h 1609607"/>
                <a:gd name="connsiteX8" fmla="*/ 1517904 w 3419856"/>
                <a:gd name="connsiteY8" fmla="*/ 1572768 h 1609607"/>
                <a:gd name="connsiteX9" fmla="*/ 1709928 w 3419856"/>
                <a:gd name="connsiteY9" fmla="*/ 1609344 h 1609607"/>
                <a:gd name="connsiteX10" fmla="*/ 1892808 w 3419856"/>
                <a:gd name="connsiteY10" fmla="*/ 1581912 h 1609607"/>
                <a:gd name="connsiteX11" fmla="*/ 2020824 w 3419856"/>
                <a:gd name="connsiteY11" fmla="*/ 1463040 h 1609607"/>
                <a:gd name="connsiteX12" fmla="*/ 2167128 w 3419856"/>
                <a:gd name="connsiteY12" fmla="*/ 1271016 h 1609607"/>
                <a:gd name="connsiteX13" fmla="*/ 2459736 w 3419856"/>
                <a:gd name="connsiteY13" fmla="*/ 822960 h 1609607"/>
                <a:gd name="connsiteX14" fmla="*/ 2706624 w 3419856"/>
                <a:gd name="connsiteY14" fmla="*/ 393192 h 1609607"/>
                <a:gd name="connsiteX15" fmla="*/ 2898648 w 3419856"/>
                <a:gd name="connsiteY15" fmla="*/ 192024 h 1609607"/>
                <a:gd name="connsiteX16" fmla="*/ 3035808 w 3419856"/>
                <a:gd name="connsiteY16" fmla="*/ 128016 h 1609607"/>
                <a:gd name="connsiteX17" fmla="*/ 3236976 w 3419856"/>
                <a:gd name="connsiteY17" fmla="*/ 45720 h 1609607"/>
                <a:gd name="connsiteX18" fmla="*/ 3419856 w 3419856"/>
                <a:gd name="connsiteY18" fmla="*/ 91440 h 1609607"/>
                <a:gd name="connsiteX19" fmla="*/ 3419856 w 3419856"/>
                <a:gd name="connsiteY19" fmla="*/ 91440 h 1609607"/>
                <a:gd name="connsiteX20" fmla="*/ 3419856 w 3419856"/>
                <a:gd name="connsiteY20" fmla="*/ 91440 h 1609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19856" h="1609607">
                  <a:moveTo>
                    <a:pt x="0" y="45720"/>
                  </a:moveTo>
                  <a:cubicBezTo>
                    <a:pt x="42672" y="22860"/>
                    <a:pt x="85344" y="0"/>
                    <a:pt x="137160" y="0"/>
                  </a:cubicBezTo>
                  <a:cubicBezTo>
                    <a:pt x="188976" y="0"/>
                    <a:pt x="254508" y="13716"/>
                    <a:pt x="310896" y="45720"/>
                  </a:cubicBezTo>
                  <a:cubicBezTo>
                    <a:pt x="367284" y="77724"/>
                    <a:pt x="419100" y="135636"/>
                    <a:pt x="475488" y="192024"/>
                  </a:cubicBezTo>
                  <a:cubicBezTo>
                    <a:pt x="531876" y="248412"/>
                    <a:pt x="574548" y="274320"/>
                    <a:pt x="649224" y="384048"/>
                  </a:cubicBezTo>
                  <a:cubicBezTo>
                    <a:pt x="723900" y="493776"/>
                    <a:pt x="835152" y="701040"/>
                    <a:pt x="923544" y="850392"/>
                  </a:cubicBezTo>
                  <a:cubicBezTo>
                    <a:pt x="1011936" y="999744"/>
                    <a:pt x="1104900" y="1176528"/>
                    <a:pt x="1179576" y="1280160"/>
                  </a:cubicBezTo>
                  <a:cubicBezTo>
                    <a:pt x="1254252" y="1383792"/>
                    <a:pt x="1315212" y="1423416"/>
                    <a:pt x="1371600" y="1472184"/>
                  </a:cubicBezTo>
                  <a:cubicBezTo>
                    <a:pt x="1427988" y="1520952"/>
                    <a:pt x="1461516" y="1549908"/>
                    <a:pt x="1517904" y="1572768"/>
                  </a:cubicBezTo>
                  <a:cubicBezTo>
                    <a:pt x="1574292" y="1595628"/>
                    <a:pt x="1647444" y="1607820"/>
                    <a:pt x="1709928" y="1609344"/>
                  </a:cubicBezTo>
                  <a:cubicBezTo>
                    <a:pt x="1772412" y="1610868"/>
                    <a:pt x="1840992" y="1606296"/>
                    <a:pt x="1892808" y="1581912"/>
                  </a:cubicBezTo>
                  <a:cubicBezTo>
                    <a:pt x="1944624" y="1557528"/>
                    <a:pt x="1975104" y="1514856"/>
                    <a:pt x="2020824" y="1463040"/>
                  </a:cubicBezTo>
                  <a:cubicBezTo>
                    <a:pt x="2066544" y="1411224"/>
                    <a:pt x="2093976" y="1377696"/>
                    <a:pt x="2167128" y="1271016"/>
                  </a:cubicBezTo>
                  <a:cubicBezTo>
                    <a:pt x="2240280" y="1164336"/>
                    <a:pt x="2369820" y="969264"/>
                    <a:pt x="2459736" y="822960"/>
                  </a:cubicBezTo>
                  <a:cubicBezTo>
                    <a:pt x="2549652" y="676656"/>
                    <a:pt x="2633472" y="498348"/>
                    <a:pt x="2706624" y="393192"/>
                  </a:cubicBezTo>
                  <a:cubicBezTo>
                    <a:pt x="2779776" y="288036"/>
                    <a:pt x="2843784" y="236220"/>
                    <a:pt x="2898648" y="192024"/>
                  </a:cubicBezTo>
                  <a:cubicBezTo>
                    <a:pt x="2953512" y="147828"/>
                    <a:pt x="2979420" y="152400"/>
                    <a:pt x="3035808" y="128016"/>
                  </a:cubicBezTo>
                  <a:cubicBezTo>
                    <a:pt x="3092196" y="103632"/>
                    <a:pt x="3172968" y="51816"/>
                    <a:pt x="3236976" y="45720"/>
                  </a:cubicBezTo>
                  <a:cubicBezTo>
                    <a:pt x="3300984" y="39624"/>
                    <a:pt x="3419856" y="91440"/>
                    <a:pt x="3419856" y="91440"/>
                  </a:cubicBezTo>
                  <a:lnTo>
                    <a:pt x="3419856" y="91440"/>
                  </a:lnTo>
                  <a:lnTo>
                    <a:pt x="3419856" y="91440"/>
                  </a:lnTo>
                </a:path>
              </a:pathLst>
            </a:cu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5045424" y="1225296"/>
              <a:ext cx="93504" cy="137160"/>
            </a:xfrm>
            <a:custGeom>
              <a:avLst/>
              <a:gdLst>
                <a:gd name="connsiteX0" fmla="*/ 38640 w 93504"/>
                <a:gd name="connsiteY0" fmla="*/ 0 h 137160"/>
                <a:gd name="connsiteX1" fmla="*/ 2064 w 93504"/>
                <a:gd name="connsiteY1" fmla="*/ 109728 h 137160"/>
                <a:gd name="connsiteX2" fmla="*/ 93504 w 93504"/>
                <a:gd name="connsiteY2" fmla="*/ 137160 h 137160"/>
                <a:gd name="connsiteX3" fmla="*/ 93504 w 93504"/>
                <a:gd name="connsiteY3" fmla="*/ 137160 h 137160"/>
              </a:gdLst>
              <a:ahLst/>
              <a:cxnLst>
                <a:cxn ang="0">
                  <a:pos x="connsiteX0" y="connsiteY0"/>
                </a:cxn>
                <a:cxn ang="0">
                  <a:pos x="connsiteX1" y="connsiteY1"/>
                </a:cxn>
                <a:cxn ang="0">
                  <a:pos x="connsiteX2" y="connsiteY2"/>
                </a:cxn>
                <a:cxn ang="0">
                  <a:pos x="connsiteX3" y="connsiteY3"/>
                </a:cxn>
              </a:cxnLst>
              <a:rect l="l" t="t" r="r" b="b"/>
              <a:pathLst>
                <a:path w="93504" h="137160">
                  <a:moveTo>
                    <a:pt x="38640" y="0"/>
                  </a:moveTo>
                  <a:cubicBezTo>
                    <a:pt x="15780" y="43434"/>
                    <a:pt x="-7080" y="86868"/>
                    <a:pt x="2064" y="109728"/>
                  </a:cubicBezTo>
                  <a:cubicBezTo>
                    <a:pt x="11208" y="132588"/>
                    <a:pt x="93504" y="137160"/>
                    <a:pt x="93504" y="137160"/>
                  </a:cubicBezTo>
                  <a:lnTo>
                    <a:pt x="93504" y="13716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p:nvPr/>
          </p:nvSpPr>
          <p:spPr>
            <a:xfrm>
              <a:off x="8385048" y="1307592"/>
              <a:ext cx="94512" cy="109728"/>
            </a:xfrm>
            <a:custGeom>
              <a:avLst/>
              <a:gdLst>
                <a:gd name="connsiteX0" fmla="*/ 64008 w 94512"/>
                <a:gd name="connsiteY0" fmla="*/ 0 h 109728"/>
                <a:gd name="connsiteX1" fmla="*/ 91440 w 94512"/>
                <a:gd name="connsiteY1" fmla="*/ 82296 h 109728"/>
                <a:gd name="connsiteX2" fmla="*/ 0 w 94512"/>
                <a:gd name="connsiteY2" fmla="*/ 109728 h 109728"/>
              </a:gdLst>
              <a:ahLst/>
              <a:cxnLst>
                <a:cxn ang="0">
                  <a:pos x="connsiteX0" y="connsiteY0"/>
                </a:cxn>
                <a:cxn ang="0">
                  <a:pos x="connsiteX1" y="connsiteY1"/>
                </a:cxn>
                <a:cxn ang="0">
                  <a:pos x="connsiteX2" y="connsiteY2"/>
                </a:cxn>
              </a:cxnLst>
              <a:rect l="l" t="t" r="r" b="b"/>
              <a:pathLst>
                <a:path w="94512" h="109728">
                  <a:moveTo>
                    <a:pt x="64008" y="0"/>
                  </a:moveTo>
                  <a:cubicBezTo>
                    <a:pt x="83058" y="32004"/>
                    <a:pt x="102108" y="64008"/>
                    <a:pt x="91440" y="82296"/>
                  </a:cubicBezTo>
                  <a:cubicBezTo>
                    <a:pt x="80772" y="100584"/>
                    <a:pt x="40386" y="105156"/>
                    <a:pt x="0" y="10972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p:cNvSpPr txBox="1"/>
          <p:nvPr/>
        </p:nvSpPr>
        <p:spPr>
          <a:xfrm>
            <a:off x="5619804" y="704862"/>
            <a:ext cx="3311035" cy="707886"/>
          </a:xfrm>
          <a:prstGeom prst="rect">
            <a:avLst/>
          </a:prstGeom>
          <a:noFill/>
        </p:spPr>
        <p:txBody>
          <a:bodyPr wrap="none" rtlCol="0">
            <a:spAutoFit/>
          </a:bodyPr>
          <a:lstStyle/>
          <a:p>
            <a:r>
              <a:rPr lang="en-US" sz="2000" b="1" dirty="0" smtClean="0">
                <a:solidFill>
                  <a:srgbClr val="FF0000"/>
                </a:solidFill>
              </a:rPr>
              <a:t>Back to your note packet,</a:t>
            </a:r>
          </a:p>
          <a:p>
            <a:r>
              <a:rPr lang="en-US" sz="2000" b="1" dirty="0" smtClean="0">
                <a:solidFill>
                  <a:srgbClr val="FF0000"/>
                </a:solidFill>
              </a:rPr>
              <a:t>pick up your writing utensils. </a:t>
            </a:r>
            <a:endParaRPr lang="en-US" sz="2000" b="1" dirty="0">
              <a:solidFill>
                <a:srgbClr val="FF0000"/>
              </a:solidFill>
            </a:endParaRPr>
          </a:p>
        </p:txBody>
      </p:sp>
    </p:spTree>
    <p:extLst>
      <p:ext uri="{BB962C8B-B14F-4D97-AF65-F5344CB8AC3E}">
        <p14:creationId xmlns:p14="http://schemas.microsoft.com/office/powerpoint/2010/main" val="1885027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1000"/>
                                        <p:tgtEl>
                                          <p:spTgt spid="13"/>
                                        </p:tgtEl>
                                      </p:cBhvr>
                                    </p:animEffect>
                                    <p:anim calcmode="lin" valueType="num">
                                      <p:cBhvr>
                                        <p:cTn id="36" dur="1000" fill="hold"/>
                                        <p:tgtEl>
                                          <p:spTgt spid="13"/>
                                        </p:tgtEl>
                                        <p:attrNameLst>
                                          <p:attrName>ppt_x</p:attrName>
                                        </p:attrNameLst>
                                      </p:cBhvr>
                                      <p:tavLst>
                                        <p:tav tm="0">
                                          <p:val>
                                            <p:strVal val="#ppt_x"/>
                                          </p:val>
                                        </p:tav>
                                        <p:tav tm="100000">
                                          <p:val>
                                            <p:strVal val="#ppt_x"/>
                                          </p:val>
                                        </p:tav>
                                      </p:tavLst>
                                    </p:anim>
                                    <p:anim calcmode="lin" valueType="num">
                                      <p:cBhvr>
                                        <p:cTn id="37"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1000"/>
                                        <p:tgtEl>
                                          <p:spTgt spid="17"/>
                                        </p:tgtEl>
                                      </p:cBhvr>
                                    </p:animEffect>
                                    <p:anim calcmode="lin" valueType="num">
                                      <p:cBhvr>
                                        <p:cTn id="57" dur="1000" fill="hold"/>
                                        <p:tgtEl>
                                          <p:spTgt spid="17"/>
                                        </p:tgtEl>
                                        <p:attrNameLst>
                                          <p:attrName>ppt_x</p:attrName>
                                        </p:attrNameLst>
                                      </p:cBhvr>
                                      <p:tavLst>
                                        <p:tav tm="0">
                                          <p:val>
                                            <p:strVal val="#ppt_x"/>
                                          </p:val>
                                        </p:tav>
                                        <p:tav tm="100000">
                                          <p:val>
                                            <p:strVal val="#ppt_x"/>
                                          </p:val>
                                        </p:tav>
                                      </p:tavLst>
                                    </p:anim>
                                    <p:anim calcmode="lin" valueType="num">
                                      <p:cBhvr>
                                        <p:cTn id="5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fade">
                                      <p:cBhvr>
                                        <p:cTn id="70" dur="1000"/>
                                        <p:tgtEl>
                                          <p:spTgt spid="19"/>
                                        </p:tgtEl>
                                      </p:cBhvr>
                                    </p:animEffect>
                                    <p:anim calcmode="lin" valueType="num">
                                      <p:cBhvr>
                                        <p:cTn id="71" dur="1000" fill="hold"/>
                                        <p:tgtEl>
                                          <p:spTgt spid="19"/>
                                        </p:tgtEl>
                                        <p:attrNameLst>
                                          <p:attrName>ppt_x</p:attrName>
                                        </p:attrNameLst>
                                      </p:cBhvr>
                                      <p:tavLst>
                                        <p:tav tm="0">
                                          <p:val>
                                            <p:strVal val="#ppt_x"/>
                                          </p:val>
                                        </p:tav>
                                        <p:tav tm="100000">
                                          <p:val>
                                            <p:strVal val="#ppt_x"/>
                                          </p:val>
                                        </p:tav>
                                      </p:tavLst>
                                    </p:anim>
                                    <p:anim calcmode="lin" valueType="num">
                                      <p:cBhvr>
                                        <p:cTn id="7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20"/>
                                        </p:tgtEl>
                                        <p:attrNameLst>
                                          <p:attrName>style.visibility</p:attrName>
                                        </p:attrNameLst>
                                      </p:cBhvr>
                                      <p:to>
                                        <p:strVal val="visible"/>
                                      </p:to>
                                    </p:set>
                                    <p:animEffect transition="in" filter="fade">
                                      <p:cBhvr>
                                        <p:cTn id="77" dur="1000"/>
                                        <p:tgtEl>
                                          <p:spTgt spid="20"/>
                                        </p:tgtEl>
                                      </p:cBhvr>
                                    </p:animEffect>
                                    <p:anim calcmode="lin" valueType="num">
                                      <p:cBhvr>
                                        <p:cTn id="78" dur="1000" fill="hold"/>
                                        <p:tgtEl>
                                          <p:spTgt spid="20"/>
                                        </p:tgtEl>
                                        <p:attrNameLst>
                                          <p:attrName>ppt_x</p:attrName>
                                        </p:attrNameLst>
                                      </p:cBhvr>
                                      <p:tavLst>
                                        <p:tav tm="0">
                                          <p:val>
                                            <p:strVal val="#ppt_x"/>
                                          </p:val>
                                        </p:tav>
                                        <p:tav tm="100000">
                                          <p:val>
                                            <p:strVal val="#ppt_x"/>
                                          </p:val>
                                        </p:tav>
                                      </p:tavLst>
                                    </p:anim>
                                    <p:anim calcmode="lin" valueType="num">
                                      <p:cBhvr>
                                        <p:cTn id="7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fade">
                                      <p:cBhvr>
                                        <p:cTn id="84" dur="1000"/>
                                        <p:tgtEl>
                                          <p:spTgt spid="21"/>
                                        </p:tgtEl>
                                      </p:cBhvr>
                                    </p:animEffect>
                                    <p:anim calcmode="lin" valueType="num">
                                      <p:cBhvr>
                                        <p:cTn id="85" dur="1000" fill="hold"/>
                                        <p:tgtEl>
                                          <p:spTgt spid="21"/>
                                        </p:tgtEl>
                                        <p:attrNameLst>
                                          <p:attrName>ppt_x</p:attrName>
                                        </p:attrNameLst>
                                      </p:cBhvr>
                                      <p:tavLst>
                                        <p:tav tm="0">
                                          <p:val>
                                            <p:strVal val="#ppt_x"/>
                                          </p:val>
                                        </p:tav>
                                        <p:tav tm="100000">
                                          <p:val>
                                            <p:strVal val="#ppt_x"/>
                                          </p:val>
                                        </p:tav>
                                      </p:tavLst>
                                    </p:anim>
                                    <p:anim calcmode="lin" valueType="num">
                                      <p:cBhvr>
                                        <p:cTn id="8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fade">
                                      <p:cBhvr>
                                        <p:cTn id="91" dur="1000"/>
                                        <p:tgtEl>
                                          <p:spTgt spid="22"/>
                                        </p:tgtEl>
                                      </p:cBhvr>
                                    </p:animEffect>
                                    <p:anim calcmode="lin" valueType="num">
                                      <p:cBhvr>
                                        <p:cTn id="92" dur="1000" fill="hold"/>
                                        <p:tgtEl>
                                          <p:spTgt spid="22"/>
                                        </p:tgtEl>
                                        <p:attrNameLst>
                                          <p:attrName>ppt_x</p:attrName>
                                        </p:attrNameLst>
                                      </p:cBhvr>
                                      <p:tavLst>
                                        <p:tav tm="0">
                                          <p:val>
                                            <p:strVal val="#ppt_x"/>
                                          </p:val>
                                        </p:tav>
                                        <p:tav tm="100000">
                                          <p:val>
                                            <p:strVal val="#ppt_x"/>
                                          </p:val>
                                        </p:tav>
                                      </p:tavLst>
                                    </p:anim>
                                    <p:anim calcmode="lin" valueType="num">
                                      <p:cBhvr>
                                        <p:cTn id="9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fade">
                                      <p:cBhvr>
                                        <p:cTn id="98" dur="1000"/>
                                        <p:tgtEl>
                                          <p:spTgt spid="23"/>
                                        </p:tgtEl>
                                      </p:cBhvr>
                                    </p:animEffect>
                                    <p:anim calcmode="lin" valueType="num">
                                      <p:cBhvr>
                                        <p:cTn id="99" dur="1000" fill="hold"/>
                                        <p:tgtEl>
                                          <p:spTgt spid="23"/>
                                        </p:tgtEl>
                                        <p:attrNameLst>
                                          <p:attrName>ppt_x</p:attrName>
                                        </p:attrNameLst>
                                      </p:cBhvr>
                                      <p:tavLst>
                                        <p:tav tm="0">
                                          <p:val>
                                            <p:strVal val="#ppt_x"/>
                                          </p:val>
                                        </p:tav>
                                        <p:tav tm="100000">
                                          <p:val>
                                            <p:strVal val="#ppt_x"/>
                                          </p:val>
                                        </p:tav>
                                      </p:tavLst>
                                    </p:anim>
                                    <p:anim calcmode="lin" valueType="num">
                                      <p:cBhvr>
                                        <p:cTn id="100"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42" presetClass="entr" presetSubtype="0" fill="hold" grpId="0" nodeType="click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fade">
                                      <p:cBhvr>
                                        <p:cTn id="112" dur="1000"/>
                                        <p:tgtEl>
                                          <p:spTgt spid="25"/>
                                        </p:tgtEl>
                                      </p:cBhvr>
                                    </p:animEffect>
                                    <p:anim calcmode="lin" valueType="num">
                                      <p:cBhvr>
                                        <p:cTn id="113" dur="1000" fill="hold"/>
                                        <p:tgtEl>
                                          <p:spTgt spid="25"/>
                                        </p:tgtEl>
                                        <p:attrNameLst>
                                          <p:attrName>ppt_x</p:attrName>
                                        </p:attrNameLst>
                                      </p:cBhvr>
                                      <p:tavLst>
                                        <p:tav tm="0">
                                          <p:val>
                                            <p:strVal val="#ppt_x"/>
                                          </p:val>
                                        </p:tav>
                                        <p:tav tm="100000">
                                          <p:val>
                                            <p:strVal val="#ppt_x"/>
                                          </p:val>
                                        </p:tav>
                                      </p:tavLst>
                                    </p:anim>
                                    <p:anim calcmode="lin" valueType="num">
                                      <p:cBhvr>
                                        <p:cTn id="1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42" presetClass="entr" presetSubtype="0" fill="hold" grpId="0" nodeType="clickEffect">
                                  <p:stCondLst>
                                    <p:cond delay="0"/>
                                  </p:stCondLst>
                                  <p:childTnLst>
                                    <p:set>
                                      <p:cBhvr>
                                        <p:cTn id="118" dur="1" fill="hold">
                                          <p:stCondLst>
                                            <p:cond delay="0"/>
                                          </p:stCondLst>
                                        </p:cTn>
                                        <p:tgtEl>
                                          <p:spTgt spid="26"/>
                                        </p:tgtEl>
                                        <p:attrNameLst>
                                          <p:attrName>style.visibility</p:attrName>
                                        </p:attrNameLst>
                                      </p:cBhvr>
                                      <p:to>
                                        <p:strVal val="visible"/>
                                      </p:to>
                                    </p:set>
                                    <p:animEffect transition="in" filter="fade">
                                      <p:cBhvr>
                                        <p:cTn id="119" dur="1000"/>
                                        <p:tgtEl>
                                          <p:spTgt spid="26"/>
                                        </p:tgtEl>
                                      </p:cBhvr>
                                    </p:animEffect>
                                    <p:anim calcmode="lin" valueType="num">
                                      <p:cBhvr>
                                        <p:cTn id="120" dur="1000" fill="hold"/>
                                        <p:tgtEl>
                                          <p:spTgt spid="26"/>
                                        </p:tgtEl>
                                        <p:attrNameLst>
                                          <p:attrName>ppt_x</p:attrName>
                                        </p:attrNameLst>
                                      </p:cBhvr>
                                      <p:tavLst>
                                        <p:tav tm="0">
                                          <p:val>
                                            <p:strVal val="#ppt_x"/>
                                          </p:val>
                                        </p:tav>
                                        <p:tav tm="100000">
                                          <p:val>
                                            <p:strVal val="#ppt_x"/>
                                          </p:val>
                                        </p:tav>
                                      </p:tavLst>
                                    </p:anim>
                                    <p:anim calcmode="lin" valueType="num">
                                      <p:cBhvr>
                                        <p:cTn id="12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42" presetClass="entr" presetSubtype="0" fill="hold" grpId="0" nodeType="clickEffect">
                                  <p:stCondLst>
                                    <p:cond delay="0"/>
                                  </p:stCondLst>
                                  <p:childTnLst>
                                    <p:set>
                                      <p:cBhvr>
                                        <p:cTn id="125" dur="1" fill="hold">
                                          <p:stCondLst>
                                            <p:cond delay="0"/>
                                          </p:stCondLst>
                                        </p:cTn>
                                        <p:tgtEl>
                                          <p:spTgt spid="6"/>
                                        </p:tgtEl>
                                        <p:attrNameLst>
                                          <p:attrName>style.visibility</p:attrName>
                                        </p:attrNameLst>
                                      </p:cBhvr>
                                      <p:to>
                                        <p:strVal val="visible"/>
                                      </p:to>
                                    </p:set>
                                    <p:animEffect transition="in" filter="fade">
                                      <p:cBhvr>
                                        <p:cTn id="126" dur="1000"/>
                                        <p:tgtEl>
                                          <p:spTgt spid="6"/>
                                        </p:tgtEl>
                                      </p:cBhvr>
                                    </p:animEffect>
                                    <p:anim calcmode="lin" valueType="num">
                                      <p:cBhvr>
                                        <p:cTn id="127" dur="1000" fill="hold"/>
                                        <p:tgtEl>
                                          <p:spTgt spid="6"/>
                                        </p:tgtEl>
                                        <p:attrNameLst>
                                          <p:attrName>ppt_x</p:attrName>
                                        </p:attrNameLst>
                                      </p:cBhvr>
                                      <p:tavLst>
                                        <p:tav tm="0">
                                          <p:val>
                                            <p:strVal val="#ppt_x"/>
                                          </p:val>
                                        </p:tav>
                                        <p:tav tm="100000">
                                          <p:val>
                                            <p:strVal val="#ppt_x"/>
                                          </p:val>
                                        </p:tav>
                                      </p:tavLst>
                                    </p:anim>
                                    <p:anim calcmode="lin" valueType="num">
                                      <p:cBhvr>
                                        <p:cTn id="12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grpId="0" nodeType="click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fade">
                                      <p:cBhvr>
                                        <p:cTn id="133" dur="1000"/>
                                        <p:tgtEl>
                                          <p:spTgt spid="34"/>
                                        </p:tgtEl>
                                      </p:cBhvr>
                                    </p:animEffect>
                                    <p:anim calcmode="lin" valueType="num">
                                      <p:cBhvr>
                                        <p:cTn id="134" dur="1000" fill="hold"/>
                                        <p:tgtEl>
                                          <p:spTgt spid="34"/>
                                        </p:tgtEl>
                                        <p:attrNameLst>
                                          <p:attrName>ppt_x</p:attrName>
                                        </p:attrNameLst>
                                      </p:cBhvr>
                                      <p:tavLst>
                                        <p:tav tm="0">
                                          <p:val>
                                            <p:strVal val="#ppt_x"/>
                                          </p:val>
                                        </p:tav>
                                        <p:tav tm="100000">
                                          <p:val>
                                            <p:strVal val="#ppt_x"/>
                                          </p:val>
                                        </p:tav>
                                      </p:tavLst>
                                    </p:anim>
                                    <p:anim calcmode="lin" valueType="num">
                                      <p:cBhvr>
                                        <p:cTn id="135"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136" fill="hold">
                      <p:stCondLst>
                        <p:cond delay="indefinite"/>
                      </p:stCondLst>
                      <p:childTnLst>
                        <p:par>
                          <p:cTn id="137" fill="hold">
                            <p:stCondLst>
                              <p:cond delay="0"/>
                            </p:stCondLst>
                            <p:childTnLst>
                              <p:par>
                                <p:cTn id="138" presetID="42" presetClass="entr" presetSubtype="0" fill="hold" grpId="0" nodeType="clickEffect">
                                  <p:stCondLst>
                                    <p:cond delay="0"/>
                                  </p:stCondLst>
                                  <p:childTnLst>
                                    <p:set>
                                      <p:cBhvr>
                                        <p:cTn id="139" dur="1" fill="hold">
                                          <p:stCondLst>
                                            <p:cond delay="0"/>
                                          </p:stCondLst>
                                        </p:cTn>
                                        <p:tgtEl>
                                          <p:spTgt spid="36"/>
                                        </p:tgtEl>
                                        <p:attrNameLst>
                                          <p:attrName>style.visibility</p:attrName>
                                        </p:attrNameLst>
                                      </p:cBhvr>
                                      <p:to>
                                        <p:strVal val="visible"/>
                                      </p:to>
                                    </p:set>
                                    <p:animEffect transition="in" filter="fade">
                                      <p:cBhvr>
                                        <p:cTn id="140" dur="1000"/>
                                        <p:tgtEl>
                                          <p:spTgt spid="36"/>
                                        </p:tgtEl>
                                      </p:cBhvr>
                                    </p:animEffect>
                                    <p:anim calcmode="lin" valueType="num">
                                      <p:cBhvr>
                                        <p:cTn id="141" dur="1000" fill="hold"/>
                                        <p:tgtEl>
                                          <p:spTgt spid="36"/>
                                        </p:tgtEl>
                                        <p:attrNameLst>
                                          <p:attrName>ppt_x</p:attrName>
                                        </p:attrNameLst>
                                      </p:cBhvr>
                                      <p:tavLst>
                                        <p:tav tm="0">
                                          <p:val>
                                            <p:strVal val="#ppt_x"/>
                                          </p:val>
                                        </p:tav>
                                        <p:tav tm="100000">
                                          <p:val>
                                            <p:strVal val="#ppt_x"/>
                                          </p:val>
                                        </p:tav>
                                      </p:tavLst>
                                    </p:anim>
                                    <p:anim calcmode="lin" valueType="num">
                                      <p:cBhvr>
                                        <p:cTn id="142"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35"/>
                                        </p:tgtEl>
                                        <p:attrNameLst>
                                          <p:attrName>style.visibility</p:attrName>
                                        </p:attrNameLst>
                                      </p:cBhvr>
                                      <p:to>
                                        <p:strVal val="visible"/>
                                      </p:to>
                                    </p:set>
                                    <p:animEffect transition="in" filter="fade">
                                      <p:cBhvr>
                                        <p:cTn id="147" dur="1000"/>
                                        <p:tgtEl>
                                          <p:spTgt spid="35"/>
                                        </p:tgtEl>
                                      </p:cBhvr>
                                    </p:animEffect>
                                    <p:anim calcmode="lin" valueType="num">
                                      <p:cBhvr>
                                        <p:cTn id="148" dur="1000" fill="hold"/>
                                        <p:tgtEl>
                                          <p:spTgt spid="35"/>
                                        </p:tgtEl>
                                        <p:attrNameLst>
                                          <p:attrName>ppt_x</p:attrName>
                                        </p:attrNameLst>
                                      </p:cBhvr>
                                      <p:tavLst>
                                        <p:tav tm="0">
                                          <p:val>
                                            <p:strVal val="#ppt_x"/>
                                          </p:val>
                                        </p:tav>
                                        <p:tav tm="100000">
                                          <p:val>
                                            <p:strVal val="#ppt_x"/>
                                          </p:val>
                                        </p:tav>
                                      </p:tavLst>
                                    </p:anim>
                                    <p:anim calcmode="lin" valueType="num">
                                      <p:cBhvr>
                                        <p:cTn id="14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42" presetClass="entr" presetSubtype="0" fill="hold" grpId="0" nodeType="clickEffect">
                                  <p:stCondLst>
                                    <p:cond delay="0"/>
                                  </p:stCondLst>
                                  <p:childTnLst>
                                    <p:set>
                                      <p:cBhvr>
                                        <p:cTn id="153" dur="1" fill="hold">
                                          <p:stCondLst>
                                            <p:cond delay="0"/>
                                          </p:stCondLst>
                                        </p:cTn>
                                        <p:tgtEl>
                                          <p:spTgt spid="37"/>
                                        </p:tgtEl>
                                        <p:attrNameLst>
                                          <p:attrName>style.visibility</p:attrName>
                                        </p:attrNameLst>
                                      </p:cBhvr>
                                      <p:to>
                                        <p:strVal val="visible"/>
                                      </p:to>
                                    </p:set>
                                    <p:animEffect transition="in" filter="fade">
                                      <p:cBhvr>
                                        <p:cTn id="154" dur="1000"/>
                                        <p:tgtEl>
                                          <p:spTgt spid="37"/>
                                        </p:tgtEl>
                                      </p:cBhvr>
                                    </p:animEffect>
                                    <p:anim calcmode="lin" valueType="num">
                                      <p:cBhvr>
                                        <p:cTn id="155" dur="1000" fill="hold"/>
                                        <p:tgtEl>
                                          <p:spTgt spid="37"/>
                                        </p:tgtEl>
                                        <p:attrNameLst>
                                          <p:attrName>ppt_x</p:attrName>
                                        </p:attrNameLst>
                                      </p:cBhvr>
                                      <p:tavLst>
                                        <p:tav tm="0">
                                          <p:val>
                                            <p:strVal val="#ppt_x"/>
                                          </p:val>
                                        </p:tav>
                                        <p:tav tm="100000">
                                          <p:val>
                                            <p:strVal val="#ppt_x"/>
                                          </p:val>
                                        </p:tav>
                                      </p:tavLst>
                                    </p:anim>
                                    <p:anim calcmode="lin" valueType="num">
                                      <p:cBhvr>
                                        <p:cTn id="156"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presetID="42" presetClass="entr" presetSubtype="0" fill="hold" grpId="0" nodeType="clickEffect">
                                  <p:stCondLst>
                                    <p:cond delay="0"/>
                                  </p:stCondLst>
                                  <p:childTnLst>
                                    <p:set>
                                      <p:cBhvr>
                                        <p:cTn id="160" dur="1" fill="hold">
                                          <p:stCondLst>
                                            <p:cond delay="0"/>
                                          </p:stCondLst>
                                        </p:cTn>
                                        <p:tgtEl>
                                          <p:spTgt spid="38"/>
                                        </p:tgtEl>
                                        <p:attrNameLst>
                                          <p:attrName>style.visibility</p:attrName>
                                        </p:attrNameLst>
                                      </p:cBhvr>
                                      <p:to>
                                        <p:strVal val="visible"/>
                                      </p:to>
                                    </p:set>
                                    <p:animEffect transition="in" filter="fade">
                                      <p:cBhvr>
                                        <p:cTn id="161" dur="1000"/>
                                        <p:tgtEl>
                                          <p:spTgt spid="38"/>
                                        </p:tgtEl>
                                      </p:cBhvr>
                                    </p:animEffect>
                                    <p:anim calcmode="lin" valueType="num">
                                      <p:cBhvr>
                                        <p:cTn id="162" dur="1000" fill="hold"/>
                                        <p:tgtEl>
                                          <p:spTgt spid="38"/>
                                        </p:tgtEl>
                                        <p:attrNameLst>
                                          <p:attrName>ppt_x</p:attrName>
                                        </p:attrNameLst>
                                      </p:cBhvr>
                                      <p:tavLst>
                                        <p:tav tm="0">
                                          <p:val>
                                            <p:strVal val="#ppt_x"/>
                                          </p:val>
                                        </p:tav>
                                        <p:tav tm="100000">
                                          <p:val>
                                            <p:strVal val="#ppt_x"/>
                                          </p:val>
                                        </p:tav>
                                      </p:tavLst>
                                    </p:anim>
                                    <p:anim calcmode="lin" valueType="num">
                                      <p:cBhvr>
                                        <p:cTn id="16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presetID="42" presetClass="entr" presetSubtype="0" fill="hold" grpId="0" nodeType="clickEffect">
                                  <p:stCondLst>
                                    <p:cond delay="0"/>
                                  </p:stCondLst>
                                  <p:childTnLst>
                                    <p:set>
                                      <p:cBhvr>
                                        <p:cTn id="167" dur="1" fill="hold">
                                          <p:stCondLst>
                                            <p:cond delay="0"/>
                                          </p:stCondLst>
                                        </p:cTn>
                                        <p:tgtEl>
                                          <p:spTgt spid="41"/>
                                        </p:tgtEl>
                                        <p:attrNameLst>
                                          <p:attrName>style.visibility</p:attrName>
                                        </p:attrNameLst>
                                      </p:cBhvr>
                                      <p:to>
                                        <p:strVal val="visible"/>
                                      </p:to>
                                    </p:set>
                                    <p:animEffect transition="in" filter="fade">
                                      <p:cBhvr>
                                        <p:cTn id="168" dur="1000"/>
                                        <p:tgtEl>
                                          <p:spTgt spid="41"/>
                                        </p:tgtEl>
                                      </p:cBhvr>
                                    </p:animEffect>
                                    <p:anim calcmode="lin" valueType="num">
                                      <p:cBhvr>
                                        <p:cTn id="169" dur="1000" fill="hold"/>
                                        <p:tgtEl>
                                          <p:spTgt spid="41"/>
                                        </p:tgtEl>
                                        <p:attrNameLst>
                                          <p:attrName>ppt_x</p:attrName>
                                        </p:attrNameLst>
                                      </p:cBhvr>
                                      <p:tavLst>
                                        <p:tav tm="0">
                                          <p:val>
                                            <p:strVal val="#ppt_x"/>
                                          </p:val>
                                        </p:tav>
                                        <p:tav tm="100000">
                                          <p:val>
                                            <p:strVal val="#ppt_x"/>
                                          </p:val>
                                        </p:tav>
                                      </p:tavLst>
                                    </p:anim>
                                    <p:anim calcmode="lin" valueType="num">
                                      <p:cBhvr>
                                        <p:cTn id="17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presetID="42" presetClass="entr" presetSubtype="0" fill="hold" grpId="0" nodeType="clickEffect">
                                  <p:stCondLst>
                                    <p:cond delay="0"/>
                                  </p:stCondLst>
                                  <p:childTnLst>
                                    <p:set>
                                      <p:cBhvr>
                                        <p:cTn id="174" dur="1" fill="hold">
                                          <p:stCondLst>
                                            <p:cond delay="0"/>
                                          </p:stCondLst>
                                        </p:cTn>
                                        <p:tgtEl>
                                          <p:spTgt spid="40"/>
                                        </p:tgtEl>
                                        <p:attrNameLst>
                                          <p:attrName>style.visibility</p:attrName>
                                        </p:attrNameLst>
                                      </p:cBhvr>
                                      <p:to>
                                        <p:strVal val="visible"/>
                                      </p:to>
                                    </p:set>
                                    <p:animEffect transition="in" filter="fade">
                                      <p:cBhvr>
                                        <p:cTn id="175" dur="1000"/>
                                        <p:tgtEl>
                                          <p:spTgt spid="40"/>
                                        </p:tgtEl>
                                      </p:cBhvr>
                                    </p:animEffect>
                                    <p:anim calcmode="lin" valueType="num">
                                      <p:cBhvr>
                                        <p:cTn id="176" dur="1000" fill="hold"/>
                                        <p:tgtEl>
                                          <p:spTgt spid="40"/>
                                        </p:tgtEl>
                                        <p:attrNameLst>
                                          <p:attrName>ppt_x</p:attrName>
                                        </p:attrNameLst>
                                      </p:cBhvr>
                                      <p:tavLst>
                                        <p:tav tm="0">
                                          <p:val>
                                            <p:strVal val="#ppt_x"/>
                                          </p:val>
                                        </p:tav>
                                        <p:tav tm="100000">
                                          <p:val>
                                            <p:strVal val="#ppt_x"/>
                                          </p:val>
                                        </p:tav>
                                      </p:tavLst>
                                    </p:anim>
                                    <p:anim calcmode="lin" valueType="num">
                                      <p:cBhvr>
                                        <p:cTn id="17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par>
                    <p:cTn id="178" fill="hold">
                      <p:stCondLst>
                        <p:cond delay="indefinite"/>
                      </p:stCondLst>
                      <p:childTnLst>
                        <p:par>
                          <p:cTn id="179" fill="hold">
                            <p:stCondLst>
                              <p:cond delay="0"/>
                            </p:stCondLst>
                            <p:childTnLst>
                              <p:par>
                                <p:cTn id="180" presetID="42" presetClass="entr" presetSubtype="0" fill="hold" grpId="0" nodeType="clickEffect">
                                  <p:stCondLst>
                                    <p:cond delay="0"/>
                                  </p:stCondLst>
                                  <p:childTnLst>
                                    <p:set>
                                      <p:cBhvr>
                                        <p:cTn id="181" dur="1" fill="hold">
                                          <p:stCondLst>
                                            <p:cond delay="0"/>
                                          </p:stCondLst>
                                        </p:cTn>
                                        <p:tgtEl>
                                          <p:spTgt spid="39"/>
                                        </p:tgtEl>
                                        <p:attrNameLst>
                                          <p:attrName>style.visibility</p:attrName>
                                        </p:attrNameLst>
                                      </p:cBhvr>
                                      <p:to>
                                        <p:strVal val="visible"/>
                                      </p:to>
                                    </p:set>
                                    <p:animEffect transition="in" filter="fade">
                                      <p:cBhvr>
                                        <p:cTn id="182" dur="1000"/>
                                        <p:tgtEl>
                                          <p:spTgt spid="39"/>
                                        </p:tgtEl>
                                      </p:cBhvr>
                                    </p:animEffect>
                                    <p:anim calcmode="lin" valueType="num">
                                      <p:cBhvr>
                                        <p:cTn id="183" dur="1000" fill="hold"/>
                                        <p:tgtEl>
                                          <p:spTgt spid="39"/>
                                        </p:tgtEl>
                                        <p:attrNameLst>
                                          <p:attrName>ppt_x</p:attrName>
                                        </p:attrNameLst>
                                      </p:cBhvr>
                                      <p:tavLst>
                                        <p:tav tm="0">
                                          <p:val>
                                            <p:strVal val="#ppt_x"/>
                                          </p:val>
                                        </p:tav>
                                        <p:tav tm="100000">
                                          <p:val>
                                            <p:strVal val="#ppt_x"/>
                                          </p:val>
                                        </p:tav>
                                      </p:tavLst>
                                    </p:anim>
                                    <p:anim calcmode="lin" valueType="num">
                                      <p:cBhvr>
                                        <p:cTn id="18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42" presetClass="entr" presetSubtype="0" fill="hold" grpId="0" nodeType="clickEffect">
                                  <p:stCondLst>
                                    <p:cond delay="0"/>
                                  </p:stCondLst>
                                  <p:childTnLst>
                                    <p:set>
                                      <p:cBhvr>
                                        <p:cTn id="188" dur="1" fill="hold">
                                          <p:stCondLst>
                                            <p:cond delay="0"/>
                                          </p:stCondLst>
                                        </p:cTn>
                                        <p:tgtEl>
                                          <p:spTgt spid="42"/>
                                        </p:tgtEl>
                                        <p:attrNameLst>
                                          <p:attrName>style.visibility</p:attrName>
                                        </p:attrNameLst>
                                      </p:cBhvr>
                                      <p:to>
                                        <p:strVal val="visible"/>
                                      </p:to>
                                    </p:set>
                                    <p:animEffect transition="in" filter="fade">
                                      <p:cBhvr>
                                        <p:cTn id="189" dur="1000"/>
                                        <p:tgtEl>
                                          <p:spTgt spid="42"/>
                                        </p:tgtEl>
                                      </p:cBhvr>
                                    </p:animEffect>
                                    <p:anim calcmode="lin" valueType="num">
                                      <p:cBhvr>
                                        <p:cTn id="190" dur="1000" fill="hold"/>
                                        <p:tgtEl>
                                          <p:spTgt spid="42"/>
                                        </p:tgtEl>
                                        <p:attrNameLst>
                                          <p:attrName>ppt_x</p:attrName>
                                        </p:attrNameLst>
                                      </p:cBhvr>
                                      <p:tavLst>
                                        <p:tav tm="0">
                                          <p:val>
                                            <p:strVal val="#ppt_x"/>
                                          </p:val>
                                        </p:tav>
                                        <p:tav tm="100000">
                                          <p:val>
                                            <p:strVal val="#ppt_x"/>
                                          </p:val>
                                        </p:tav>
                                      </p:tavLst>
                                    </p:anim>
                                    <p:anim calcmode="lin" valueType="num">
                                      <p:cBhvr>
                                        <p:cTn id="191"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92" fill="hold">
                      <p:stCondLst>
                        <p:cond delay="indefinite"/>
                      </p:stCondLst>
                      <p:childTnLst>
                        <p:par>
                          <p:cTn id="193" fill="hold">
                            <p:stCondLst>
                              <p:cond delay="0"/>
                            </p:stCondLst>
                            <p:childTnLst>
                              <p:par>
                                <p:cTn id="194" presetID="42" presetClass="entr" presetSubtype="0" fill="hold" grpId="0" nodeType="clickEffect">
                                  <p:stCondLst>
                                    <p:cond delay="0"/>
                                  </p:stCondLst>
                                  <p:childTnLst>
                                    <p:set>
                                      <p:cBhvr>
                                        <p:cTn id="195" dur="1" fill="hold">
                                          <p:stCondLst>
                                            <p:cond delay="0"/>
                                          </p:stCondLst>
                                        </p:cTn>
                                        <p:tgtEl>
                                          <p:spTgt spid="43"/>
                                        </p:tgtEl>
                                        <p:attrNameLst>
                                          <p:attrName>style.visibility</p:attrName>
                                        </p:attrNameLst>
                                      </p:cBhvr>
                                      <p:to>
                                        <p:strVal val="visible"/>
                                      </p:to>
                                    </p:set>
                                    <p:animEffect transition="in" filter="fade">
                                      <p:cBhvr>
                                        <p:cTn id="196" dur="1000"/>
                                        <p:tgtEl>
                                          <p:spTgt spid="43"/>
                                        </p:tgtEl>
                                      </p:cBhvr>
                                    </p:animEffect>
                                    <p:anim calcmode="lin" valueType="num">
                                      <p:cBhvr>
                                        <p:cTn id="197" dur="1000" fill="hold"/>
                                        <p:tgtEl>
                                          <p:spTgt spid="43"/>
                                        </p:tgtEl>
                                        <p:attrNameLst>
                                          <p:attrName>ppt_x</p:attrName>
                                        </p:attrNameLst>
                                      </p:cBhvr>
                                      <p:tavLst>
                                        <p:tav tm="0">
                                          <p:val>
                                            <p:strVal val="#ppt_x"/>
                                          </p:val>
                                        </p:tav>
                                        <p:tav tm="100000">
                                          <p:val>
                                            <p:strVal val="#ppt_x"/>
                                          </p:val>
                                        </p:tav>
                                      </p:tavLst>
                                    </p:anim>
                                    <p:anim calcmode="lin" valueType="num">
                                      <p:cBhvr>
                                        <p:cTn id="19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99" fill="hold">
                      <p:stCondLst>
                        <p:cond delay="indefinite"/>
                      </p:stCondLst>
                      <p:childTnLst>
                        <p:par>
                          <p:cTn id="200" fill="hold">
                            <p:stCondLst>
                              <p:cond delay="0"/>
                            </p:stCondLst>
                            <p:childTnLst>
                              <p:par>
                                <p:cTn id="201" presetID="42" presetClass="entr" presetSubtype="0" fill="hold" grpId="0" nodeType="clickEffect">
                                  <p:stCondLst>
                                    <p:cond delay="0"/>
                                  </p:stCondLst>
                                  <p:childTnLst>
                                    <p:set>
                                      <p:cBhvr>
                                        <p:cTn id="202" dur="1" fill="hold">
                                          <p:stCondLst>
                                            <p:cond delay="0"/>
                                          </p:stCondLst>
                                        </p:cTn>
                                        <p:tgtEl>
                                          <p:spTgt spid="44"/>
                                        </p:tgtEl>
                                        <p:attrNameLst>
                                          <p:attrName>style.visibility</p:attrName>
                                        </p:attrNameLst>
                                      </p:cBhvr>
                                      <p:to>
                                        <p:strVal val="visible"/>
                                      </p:to>
                                    </p:set>
                                    <p:animEffect transition="in" filter="fade">
                                      <p:cBhvr>
                                        <p:cTn id="203" dur="1000"/>
                                        <p:tgtEl>
                                          <p:spTgt spid="44"/>
                                        </p:tgtEl>
                                      </p:cBhvr>
                                    </p:animEffect>
                                    <p:anim calcmode="lin" valueType="num">
                                      <p:cBhvr>
                                        <p:cTn id="204" dur="1000" fill="hold"/>
                                        <p:tgtEl>
                                          <p:spTgt spid="44"/>
                                        </p:tgtEl>
                                        <p:attrNameLst>
                                          <p:attrName>ppt_x</p:attrName>
                                        </p:attrNameLst>
                                      </p:cBhvr>
                                      <p:tavLst>
                                        <p:tav tm="0">
                                          <p:val>
                                            <p:strVal val="#ppt_x"/>
                                          </p:val>
                                        </p:tav>
                                        <p:tav tm="100000">
                                          <p:val>
                                            <p:strVal val="#ppt_x"/>
                                          </p:val>
                                        </p:tav>
                                      </p:tavLst>
                                    </p:anim>
                                    <p:anim calcmode="lin" valueType="num">
                                      <p:cBhvr>
                                        <p:cTn id="205"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06" fill="hold">
                      <p:stCondLst>
                        <p:cond delay="indefinite"/>
                      </p:stCondLst>
                      <p:childTnLst>
                        <p:par>
                          <p:cTn id="207" fill="hold">
                            <p:stCondLst>
                              <p:cond delay="0"/>
                            </p:stCondLst>
                            <p:childTnLst>
                              <p:par>
                                <p:cTn id="208" presetID="42" presetClass="entr" presetSubtype="0" fill="hold" grpId="0" nodeType="clickEffect">
                                  <p:stCondLst>
                                    <p:cond delay="0"/>
                                  </p:stCondLst>
                                  <p:childTnLst>
                                    <p:set>
                                      <p:cBhvr>
                                        <p:cTn id="209" dur="1" fill="hold">
                                          <p:stCondLst>
                                            <p:cond delay="0"/>
                                          </p:stCondLst>
                                        </p:cTn>
                                        <p:tgtEl>
                                          <p:spTgt spid="45"/>
                                        </p:tgtEl>
                                        <p:attrNameLst>
                                          <p:attrName>style.visibility</p:attrName>
                                        </p:attrNameLst>
                                      </p:cBhvr>
                                      <p:to>
                                        <p:strVal val="visible"/>
                                      </p:to>
                                    </p:set>
                                    <p:animEffect transition="in" filter="fade">
                                      <p:cBhvr>
                                        <p:cTn id="210" dur="1000"/>
                                        <p:tgtEl>
                                          <p:spTgt spid="45"/>
                                        </p:tgtEl>
                                      </p:cBhvr>
                                    </p:animEffect>
                                    <p:anim calcmode="lin" valueType="num">
                                      <p:cBhvr>
                                        <p:cTn id="211" dur="1000" fill="hold"/>
                                        <p:tgtEl>
                                          <p:spTgt spid="45"/>
                                        </p:tgtEl>
                                        <p:attrNameLst>
                                          <p:attrName>ppt_x</p:attrName>
                                        </p:attrNameLst>
                                      </p:cBhvr>
                                      <p:tavLst>
                                        <p:tav tm="0">
                                          <p:val>
                                            <p:strVal val="#ppt_x"/>
                                          </p:val>
                                        </p:tav>
                                        <p:tav tm="100000">
                                          <p:val>
                                            <p:strVal val="#ppt_x"/>
                                          </p:val>
                                        </p:tav>
                                      </p:tavLst>
                                    </p:anim>
                                    <p:anim calcmode="lin" valueType="num">
                                      <p:cBhvr>
                                        <p:cTn id="212"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13" fill="hold">
                      <p:stCondLst>
                        <p:cond delay="indefinite"/>
                      </p:stCondLst>
                      <p:childTnLst>
                        <p:par>
                          <p:cTn id="214" fill="hold">
                            <p:stCondLst>
                              <p:cond delay="0"/>
                            </p:stCondLst>
                            <p:childTnLst>
                              <p:par>
                                <p:cTn id="215" presetID="42" presetClass="entr" presetSubtype="0" fill="hold" grpId="0" nodeType="clickEffect">
                                  <p:stCondLst>
                                    <p:cond delay="0"/>
                                  </p:stCondLst>
                                  <p:childTnLst>
                                    <p:set>
                                      <p:cBhvr>
                                        <p:cTn id="216" dur="1" fill="hold">
                                          <p:stCondLst>
                                            <p:cond delay="0"/>
                                          </p:stCondLst>
                                        </p:cTn>
                                        <p:tgtEl>
                                          <p:spTgt spid="49"/>
                                        </p:tgtEl>
                                        <p:attrNameLst>
                                          <p:attrName>style.visibility</p:attrName>
                                        </p:attrNameLst>
                                      </p:cBhvr>
                                      <p:to>
                                        <p:strVal val="visible"/>
                                      </p:to>
                                    </p:set>
                                    <p:animEffect transition="in" filter="fade">
                                      <p:cBhvr>
                                        <p:cTn id="217" dur="1000"/>
                                        <p:tgtEl>
                                          <p:spTgt spid="49"/>
                                        </p:tgtEl>
                                      </p:cBhvr>
                                    </p:animEffect>
                                    <p:anim calcmode="lin" valueType="num">
                                      <p:cBhvr>
                                        <p:cTn id="218" dur="1000" fill="hold"/>
                                        <p:tgtEl>
                                          <p:spTgt spid="49"/>
                                        </p:tgtEl>
                                        <p:attrNameLst>
                                          <p:attrName>ppt_x</p:attrName>
                                        </p:attrNameLst>
                                      </p:cBhvr>
                                      <p:tavLst>
                                        <p:tav tm="0">
                                          <p:val>
                                            <p:strVal val="#ppt_x"/>
                                          </p:val>
                                        </p:tav>
                                        <p:tav tm="100000">
                                          <p:val>
                                            <p:strVal val="#ppt_x"/>
                                          </p:val>
                                        </p:tav>
                                      </p:tavLst>
                                    </p:anim>
                                    <p:anim calcmode="lin" valueType="num">
                                      <p:cBhvr>
                                        <p:cTn id="21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par>
                    <p:cTn id="220" fill="hold">
                      <p:stCondLst>
                        <p:cond delay="indefinite"/>
                      </p:stCondLst>
                      <p:childTnLst>
                        <p:par>
                          <p:cTn id="221" fill="hold">
                            <p:stCondLst>
                              <p:cond delay="0"/>
                            </p:stCondLst>
                            <p:childTnLst>
                              <p:par>
                                <p:cTn id="222" presetID="42" presetClass="entr" presetSubtype="0" fill="hold" grpId="0" nodeType="clickEffect">
                                  <p:stCondLst>
                                    <p:cond delay="0"/>
                                  </p:stCondLst>
                                  <p:childTnLst>
                                    <p:set>
                                      <p:cBhvr>
                                        <p:cTn id="223" dur="1" fill="hold">
                                          <p:stCondLst>
                                            <p:cond delay="0"/>
                                          </p:stCondLst>
                                        </p:cTn>
                                        <p:tgtEl>
                                          <p:spTgt spid="48"/>
                                        </p:tgtEl>
                                        <p:attrNameLst>
                                          <p:attrName>style.visibility</p:attrName>
                                        </p:attrNameLst>
                                      </p:cBhvr>
                                      <p:to>
                                        <p:strVal val="visible"/>
                                      </p:to>
                                    </p:set>
                                    <p:animEffect transition="in" filter="fade">
                                      <p:cBhvr>
                                        <p:cTn id="224" dur="1000"/>
                                        <p:tgtEl>
                                          <p:spTgt spid="48"/>
                                        </p:tgtEl>
                                      </p:cBhvr>
                                    </p:animEffect>
                                    <p:anim calcmode="lin" valueType="num">
                                      <p:cBhvr>
                                        <p:cTn id="225" dur="1000" fill="hold"/>
                                        <p:tgtEl>
                                          <p:spTgt spid="48"/>
                                        </p:tgtEl>
                                        <p:attrNameLst>
                                          <p:attrName>ppt_x</p:attrName>
                                        </p:attrNameLst>
                                      </p:cBhvr>
                                      <p:tavLst>
                                        <p:tav tm="0">
                                          <p:val>
                                            <p:strVal val="#ppt_x"/>
                                          </p:val>
                                        </p:tav>
                                        <p:tav tm="100000">
                                          <p:val>
                                            <p:strVal val="#ppt_x"/>
                                          </p:val>
                                        </p:tav>
                                      </p:tavLst>
                                    </p:anim>
                                    <p:anim calcmode="lin" valueType="num">
                                      <p:cBhvr>
                                        <p:cTn id="226"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227" fill="hold">
                      <p:stCondLst>
                        <p:cond delay="indefinite"/>
                      </p:stCondLst>
                      <p:childTnLst>
                        <p:par>
                          <p:cTn id="228" fill="hold">
                            <p:stCondLst>
                              <p:cond delay="0"/>
                            </p:stCondLst>
                            <p:childTnLst>
                              <p:par>
                                <p:cTn id="229" presetID="42" presetClass="entr" presetSubtype="0" fill="hold" grpId="0" nodeType="clickEffect">
                                  <p:stCondLst>
                                    <p:cond delay="0"/>
                                  </p:stCondLst>
                                  <p:childTnLst>
                                    <p:set>
                                      <p:cBhvr>
                                        <p:cTn id="230" dur="1" fill="hold">
                                          <p:stCondLst>
                                            <p:cond delay="0"/>
                                          </p:stCondLst>
                                        </p:cTn>
                                        <p:tgtEl>
                                          <p:spTgt spid="47"/>
                                        </p:tgtEl>
                                        <p:attrNameLst>
                                          <p:attrName>style.visibility</p:attrName>
                                        </p:attrNameLst>
                                      </p:cBhvr>
                                      <p:to>
                                        <p:strVal val="visible"/>
                                      </p:to>
                                    </p:set>
                                    <p:animEffect transition="in" filter="fade">
                                      <p:cBhvr>
                                        <p:cTn id="231" dur="1000"/>
                                        <p:tgtEl>
                                          <p:spTgt spid="47"/>
                                        </p:tgtEl>
                                      </p:cBhvr>
                                    </p:animEffect>
                                    <p:anim calcmode="lin" valueType="num">
                                      <p:cBhvr>
                                        <p:cTn id="232" dur="1000" fill="hold"/>
                                        <p:tgtEl>
                                          <p:spTgt spid="47"/>
                                        </p:tgtEl>
                                        <p:attrNameLst>
                                          <p:attrName>ppt_x</p:attrName>
                                        </p:attrNameLst>
                                      </p:cBhvr>
                                      <p:tavLst>
                                        <p:tav tm="0">
                                          <p:val>
                                            <p:strVal val="#ppt_x"/>
                                          </p:val>
                                        </p:tav>
                                        <p:tav tm="100000">
                                          <p:val>
                                            <p:strVal val="#ppt_x"/>
                                          </p:val>
                                        </p:tav>
                                      </p:tavLst>
                                    </p:anim>
                                    <p:anim calcmode="lin" valueType="num">
                                      <p:cBhvr>
                                        <p:cTn id="233"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34" fill="hold">
                      <p:stCondLst>
                        <p:cond delay="indefinite"/>
                      </p:stCondLst>
                      <p:childTnLst>
                        <p:par>
                          <p:cTn id="235" fill="hold">
                            <p:stCondLst>
                              <p:cond delay="0"/>
                            </p:stCondLst>
                            <p:childTnLst>
                              <p:par>
                                <p:cTn id="236" presetID="42" presetClass="entr" presetSubtype="0" fill="hold" grpId="0" nodeType="clickEffect">
                                  <p:stCondLst>
                                    <p:cond delay="0"/>
                                  </p:stCondLst>
                                  <p:childTnLst>
                                    <p:set>
                                      <p:cBhvr>
                                        <p:cTn id="237" dur="1" fill="hold">
                                          <p:stCondLst>
                                            <p:cond delay="0"/>
                                          </p:stCondLst>
                                        </p:cTn>
                                        <p:tgtEl>
                                          <p:spTgt spid="46"/>
                                        </p:tgtEl>
                                        <p:attrNameLst>
                                          <p:attrName>style.visibility</p:attrName>
                                        </p:attrNameLst>
                                      </p:cBhvr>
                                      <p:to>
                                        <p:strVal val="visible"/>
                                      </p:to>
                                    </p:set>
                                    <p:animEffect transition="in" filter="fade">
                                      <p:cBhvr>
                                        <p:cTn id="238" dur="1000"/>
                                        <p:tgtEl>
                                          <p:spTgt spid="46"/>
                                        </p:tgtEl>
                                      </p:cBhvr>
                                    </p:animEffect>
                                    <p:anim calcmode="lin" valueType="num">
                                      <p:cBhvr>
                                        <p:cTn id="239" dur="1000" fill="hold"/>
                                        <p:tgtEl>
                                          <p:spTgt spid="46"/>
                                        </p:tgtEl>
                                        <p:attrNameLst>
                                          <p:attrName>ppt_x</p:attrName>
                                        </p:attrNameLst>
                                      </p:cBhvr>
                                      <p:tavLst>
                                        <p:tav tm="0">
                                          <p:val>
                                            <p:strVal val="#ppt_x"/>
                                          </p:val>
                                        </p:tav>
                                        <p:tav tm="100000">
                                          <p:val>
                                            <p:strVal val="#ppt_x"/>
                                          </p:val>
                                        </p:tav>
                                      </p:tavLst>
                                    </p:anim>
                                    <p:anim calcmode="lin" valueType="num">
                                      <p:cBhvr>
                                        <p:cTn id="240"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41" fill="hold">
                      <p:stCondLst>
                        <p:cond delay="indefinite"/>
                      </p:stCondLst>
                      <p:childTnLst>
                        <p:par>
                          <p:cTn id="242" fill="hold">
                            <p:stCondLst>
                              <p:cond delay="0"/>
                            </p:stCondLst>
                            <p:childTnLst>
                              <p:par>
                                <p:cTn id="243" presetID="42" presetClass="entr" presetSubtype="0" fill="hold" nodeType="clickEffect">
                                  <p:stCondLst>
                                    <p:cond delay="0"/>
                                  </p:stCondLst>
                                  <p:childTnLst>
                                    <p:set>
                                      <p:cBhvr>
                                        <p:cTn id="244" dur="1" fill="hold">
                                          <p:stCondLst>
                                            <p:cond delay="0"/>
                                          </p:stCondLst>
                                        </p:cTn>
                                        <p:tgtEl>
                                          <p:spTgt spid="27"/>
                                        </p:tgtEl>
                                        <p:attrNameLst>
                                          <p:attrName>style.visibility</p:attrName>
                                        </p:attrNameLst>
                                      </p:cBhvr>
                                      <p:to>
                                        <p:strVal val="visible"/>
                                      </p:to>
                                    </p:set>
                                    <p:animEffect transition="in" filter="fade">
                                      <p:cBhvr>
                                        <p:cTn id="245" dur="1000"/>
                                        <p:tgtEl>
                                          <p:spTgt spid="27"/>
                                        </p:tgtEl>
                                      </p:cBhvr>
                                    </p:animEffect>
                                    <p:anim calcmode="lin" valueType="num">
                                      <p:cBhvr>
                                        <p:cTn id="246" dur="1000" fill="hold"/>
                                        <p:tgtEl>
                                          <p:spTgt spid="27"/>
                                        </p:tgtEl>
                                        <p:attrNameLst>
                                          <p:attrName>ppt_x</p:attrName>
                                        </p:attrNameLst>
                                      </p:cBhvr>
                                      <p:tavLst>
                                        <p:tav tm="0">
                                          <p:val>
                                            <p:strVal val="#ppt_x"/>
                                          </p:val>
                                        </p:tav>
                                        <p:tav tm="100000">
                                          <p:val>
                                            <p:strVal val="#ppt_x"/>
                                          </p:val>
                                        </p:tav>
                                      </p:tavLst>
                                    </p:anim>
                                    <p:anim calcmode="lin" valueType="num">
                                      <p:cBhvr>
                                        <p:cTn id="24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1" grpId="0"/>
      <p:bldP spid="12" grpId="0"/>
      <p:bldP spid="13" grpId="0"/>
      <p:bldP spid="15" grpId="0"/>
      <p:bldP spid="16" grpId="0"/>
      <p:bldP spid="17" grpId="0"/>
      <p:bldP spid="18" grpId="0"/>
      <p:bldP spid="19" grpId="0"/>
      <p:bldP spid="20" grpId="0"/>
      <p:bldP spid="21" grpId="0"/>
      <p:bldP spid="22" grpId="0"/>
      <p:bldP spid="23" grpId="0"/>
      <p:bldP spid="24" grpId="0"/>
      <p:bldP spid="25" grpId="0"/>
      <p:bldP spid="26" grpId="0"/>
      <p:bldP spid="6"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1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6172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790" name="Picture 6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3810000"/>
            <a:ext cx="25876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795" name="Picture 6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4648200"/>
            <a:ext cx="709613"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800" name="Picture 7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4200" y="3810000"/>
            <a:ext cx="303213"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801"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05400" y="3810000"/>
            <a:ext cx="303213"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803" name="Picture 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38600" y="3886200"/>
            <a:ext cx="303213" cy="258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809" name="Picture 8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47800" y="3810000"/>
            <a:ext cx="606425" cy="37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810" name="Picture 8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3200" y="3810000"/>
            <a:ext cx="395288" cy="37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01864" name="Group 136"/>
          <p:cNvGraphicFramePr>
            <a:graphicFrameLocks noGrp="1"/>
          </p:cNvGraphicFramePr>
          <p:nvPr/>
        </p:nvGraphicFramePr>
        <p:xfrm>
          <a:off x="609600" y="3733800"/>
          <a:ext cx="6477000" cy="1579563"/>
        </p:xfrm>
        <a:graphic>
          <a:graphicData uri="http://schemas.openxmlformats.org/drawingml/2006/table">
            <a:tbl>
              <a:tblPr/>
              <a:tblGrid>
                <a:gridCol w="839788"/>
                <a:gridCol w="1065212"/>
                <a:gridCol w="1143000"/>
                <a:gridCol w="1219200"/>
                <a:gridCol w="1219200"/>
                <a:gridCol w="990600"/>
              </a:tblGrid>
              <a:tr h="685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t>
                      </a:r>
                      <a:r>
                        <a:rPr kumimoji="0" lang="en-US" sz="2000" b="0"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937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201862" name="Picture 13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5400" y="4038600"/>
            <a:ext cx="393700" cy="26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TextBox 16"/>
          <p:cNvSpPr txBox="1"/>
          <p:nvPr/>
        </p:nvSpPr>
        <p:spPr>
          <a:xfrm>
            <a:off x="1866594" y="4563417"/>
            <a:ext cx="340158" cy="461665"/>
          </a:xfrm>
          <a:prstGeom prst="rect">
            <a:avLst/>
          </a:prstGeom>
          <a:noFill/>
        </p:spPr>
        <p:txBody>
          <a:bodyPr wrap="none" rtlCol="0">
            <a:spAutoFit/>
          </a:bodyPr>
          <a:lstStyle/>
          <a:p>
            <a:r>
              <a:rPr lang="en-US" sz="2400" dirty="0" smtClean="0"/>
              <a:t>0</a:t>
            </a:r>
            <a:endParaRPr lang="en-US" sz="2400" dirty="0"/>
          </a:p>
        </p:txBody>
      </p:sp>
      <p:grpSp>
        <p:nvGrpSpPr>
          <p:cNvPr id="2" name="Group 1"/>
          <p:cNvGrpSpPr/>
          <p:nvPr/>
        </p:nvGrpSpPr>
        <p:grpSpPr>
          <a:xfrm>
            <a:off x="838200" y="609600"/>
            <a:ext cx="4572000" cy="2894013"/>
            <a:chOff x="838200" y="609600"/>
            <a:chExt cx="4572000" cy="2894013"/>
          </a:xfrm>
        </p:grpSpPr>
        <p:pic>
          <p:nvPicPr>
            <p:cNvPr id="201797" name="Picture 6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8200" y="609600"/>
              <a:ext cx="4572000" cy="2894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804" name="Picture 7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1200" y="2362200"/>
              <a:ext cx="228600"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806" name="Picture 7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2362200"/>
              <a:ext cx="228600"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807" name="Picture 7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2362200"/>
              <a:ext cx="228600"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1808" name="Picture 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62400" y="2257425"/>
              <a:ext cx="228600"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TextBox 17"/>
            <p:cNvSpPr txBox="1"/>
            <p:nvPr/>
          </p:nvSpPr>
          <p:spPr>
            <a:xfrm>
              <a:off x="1611396" y="2267093"/>
              <a:ext cx="255198" cy="369332"/>
            </a:xfrm>
            <a:prstGeom prst="rect">
              <a:avLst/>
            </a:prstGeom>
            <a:noFill/>
          </p:spPr>
          <p:txBody>
            <a:bodyPr wrap="none" rtlCol="0">
              <a:spAutoFit/>
            </a:bodyPr>
            <a:lstStyle/>
            <a:p>
              <a:r>
                <a:rPr lang="en-US" dirty="0" smtClean="0"/>
                <a:t>-</a:t>
              </a:r>
              <a:endParaRPr lang="en-US" dirty="0"/>
            </a:p>
          </p:txBody>
        </p:sp>
        <p:sp>
          <p:nvSpPr>
            <p:cNvPr id="19" name="TextBox 18"/>
            <p:cNvSpPr txBox="1"/>
            <p:nvPr/>
          </p:nvSpPr>
          <p:spPr>
            <a:xfrm>
              <a:off x="2286000" y="2257425"/>
              <a:ext cx="255198" cy="369332"/>
            </a:xfrm>
            <a:prstGeom prst="rect">
              <a:avLst/>
            </a:prstGeom>
            <a:noFill/>
          </p:spPr>
          <p:txBody>
            <a:bodyPr wrap="none" rtlCol="0">
              <a:spAutoFit/>
            </a:bodyPr>
            <a:lstStyle/>
            <a:p>
              <a:r>
                <a:rPr lang="en-US" dirty="0" smtClean="0"/>
                <a:t>-</a:t>
              </a:r>
              <a:endParaRPr lang="en-US" dirty="0"/>
            </a:p>
          </p:txBody>
        </p:sp>
        <p:sp>
          <p:nvSpPr>
            <p:cNvPr id="20" name="TextBox 19"/>
            <p:cNvSpPr txBox="1"/>
            <p:nvPr/>
          </p:nvSpPr>
          <p:spPr>
            <a:xfrm>
              <a:off x="3048000" y="2257425"/>
              <a:ext cx="255198" cy="369332"/>
            </a:xfrm>
            <a:prstGeom prst="rect">
              <a:avLst/>
            </a:prstGeom>
            <a:noFill/>
          </p:spPr>
          <p:txBody>
            <a:bodyPr wrap="none" rtlCol="0">
              <a:spAutoFit/>
            </a:bodyPr>
            <a:lstStyle/>
            <a:p>
              <a:r>
                <a:rPr lang="en-US" dirty="0" smtClean="0"/>
                <a:t>-</a:t>
              </a:r>
              <a:endParaRPr lang="en-US" dirty="0"/>
            </a:p>
          </p:txBody>
        </p:sp>
        <p:sp>
          <p:nvSpPr>
            <p:cNvPr id="21" name="TextBox 20"/>
            <p:cNvSpPr txBox="1"/>
            <p:nvPr/>
          </p:nvSpPr>
          <p:spPr>
            <a:xfrm>
              <a:off x="3740285" y="2267093"/>
              <a:ext cx="255198" cy="369332"/>
            </a:xfrm>
            <a:prstGeom prst="rect">
              <a:avLst/>
            </a:prstGeom>
            <a:noFill/>
          </p:spPr>
          <p:txBody>
            <a:bodyPr wrap="none" rtlCol="0">
              <a:spAutoFit/>
            </a:bodyPr>
            <a:lstStyle/>
            <a:p>
              <a:r>
                <a:rPr lang="en-US" dirty="0" smtClean="0"/>
                <a:t>-</a:t>
              </a:r>
              <a:endParaRPr lang="en-US" dirty="0"/>
            </a:p>
          </p:txBody>
        </p:sp>
      </p:grpSp>
      <p:sp>
        <p:nvSpPr>
          <p:cNvPr id="3" name="TextBox 2"/>
          <p:cNvSpPr txBox="1"/>
          <p:nvPr/>
        </p:nvSpPr>
        <p:spPr>
          <a:xfrm>
            <a:off x="2556438" y="4586506"/>
            <a:ext cx="1034066" cy="338554"/>
          </a:xfrm>
          <a:prstGeom prst="rect">
            <a:avLst/>
          </a:prstGeom>
          <a:noFill/>
        </p:spPr>
        <p:txBody>
          <a:bodyPr wrap="none" rtlCol="0">
            <a:spAutoFit/>
          </a:bodyPr>
          <a:lstStyle/>
          <a:p>
            <a:r>
              <a:rPr lang="en-US" sz="1600" dirty="0" smtClean="0"/>
              <a:t>undefined</a:t>
            </a:r>
            <a:endParaRPr lang="en-US" sz="1600" dirty="0"/>
          </a:p>
        </p:txBody>
      </p:sp>
      <p:sp>
        <p:nvSpPr>
          <p:cNvPr id="24" name="TextBox 23"/>
          <p:cNvSpPr txBox="1"/>
          <p:nvPr/>
        </p:nvSpPr>
        <p:spPr>
          <a:xfrm>
            <a:off x="4982067" y="4613430"/>
            <a:ext cx="1034066" cy="338554"/>
          </a:xfrm>
          <a:prstGeom prst="rect">
            <a:avLst/>
          </a:prstGeom>
          <a:noFill/>
        </p:spPr>
        <p:txBody>
          <a:bodyPr wrap="none" rtlCol="0">
            <a:spAutoFit/>
          </a:bodyPr>
          <a:lstStyle/>
          <a:p>
            <a:r>
              <a:rPr lang="en-US" sz="1600" dirty="0" smtClean="0"/>
              <a:t>undefined</a:t>
            </a:r>
            <a:endParaRPr lang="en-US" sz="1600" dirty="0"/>
          </a:p>
        </p:txBody>
      </p:sp>
      <p:sp>
        <p:nvSpPr>
          <p:cNvPr id="25" name="TextBox 24"/>
          <p:cNvSpPr txBox="1"/>
          <p:nvPr/>
        </p:nvSpPr>
        <p:spPr>
          <a:xfrm>
            <a:off x="6477000" y="4551874"/>
            <a:ext cx="340158" cy="461665"/>
          </a:xfrm>
          <a:prstGeom prst="rect">
            <a:avLst/>
          </a:prstGeom>
          <a:noFill/>
        </p:spPr>
        <p:txBody>
          <a:bodyPr wrap="none" rtlCol="0">
            <a:spAutoFit/>
          </a:bodyPr>
          <a:lstStyle/>
          <a:p>
            <a:r>
              <a:rPr lang="en-US" sz="2400" dirty="0" smtClean="0"/>
              <a:t>0</a:t>
            </a:r>
            <a:endParaRPr lang="en-US" sz="2400" dirty="0"/>
          </a:p>
        </p:txBody>
      </p:sp>
      <p:sp>
        <p:nvSpPr>
          <p:cNvPr id="26" name="TextBox 25"/>
          <p:cNvSpPr txBox="1"/>
          <p:nvPr/>
        </p:nvSpPr>
        <p:spPr>
          <a:xfrm>
            <a:off x="4038600" y="4551873"/>
            <a:ext cx="340158" cy="461665"/>
          </a:xfrm>
          <a:prstGeom prst="rect">
            <a:avLst/>
          </a:prstGeom>
          <a:noFill/>
        </p:spPr>
        <p:txBody>
          <a:bodyPr wrap="none" rtlCol="0">
            <a:spAutoFit/>
          </a:bodyPr>
          <a:lstStyle/>
          <a:p>
            <a:r>
              <a:rPr lang="en-US" sz="2400" dirty="0" smtClean="0"/>
              <a:t>0</a:t>
            </a:r>
            <a:endParaRPr lang="en-US" sz="2400" dirty="0"/>
          </a:p>
        </p:txBody>
      </p:sp>
      <p:cxnSp>
        <p:nvCxnSpPr>
          <p:cNvPr id="27" name="Straight Connector 26"/>
          <p:cNvCxnSpPr>
            <a:cxnSpLocks noChangeShapeType="1"/>
          </p:cNvCxnSpPr>
          <p:nvPr/>
        </p:nvCxnSpPr>
        <p:spPr bwMode="auto">
          <a:xfrm>
            <a:off x="2667000" y="1177925"/>
            <a:ext cx="1587" cy="2159000"/>
          </a:xfrm>
          <a:prstGeom prst="line">
            <a:avLst/>
          </a:prstGeom>
          <a:noFill/>
          <a:ln w="38100" algn="ctr">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p:cNvCxnSpPr>
            <a:cxnSpLocks noChangeShapeType="1"/>
          </p:cNvCxnSpPr>
          <p:nvPr/>
        </p:nvCxnSpPr>
        <p:spPr bwMode="auto">
          <a:xfrm>
            <a:off x="4075113" y="1153541"/>
            <a:ext cx="1587" cy="2159000"/>
          </a:xfrm>
          <a:prstGeom prst="line">
            <a:avLst/>
          </a:prstGeom>
          <a:noFill/>
          <a:ln w="38100" algn="ctr">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0" name="Group 29"/>
          <p:cNvGrpSpPr>
            <a:grpSpLocks/>
          </p:cNvGrpSpPr>
          <p:nvPr/>
        </p:nvGrpSpPr>
        <p:grpSpPr bwMode="auto">
          <a:xfrm>
            <a:off x="1345055" y="609599"/>
            <a:ext cx="1068543" cy="3347999"/>
            <a:chOff x="262500" y="630696"/>
            <a:chExt cx="1074882" cy="3366515"/>
          </a:xfrm>
        </p:grpSpPr>
        <p:cxnSp>
          <p:nvCxnSpPr>
            <p:cNvPr id="31" name="Straight Arrow Connector 93"/>
            <p:cNvCxnSpPr>
              <a:cxnSpLocks noChangeShapeType="1"/>
            </p:cNvCxnSpPr>
            <p:nvPr/>
          </p:nvCxnSpPr>
          <p:spPr bwMode="auto">
            <a:xfrm>
              <a:off x="268696" y="3768611"/>
              <a:ext cx="0" cy="228600"/>
            </a:xfrm>
            <a:prstGeom prst="straightConnector1">
              <a:avLst/>
            </a:prstGeom>
            <a:noFill/>
            <a:ln w="38100" algn="ctr">
              <a:solidFill>
                <a:srgbClr val="FF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Straight Arrow Connector 94"/>
            <p:cNvCxnSpPr>
              <a:cxnSpLocks noChangeShapeType="1"/>
            </p:cNvCxnSpPr>
            <p:nvPr/>
          </p:nvCxnSpPr>
          <p:spPr bwMode="auto">
            <a:xfrm flipH="1" flipV="1">
              <a:off x="1328062" y="630696"/>
              <a:ext cx="9320" cy="228600"/>
            </a:xfrm>
            <a:prstGeom prst="straightConnector1">
              <a:avLst/>
            </a:prstGeom>
            <a:noFill/>
            <a:ln w="38100" algn="ctr">
              <a:solidFill>
                <a:srgbClr val="FF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3" name="Freeform 95"/>
            <p:cNvSpPr>
              <a:spLocks/>
            </p:cNvSpPr>
            <p:nvPr/>
          </p:nvSpPr>
          <p:spPr bwMode="auto">
            <a:xfrm>
              <a:off x="262500" y="816257"/>
              <a:ext cx="1061872" cy="2955073"/>
            </a:xfrm>
            <a:custGeom>
              <a:avLst/>
              <a:gdLst>
                <a:gd name="T0" fmla="*/ 2146 w 1061872"/>
                <a:gd name="T1" fmla="*/ 2955073 h 2955073"/>
                <a:gd name="T2" fmla="*/ 2146 w 1061872"/>
                <a:gd name="T3" fmla="*/ 2665141 h 2955073"/>
                <a:gd name="T4" fmla="*/ 24448 w 1061872"/>
                <a:gd name="T5" fmla="*/ 2364058 h 2955073"/>
                <a:gd name="T6" fmla="*/ 80204 w 1061872"/>
                <a:gd name="T7" fmla="*/ 2085278 h 2955073"/>
                <a:gd name="T8" fmla="*/ 236322 w 1061872"/>
                <a:gd name="T9" fmla="*/ 1773044 h 2955073"/>
                <a:gd name="T10" fmla="*/ 515102 w 1061872"/>
                <a:gd name="T11" fmla="*/ 1471961 h 2955073"/>
                <a:gd name="T12" fmla="*/ 827336 w 1061872"/>
                <a:gd name="T13" fmla="*/ 1182029 h 2955073"/>
                <a:gd name="T14" fmla="*/ 972302 w 1061872"/>
                <a:gd name="T15" fmla="*/ 858644 h 2955073"/>
                <a:gd name="T16" fmla="*/ 1016907 w 1061872"/>
                <a:gd name="T17" fmla="*/ 579863 h 2955073"/>
                <a:gd name="T18" fmla="*/ 1050361 w 1061872"/>
                <a:gd name="T19" fmla="*/ 289931 h 2955073"/>
                <a:gd name="T20" fmla="*/ 1061512 w 1061872"/>
                <a:gd name="T21" fmla="*/ 0 h 29550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1872" h="2955073">
                  <a:moveTo>
                    <a:pt x="2146" y="2955073"/>
                  </a:moveTo>
                  <a:cubicBezTo>
                    <a:pt x="287" y="2859358"/>
                    <a:pt x="-1571" y="2763643"/>
                    <a:pt x="2146" y="2665141"/>
                  </a:cubicBezTo>
                  <a:cubicBezTo>
                    <a:pt x="5863" y="2566639"/>
                    <a:pt x="11438" y="2460702"/>
                    <a:pt x="24448" y="2364058"/>
                  </a:cubicBezTo>
                  <a:cubicBezTo>
                    <a:pt x="37458" y="2267414"/>
                    <a:pt x="44892" y="2183780"/>
                    <a:pt x="80204" y="2085278"/>
                  </a:cubicBezTo>
                  <a:cubicBezTo>
                    <a:pt x="115516" y="1986776"/>
                    <a:pt x="163839" y="1875263"/>
                    <a:pt x="236322" y="1773044"/>
                  </a:cubicBezTo>
                  <a:cubicBezTo>
                    <a:pt x="308805" y="1670825"/>
                    <a:pt x="416600" y="1570463"/>
                    <a:pt x="515102" y="1471961"/>
                  </a:cubicBezTo>
                  <a:cubicBezTo>
                    <a:pt x="613604" y="1373458"/>
                    <a:pt x="751136" y="1284248"/>
                    <a:pt x="827336" y="1182029"/>
                  </a:cubicBezTo>
                  <a:cubicBezTo>
                    <a:pt x="903536" y="1079810"/>
                    <a:pt x="940707" y="959005"/>
                    <a:pt x="972302" y="858644"/>
                  </a:cubicBezTo>
                  <a:cubicBezTo>
                    <a:pt x="1003897" y="758283"/>
                    <a:pt x="1003897" y="674648"/>
                    <a:pt x="1016907" y="579863"/>
                  </a:cubicBezTo>
                  <a:cubicBezTo>
                    <a:pt x="1029917" y="485078"/>
                    <a:pt x="1042927" y="386575"/>
                    <a:pt x="1050361" y="289931"/>
                  </a:cubicBezTo>
                  <a:cubicBezTo>
                    <a:pt x="1057795" y="193287"/>
                    <a:pt x="1063371" y="50180"/>
                    <a:pt x="1061512" y="0"/>
                  </a:cubicBez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34" name="Group 33"/>
          <p:cNvGrpSpPr>
            <a:grpSpLocks/>
          </p:cNvGrpSpPr>
          <p:nvPr/>
        </p:nvGrpSpPr>
        <p:grpSpPr bwMode="auto">
          <a:xfrm>
            <a:off x="2799341" y="589549"/>
            <a:ext cx="1068543" cy="3347999"/>
            <a:chOff x="262500" y="630696"/>
            <a:chExt cx="1074882" cy="3366515"/>
          </a:xfrm>
        </p:grpSpPr>
        <p:cxnSp>
          <p:nvCxnSpPr>
            <p:cNvPr id="35" name="Straight Arrow Connector 93"/>
            <p:cNvCxnSpPr>
              <a:cxnSpLocks noChangeShapeType="1"/>
            </p:cNvCxnSpPr>
            <p:nvPr/>
          </p:nvCxnSpPr>
          <p:spPr bwMode="auto">
            <a:xfrm>
              <a:off x="268696" y="3768611"/>
              <a:ext cx="0" cy="228600"/>
            </a:xfrm>
            <a:prstGeom prst="straightConnector1">
              <a:avLst/>
            </a:prstGeom>
            <a:noFill/>
            <a:ln w="38100" algn="ctr">
              <a:solidFill>
                <a:srgbClr val="FF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94"/>
            <p:cNvCxnSpPr>
              <a:cxnSpLocks noChangeShapeType="1"/>
            </p:cNvCxnSpPr>
            <p:nvPr/>
          </p:nvCxnSpPr>
          <p:spPr bwMode="auto">
            <a:xfrm flipH="1" flipV="1">
              <a:off x="1328062" y="630696"/>
              <a:ext cx="9320" cy="228600"/>
            </a:xfrm>
            <a:prstGeom prst="straightConnector1">
              <a:avLst/>
            </a:prstGeom>
            <a:noFill/>
            <a:ln w="38100" algn="ctr">
              <a:solidFill>
                <a:srgbClr val="FF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Freeform 95"/>
            <p:cNvSpPr>
              <a:spLocks/>
            </p:cNvSpPr>
            <p:nvPr/>
          </p:nvSpPr>
          <p:spPr bwMode="auto">
            <a:xfrm>
              <a:off x="262500" y="816257"/>
              <a:ext cx="1061872" cy="2955073"/>
            </a:xfrm>
            <a:custGeom>
              <a:avLst/>
              <a:gdLst>
                <a:gd name="T0" fmla="*/ 2146 w 1061872"/>
                <a:gd name="T1" fmla="*/ 2955073 h 2955073"/>
                <a:gd name="T2" fmla="*/ 2146 w 1061872"/>
                <a:gd name="T3" fmla="*/ 2665141 h 2955073"/>
                <a:gd name="T4" fmla="*/ 24448 w 1061872"/>
                <a:gd name="T5" fmla="*/ 2364058 h 2955073"/>
                <a:gd name="T6" fmla="*/ 80204 w 1061872"/>
                <a:gd name="T7" fmla="*/ 2085278 h 2955073"/>
                <a:gd name="T8" fmla="*/ 236322 w 1061872"/>
                <a:gd name="T9" fmla="*/ 1773044 h 2955073"/>
                <a:gd name="T10" fmla="*/ 515102 w 1061872"/>
                <a:gd name="T11" fmla="*/ 1471961 h 2955073"/>
                <a:gd name="T12" fmla="*/ 827336 w 1061872"/>
                <a:gd name="T13" fmla="*/ 1182029 h 2955073"/>
                <a:gd name="T14" fmla="*/ 972302 w 1061872"/>
                <a:gd name="T15" fmla="*/ 858644 h 2955073"/>
                <a:gd name="T16" fmla="*/ 1016907 w 1061872"/>
                <a:gd name="T17" fmla="*/ 579863 h 2955073"/>
                <a:gd name="T18" fmla="*/ 1050361 w 1061872"/>
                <a:gd name="T19" fmla="*/ 289931 h 2955073"/>
                <a:gd name="T20" fmla="*/ 1061512 w 1061872"/>
                <a:gd name="T21" fmla="*/ 0 h 29550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1872" h="2955073">
                  <a:moveTo>
                    <a:pt x="2146" y="2955073"/>
                  </a:moveTo>
                  <a:cubicBezTo>
                    <a:pt x="287" y="2859358"/>
                    <a:pt x="-1571" y="2763643"/>
                    <a:pt x="2146" y="2665141"/>
                  </a:cubicBezTo>
                  <a:cubicBezTo>
                    <a:pt x="5863" y="2566639"/>
                    <a:pt x="11438" y="2460702"/>
                    <a:pt x="24448" y="2364058"/>
                  </a:cubicBezTo>
                  <a:cubicBezTo>
                    <a:pt x="37458" y="2267414"/>
                    <a:pt x="44892" y="2183780"/>
                    <a:pt x="80204" y="2085278"/>
                  </a:cubicBezTo>
                  <a:cubicBezTo>
                    <a:pt x="115516" y="1986776"/>
                    <a:pt x="163839" y="1875263"/>
                    <a:pt x="236322" y="1773044"/>
                  </a:cubicBezTo>
                  <a:cubicBezTo>
                    <a:pt x="308805" y="1670825"/>
                    <a:pt x="416600" y="1570463"/>
                    <a:pt x="515102" y="1471961"/>
                  </a:cubicBezTo>
                  <a:cubicBezTo>
                    <a:pt x="613604" y="1373458"/>
                    <a:pt x="751136" y="1284248"/>
                    <a:pt x="827336" y="1182029"/>
                  </a:cubicBezTo>
                  <a:cubicBezTo>
                    <a:pt x="903536" y="1079810"/>
                    <a:pt x="940707" y="959005"/>
                    <a:pt x="972302" y="858644"/>
                  </a:cubicBezTo>
                  <a:cubicBezTo>
                    <a:pt x="1003897" y="758283"/>
                    <a:pt x="1003897" y="674648"/>
                    <a:pt x="1016907" y="579863"/>
                  </a:cubicBezTo>
                  <a:cubicBezTo>
                    <a:pt x="1029917" y="485078"/>
                    <a:pt x="1042927" y="386575"/>
                    <a:pt x="1050361" y="289931"/>
                  </a:cubicBezTo>
                  <a:cubicBezTo>
                    <a:pt x="1057795" y="193287"/>
                    <a:pt x="1063371" y="50180"/>
                    <a:pt x="1061512" y="0"/>
                  </a:cubicBez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42" name="Group 41"/>
          <p:cNvGrpSpPr>
            <a:grpSpLocks/>
          </p:cNvGrpSpPr>
          <p:nvPr/>
        </p:nvGrpSpPr>
        <p:grpSpPr bwMode="auto">
          <a:xfrm>
            <a:off x="4233707" y="549997"/>
            <a:ext cx="1068543" cy="3347999"/>
            <a:chOff x="262500" y="630696"/>
            <a:chExt cx="1074882" cy="3366515"/>
          </a:xfrm>
        </p:grpSpPr>
        <p:cxnSp>
          <p:nvCxnSpPr>
            <p:cNvPr id="43" name="Straight Arrow Connector 93"/>
            <p:cNvCxnSpPr>
              <a:cxnSpLocks noChangeShapeType="1"/>
            </p:cNvCxnSpPr>
            <p:nvPr/>
          </p:nvCxnSpPr>
          <p:spPr bwMode="auto">
            <a:xfrm>
              <a:off x="268696" y="3768611"/>
              <a:ext cx="0" cy="228600"/>
            </a:xfrm>
            <a:prstGeom prst="straightConnector1">
              <a:avLst/>
            </a:prstGeom>
            <a:noFill/>
            <a:ln w="38100" algn="ctr">
              <a:solidFill>
                <a:srgbClr val="FF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Arrow Connector 94"/>
            <p:cNvCxnSpPr>
              <a:cxnSpLocks noChangeShapeType="1"/>
            </p:cNvCxnSpPr>
            <p:nvPr/>
          </p:nvCxnSpPr>
          <p:spPr bwMode="auto">
            <a:xfrm flipH="1" flipV="1">
              <a:off x="1328062" y="630696"/>
              <a:ext cx="9320" cy="228600"/>
            </a:xfrm>
            <a:prstGeom prst="straightConnector1">
              <a:avLst/>
            </a:prstGeom>
            <a:noFill/>
            <a:ln w="38100" algn="ctr">
              <a:solidFill>
                <a:srgbClr val="FF0000"/>
              </a:solidFill>
              <a:round/>
              <a:headEnd/>
              <a:tailEnd type="arrow"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Freeform 95"/>
            <p:cNvSpPr>
              <a:spLocks/>
            </p:cNvSpPr>
            <p:nvPr/>
          </p:nvSpPr>
          <p:spPr bwMode="auto">
            <a:xfrm>
              <a:off x="262500" y="816257"/>
              <a:ext cx="1061872" cy="2955073"/>
            </a:xfrm>
            <a:custGeom>
              <a:avLst/>
              <a:gdLst>
                <a:gd name="T0" fmla="*/ 2146 w 1061872"/>
                <a:gd name="T1" fmla="*/ 2955073 h 2955073"/>
                <a:gd name="T2" fmla="*/ 2146 w 1061872"/>
                <a:gd name="T3" fmla="*/ 2665141 h 2955073"/>
                <a:gd name="T4" fmla="*/ 24448 w 1061872"/>
                <a:gd name="T5" fmla="*/ 2364058 h 2955073"/>
                <a:gd name="T6" fmla="*/ 80204 w 1061872"/>
                <a:gd name="T7" fmla="*/ 2085278 h 2955073"/>
                <a:gd name="T8" fmla="*/ 236322 w 1061872"/>
                <a:gd name="T9" fmla="*/ 1773044 h 2955073"/>
                <a:gd name="T10" fmla="*/ 515102 w 1061872"/>
                <a:gd name="T11" fmla="*/ 1471961 h 2955073"/>
                <a:gd name="T12" fmla="*/ 827336 w 1061872"/>
                <a:gd name="T13" fmla="*/ 1182029 h 2955073"/>
                <a:gd name="T14" fmla="*/ 972302 w 1061872"/>
                <a:gd name="T15" fmla="*/ 858644 h 2955073"/>
                <a:gd name="T16" fmla="*/ 1016907 w 1061872"/>
                <a:gd name="T17" fmla="*/ 579863 h 2955073"/>
                <a:gd name="T18" fmla="*/ 1050361 w 1061872"/>
                <a:gd name="T19" fmla="*/ 289931 h 2955073"/>
                <a:gd name="T20" fmla="*/ 1061512 w 1061872"/>
                <a:gd name="T21" fmla="*/ 0 h 29550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061872" h="2955073">
                  <a:moveTo>
                    <a:pt x="2146" y="2955073"/>
                  </a:moveTo>
                  <a:cubicBezTo>
                    <a:pt x="287" y="2859358"/>
                    <a:pt x="-1571" y="2763643"/>
                    <a:pt x="2146" y="2665141"/>
                  </a:cubicBezTo>
                  <a:cubicBezTo>
                    <a:pt x="5863" y="2566639"/>
                    <a:pt x="11438" y="2460702"/>
                    <a:pt x="24448" y="2364058"/>
                  </a:cubicBezTo>
                  <a:cubicBezTo>
                    <a:pt x="37458" y="2267414"/>
                    <a:pt x="44892" y="2183780"/>
                    <a:pt x="80204" y="2085278"/>
                  </a:cubicBezTo>
                  <a:cubicBezTo>
                    <a:pt x="115516" y="1986776"/>
                    <a:pt x="163839" y="1875263"/>
                    <a:pt x="236322" y="1773044"/>
                  </a:cubicBezTo>
                  <a:cubicBezTo>
                    <a:pt x="308805" y="1670825"/>
                    <a:pt x="416600" y="1570463"/>
                    <a:pt x="515102" y="1471961"/>
                  </a:cubicBezTo>
                  <a:cubicBezTo>
                    <a:pt x="613604" y="1373458"/>
                    <a:pt x="751136" y="1284248"/>
                    <a:pt x="827336" y="1182029"/>
                  </a:cubicBezTo>
                  <a:cubicBezTo>
                    <a:pt x="903536" y="1079810"/>
                    <a:pt x="940707" y="959005"/>
                    <a:pt x="972302" y="858644"/>
                  </a:cubicBezTo>
                  <a:cubicBezTo>
                    <a:pt x="1003897" y="758283"/>
                    <a:pt x="1003897" y="674648"/>
                    <a:pt x="1016907" y="579863"/>
                  </a:cubicBezTo>
                  <a:cubicBezTo>
                    <a:pt x="1029917" y="485078"/>
                    <a:pt x="1042927" y="386575"/>
                    <a:pt x="1050361" y="289931"/>
                  </a:cubicBezTo>
                  <a:cubicBezTo>
                    <a:pt x="1057795" y="193287"/>
                    <a:pt x="1063371" y="50180"/>
                    <a:pt x="1061512" y="0"/>
                  </a:cubicBezTo>
                </a:path>
              </a:pathLst>
            </a:custGeom>
            <a:noFill/>
            <a:ln w="381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cxnSp>
        <p:nvCxnSpPr>
          <p:cNvPr id="46" name="Straight Connector 45"/>
          <p:cNvCxnSpPr>
            <a:cxnSpLocks noChangeShapeType="1"/>
          </p:cNvCxnSpPr>
          <p:nvPr/>
        </p:nvCxnSpPr>
        <p:spPr bwMode="auto">
          <a:xfrm>
            <a:off x="5499100" y="1124447"/>
            <a:ext cx="1587" cy="2159000"/>
          </a:xfrm>
          <a:prstGeom prst="line">
            <a:avLst/>
          </a:prstGeom>
          <a:noFill/>
          <a:ln w="38100" algn="ctr">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p:cNvCxnSpPr>
            <a:cxnSpLocks noChangeShapeType="1"/>
          </p:cNvCxnSpPr>
          <p:nvPr/>
        </p:nvCxnSpPr>
        <p:spPr bwMode="auto">
          <a:xfrm>
            <a:off x="1217613" y="1142978"/>
            <a:ext cx="1587" cy="2159000"/>
          </a:xfrm>
          <a:prstGeom prst="line">
            <a:avLst/>
          </a:prstGeom>
          <a:noFill/>
          <a:ln w="38100" algn="ctr">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1903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1000"/>
                                        <p:tgtEl>
                                          <p:spTgt spid="25"/>
                                        </p:tgtEl>
                                      </p:cBhvr>
                                    </p:animEffect>
                                    <p:anim calcmode="lin" valueType="num">
                                      <p:cBhvr>
                                        <p:cTn id="36" dur="1000" fill="hold"/>
                                        <p:tgtEl>
                                          <p:spTgt spid="25"/>
                                        </p:tgtEl>
                                        <p:attrNameLst>
                                          <p:attrName>ppt_x</p:attrName>
                                        </p:attrNameLst>
                                      </p:cBhvr>
                                      <p:tavLst>
                                        <p:tav tm="0">
                                          <p:val>
                                            <p:strVal val="#ppt_x"/>
                                          </p:val>
                                        </p:tav>
                                        <p:tav tm="100000">
                                          <p:val>
                                            <p:strVal val="#ppt_x"/>
                                          </p:val>
                                        </p:tav>
                                      </p:tavLst>
                                    </p:anim>
                                    <p:anim calcmode="lin" valueType="num">
                                      <p:cBhvr>
                                        <p:cTn id="3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fade">
                                      <p:cBhvr>
                                        <p:cTn id="49" dur="1000"/>
                                        <p:tgtEl>
                                          <p:spTgt spid="29"/>
                                        </p:tgtEl>
                                      </p:cBhvr>
                                    </p:animEffect>
                                    <p:anim calcmode="lin" valueType="num">
                                      <p:cBhvr>
                                        <p:cTn id="50" dur="1000" fill="hold"/>
                                        <p:tgtEl>
                                          <p:spTgt spid="29"/>
                                        </p:tgtEl>
                                        <p:attrNameLst>
                                          <p:attrName>ppt_x</p:attrName>
                                        </p:attrNameLst>
                                      </p:cBhvr>
                                      <p:tavLst>
                                        <p:tav tm="0">
                                          <p:val>
                                            <p:strVal val="#ppt_x"/>
                                          </p:val>
                                        </p:tav>
                                        <p:tav tm="100000">
                                          <p:val>
                                            <p:strVal val="#ppt_x"/>
                                          </p:val>
                                        </p:tav>
                                      </p:tavLst>
                                    </p:anim>
                                    <p:anim calcmode="lin" valueType="num">
                                      <p:cBhvr>
                                        <p:cTn id="51"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6"/>
                                        </p:tgtEl>
                                        <p:attrNameLst>
                                          <p:attrName>style.visibility</p:attrName>
                                        </p:attrNameLst>
                                      </p:cBhvr>
                                      <p:to>
                                        <p:strVal val="visible"/>
                                      </p:to>
                                    </p:set>
                                    <p:animEffect transition="in" filter="fade">
                                      <p:cBhvr>
                                        <p:cTn id="56" dur="1000"/>
                                        <p:tgtEl>
                                          <p:spTgt spid="46"/>
                                        </p:tgtEl>
                                      </p:cBhvr>
                                    </p:animEffect>
                                    <p:anim calcmode="lin" valueType="num">
                                      <p:cBhvr>
                                        <p:cTn id="57" dur="1000" fill="hold"/>
                                        <p:tgtEl>
                                          <p:spTgt spid="46"/>
                                        </p:tgtEl>
                                        <p:attrNameLst>
                                          <p:attrName>ppt_x</p:attrName>
                                        </p:attrNameLst>
                                      </p:cBhvr>
                                      <p:tavLst>
                                        <p:tav tm="0">
                                          <p:val>
                                            <p:strVal val="#ppt_x"/>
                                          </p:val>
                                        </p:tav>
                                        <p:tav tm="100000">
                                          <p:val>
                                            <p:strVal val="#ppt_x"/>
                                          </p:val>
                                        </p:tav>
                                      </p:tavLst>
                                    </p:anim>
                                    <p:anim calcmode="lin" valueType="num">
                                      <p:cBhvr>
                                        <p:cTn id="5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1000"/>
                                        <p:tgtEl>
                                          <p:spTgt spid="47"/>
                                        </p:tgtEl>
                                      </p:cBhvr>
                                    </p:animEffect>
                                    <p:anim calcmode="lin" valueType="num">
                                      <p:cBhvr>
                                        <p:cTn id="64" dur="1000" fill="hold"/>
                                        <p:tgtEl>
                                          <p:spTgt spid="47"/>
                                        </p:tgtEl>
                                        <p:attrNameLst>
                                          <p:attrName>ppt_x</p:attrName>
                                        </p:attrNameLst>
                                      </p:cBhvr>
                                      <p:tavLst>
                                        <p:tav tm="0">
                                          <p:val>
                                            <p:strVal val="#ppt_x"/>
                                          </p:val>
                                        </p:tav>
                                        <p:tav tm="100000">
                                          <p:val>
                                            <p:strVal val="#ppt_x"/>
                                          </p:val>
                                        </p:tav>
                                      </p:tavLst>
                                    </p:anim>
                                    <p:anim calcmode="lin" valueType="num">
                                      <p:cBhvr>
                                        <p:cTn id="6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fade">
                                      <p:cBhvr>
                                        <p:cTn id="70" dur="1000"/>
                                        <p:tgtEl>
                                          <p:spTgt spid="30"/>
                                        </p:tgtEl>
                                      </p:cBhvr>
                                    </p:animEffect>
                                    <p:anim calcmode="lin" valueType="num">
                                      <p:cBhvr>
                                        <p:cTn id="71" dur="1000" fill="hold"/>
                                        <p:tgtEl>
                                          <p:spTgt spid="30"/>
                                        </p:tgtEl>
                                        <p:attrNameLst>
                                          <p:attrName>ppt_x</p:attrName>
                                        </p:attrNameLst>
                                      </p:cBhvr>
                                      <p:tavLst>
                                        <p:tav tm="0">
                                          <p:val>
                                            <p:strVal val="#ppt_x"/>
                                          </p:val>
                                        </p:tav>
                                        <p:tav tm="100000">
                                          <p:val>
                                            <p:strVal val="#ppt_x"/>
                                          </p:val>
                                        </p:tav>
                                      </p:tavLst>
                                    </p:anim>
                                    <p:anim calcmode="lin" valueType="num">
                                      <p:cBhvr>
                                        <p:cTn id="72"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34"/>
                                        </p:tgtEl>
                                        <p:attrNameLst>
                                          <p:attrName>style.visibility</p:attrName>
                                        </p:attrNameLst>
                                      </p:cBhvr>
                                      <p:to>
                                        <p:strVal val="visible"/>
                                      </p:to>
                                    </p:set>
                                    <p:animEffect transition="in" filter="fade">
                                      <p:cBhvr>
                                        <p:cTn id="77" dur="1000"/>
                                        <p:tgtEl>
                                          <p:spTgt spid="34"/>
                                        </p:tgtEl>
                                      </p:cBhvr>
                                    </p:animEffect>
                                    <p:anim calcmode="lin" valueType="num">
                                      <p:cBhvr>
                                        <p:cTn id="78" dur="1000" fill="hold"/>
                                        <p:tgtEl>
                                          <p:spTgt spid="34"/>
                                        </p:tgtEl>
                                        <p:attrNameLst>
                                          <p:attrName>ppt_x</p:attrName>
                                        </p:attrNameLst>
                                      </p:cBhvr>
                                      <p:tavLst>
                                        <p:tav tm="0">
                                          <p:val>
                                            <p:strVal val="#ppt_x"/>
                                          </p:val>
                                        </p:tav>
                                        <p:tav tm="100000">
                                          <p:val>
                                            <p:strVal val="#ppt_x"/>
                                          </p:val>
                                        </p:tav>
                                      </p:tavLst>
                                    </p:anim>
                                    <p:anim calcmode="lin" valueType="num">
                                      <p:cBhvr>
                                        <p:cTn id="7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 grpId="0"/>
      <p:bldP spid="24" grpId="0"/>
      <p:bldP spid="25" grpId="0"/>
      <p:bldP spid="26"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4229100" cy="304800"/>
          </a:xfrm>
          <a:prstGeom prst="rect">
            <a:avLst/>
          </a:prstGeom>
          <a:noFill/>
          <a:extLst>
            <a:ext uri="{909E8E84-426E-40DD-AFC4-6F175D3DCCD1}">
              <a14:hiddenFill xmlns:a14="http://schemas.microsoft.com/office/drawing/2010/main">
                <a:solidFill>
                  <a:srgbClr val="FFFFFF"/>
                </a:solidFill>
              </a14:hiddenFill>
            </a:ext>
          </a:extLst>
        </p:spPr>
      </p:pic>
      <p:pic>
        <p:nvPicPr>
          <p:cNvPr id="2560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981" y="990600"/>
            <a:ext cx="2075011" cy="1019175"/>
          </a:xfrm>
          <a:prstGeom prst="rect">
            <a:avLst/>
          </a:prstGeom>
          <a:noFill/>
          <a:extLst>
            <a:ext uri="{909E8E84-426E-40DD-AFC4-6F175D3DCCD1}">
              <a14:hiddenFill xmlns:a14="http://schemas.microsoft.com/office/drawing/2010/main">
                <a:solidFill>
                  <a:srgbClr val="FFFFFF"/>
                </a:solidFill>
              </a14:hiddenFill>
            </a:ext>
          </a:extLst>
        </p:spPr>
      </p:pic>
      <p:pic>
        <p:nvPicPr>
          <p:cNvPr id="256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1741" y="2276475"/>
            <a:ext cx="2252067" cy="990600"/>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576" y="3657600"/>
            <a:ext cx="2352395" cy="771525"/>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8157" y="5105400"/>
            <a:ext cx="2469216" cy="742950"/>
          </a:xfrm>
          <a:prstGeom prst="rect">
            <a:avLst/>
          </a:prstGeom>
          <a:noFill/>
          <a:extLst>
            <a:ext uri="{909E8E84-426E-40DD-AFC4-6F175D3DCCD1}">
              <a14:hiddenFill xmlns:a14="http://schemas.microsoft.com/office/drawing/2010/main">
                <a:solidFill>
                  <a:srgbClr val="FFFFFF"/>
                </a:solidFill>
              </a14:hiddenFill>
            </a:ext>
          </a:extLst>
        </p:spPr>
      </p:pic>
      <p:pic>
        <p:nvPicPr>
          <p:cNvPr id="25602"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19600" y="885825"/>
            <a:ext cx="2478841" cy="1019175"/>
          </a:xfrm>
          <a:prstGeom prst="rect">
            <a:avLst/>
          </a:prstGeom>
          <a:noFill/>
          <a:extLst>
            <a:ext uri="{909E8E84-426E-40DD-AFC4-6F175D3DCCD1}">
              <a14:hiddenFill xmlns:a14="http://schemas.microsoft.com/office/drawing/2010/main">
                <a:solidFill>
                  <a:srgbClr val="FFFFFF"/>
                </a:solidFill>
              </a14:hiddenFill>
            </a:ext>
          </a:extLst>
        </p:spPr>
      </p:pic>
      <p:pic>
        <p:nvPicPr>
          <p:cNvPr id="2560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19600" y="2276474"/>
            <a:ext cx="2788180" cy="104048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8"/>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smtClean="0">
              <a:ln>
                <a:noFill/>
              </a:ln>
              <a:solidFill>
                <a:schemeClr val="tx1"/>
              </a:solidFill>
              <a:effectLst/>
              <a:latin typeface="Arial" pitchFamily="34" charset="0"/>
            </a:endParaRPr>
          </a:p>
        </p:txBody>
      </p:sp>
      <p:sp>
        <p:nvSpPr>
          <p:cNvPr id="3" name="Rectangle 9"/>
          <p:cNvSpPr>
            <a:spLocks noChangeArrowheads="1"/>
          </p:cNvSpPr>
          <p:nvPr/>
        </p:nvSpPr>
        <p:spPr bwMode="auto">
          <a:xfrm>
            <a:off x="0" y="775156"/>
            <a:ext cx="165579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1)</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4" name="Rectangle 10"/>
          <p:cNvSpPr>
            <a:spLocks noChangeArrowheads="1"/>
          </p:cNvSpPr>
          <p:nvPr/>
        </p:nvSpPr>
        <p:spPr bwMode="auto">
          <a:xfrm>
            <a:off x="0" y="2022931"/>
            <a:ext cx="914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2)</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5" name="Rectangle 11"/>
          <p:cNvSpPr>
            <a:spLocks noChangeArrowheads="1"/>
          </p:cNvSpPr>
          <p:nvPr/>
        </p:nvSpPr>
        <p:spPr bwMode="auto">
          <a:xfrm>
            <a:off x="0" y="3289149"/>
            <a:ext cx="8278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3)</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6" name="Rectangle 12"/>
          <p:cNvSpPr>
            <a:spLocks noChangeArrowheads="1"/>
          </p:cNvSpPr>
          <p:nvPr/>
        </p:nvSpPr>
        <p:spPr bwMode="auto">
          <a:xfrm>
            <a:off x="-9633" y="4659957"/>
            <a:ext cx="827899"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4)</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7" name="Rectangle 13"/>
          <p:cNvSpPr>
            <a:spLocks noChangeArrowheads="1"/>
          </p:cNvSpPr>
          <p:nvPr/>
        </p:nvSpPr>
        <p:spPr bwMode="auto">
          <a:xfrm>
            <a:off x="3886200" y="775156"/>
            <a:ext cx="914400"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5)</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8" name="Rectangle 14"/>
          <p:cNvSpPr>
            <a:spLocks noChangeArrowheads="1"/>
          </p:cNvSpPr>
          <p:nvPr/>
        </p:nvSpPr>
        <p:spPr bwMode="auto">
          <a:xfrm>
            <a:off x="3886200" y="2061031"/>
            <a:ext cx="81826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6)</a:t>
            </a:r>
            <a:endParaRPr kumimoji="0" lang="en-US" sz="9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9" name="Rectangle 8"/>
          <p:cNvSpPr/>
          <p:nvPr/>
        </p:nvSpPr>
        <p:spPr>
          <a:xfrm>
            <a:off x="4150891" y="3657600"/>
            <a:ext cx="364202" cy="261610"/>
          </a:xfrm>
          <a:prstGeom prst="rect">
            <a:avLst/>
          </a:prstGeom>
        </p:spPr>
        <p:txBody>
          <a:bodyPr wrap="none">
            <a:spAutoFit/>
          </a:bodyPr>
          <a:lstStyle/>
          <a:p>
            <a:r>
              <a:rPr lang="en-US" sz="1100" dirty="0"/>
              <a:t> 7) </a:t>
            </a:r>
          </a:p>
        </p:txBody>
      </p:sp>
      <p:pic>
        <p:nvPicPr>
          <p:cNvPr id="17" name="Picture 16"/>
          <p:cNvPicPr/>
          <p:nvPr/>
        </p:nvPicPr>
        <p:blipFill>
          <a:blip r:embed="rId9">
            <a:extLst>
              <a:ext uri="{28A0092B-C50C-407E-A947-70E740481C1C}">
                <a14:useLocalDpi xmlns:a14="http://schemas.microsoft.com/office/drawing/2010/main" val="0"/>
              </a:ext>
            </a:extLst>
          </a:blip>
          <a:srcRect/>
          <a:stretch>
            <a:fillRect/>
          </a:stretch>
        </p:blipFill>
        <p:spPr bwMode="auto">
          <a:xfrm>
            <a:off x="3429000" y="3919210"/>
            <a:ext cx="5486400" cy="771525"/>
          </a:xfrm>
          <a:prstGeom prst="rect">
            <a:avLst/>
          </a:prstGeom>
          <a:noFill/>
          <a:ln>
            <a:noFill/>
          </a:ln>
        </p:spPr>
      </p:pic>
      <p:sp>
        <p:nvSpPr>
          <p:cNvPr id="18" name="TextBox 17"/>
          <p:cNvSpPr txBox="1"/>
          <p:nvPr/>
        </p:nvSpPr>
        <p:spPr>
          <a:xfrm>
            <a:off x="1732765" y="1731019"/>
            <a:ext cx="1367939" cy="461665"/>
          </a:xfrm>
          <a:prstGeom prst="rect">
            <a:avLst/>
          </a:prstGeom>
          <a:noFill/>
        </p:spPr>
        <p:txBody>
          <a:bodyPr wrap="none" rtlCol="0">
            <a:spAutoFit/>
          </a:bodyPr>
          <a:lstStyle/>
          <a:p>
            <a:r>
              <a:rPr lang="en-US" sz="2400" dirty="0" smtClean="0">
                <a:solidFill>
                  <a:srgbClr val="FF0000"/>
                </a:solidFill>
              </a:rPr>
              <a:t>Period:  4</a:t>
            </a:r>
            <a:endParaRPr lang="en-US" sz="2400" dirty="0">
              <a:solidFill>
                <a:srgbClr val="FF0000"/>
              </a:solidFill>
            </a:endParaRPr>
          </a:p>
        </p:txBody>
      </p:sp>
      <p:sp>
        <p:nvSpPr>
          <p:cNvPr id="19" name="TextBox 18"/>
          <p:cNvSpPr txBox="1"/>
          <p:nvPr/>
        </p:nvSpPr>
        <p:spPr>
          <a:xfrm>
            <a:off x="1732765" y="2971800"/>
            <a:ext cx="1367939" cy="461665"/>
          </a:xfrm>
          <a:prstGeom prst="rect">
            <a:avLst/>
          </a:prstGeom>
          <a:noFill/>
        </p:spPr>
        <p:txBody>
          <a:bodyPr wrap="none" rtlCol="0">
            <a:spAutoFit/>
          </a:bodyPr>
          <a:lstStyle/>
          <a:p>
            <a:r>
              <a:rPr lang="en-US" sz="2400" dirty="0" smtClean="0">
                <a:solidFill>
                  <a:srgbClr val="FF0000"/>
                </a:solidFill>
              </a:rPr>
              <a:t>Period:  2</a:t>
            </a:r>
            <a:endParaRPr lang="en-US" sz="2400" dirty="0">
              <a:solidFill>
                <a:srgbClr val="FF0000"/>
              </a:solidFill>
            </a:endParaRPr>
          </a:p>
        </p:txBody>
      </p:sp>
      <mc:AlternateContent xmlns:mc="http://schemas.openxmlformats.org/markup-compatibility/2006" xmlns:a14="http://schemas.microsoft.com/office/drawing/2010/main">
        <mc:Choice Requires="a14">
          <p:sp>
            <p:nvSpPr>
              <p:cNvPr id="20" name="TextBox 19"/>
              <p:cNvSpPr txBox="1"/>
              <p:nvPr/>
            </p:nvSpPr>
            <p:spPr>
              <a:xfrm>
                <a:off x="1586142" y="4198292"/>
                <a:ext cx="1571712" cy="461665"/>
              </a:xfrm>
              <a:prstGeom prst="rect">
                <a:avLst/>
              </a:prstGeom>
              <a:noFill/>
            </p:spPr>
            <p:txBody>
              <a:bodyPr wrap="none" rtlCol="0">
                <a:spAutoFit/>
              </a:bodyPr>
              <a:lstStyle/>
              <a:p>
                <a:r>
                  <a:rPr lang="en-US" sz="2400" dirty="0" smtClean="0">
                    <a:solidFill>
                      <a:srgbClr val="FF0000"/>
                    </a:solidFill>
                  </a:rPr>
                  <a:t>Period:  </a:t>
                </a:r>
                <a14:m>
                  <m:oMath xmlns:m="http://schemas.openxmlformats.org/officeDocument/2006/math">
                    <m:r>
                      <a:rPr lang="en-US" sz="2400" b="0" i="1" smtClean="0">
                        <a:solidFill>
                          <a:srgbClr val="FF0000"/>
                        </a:solidFill>
                        <a:latin typeface="Cambria Math"/>
                      </a:rPr>
                      <m:t>2</m:t>
                    </m:r>
                    <m:r>
                      <a:rPr lang="en-US" sz="2400" b="0" i="1" smtClean="0">
                        <a:solidFill>
                          <a:srgbClr val="FF0000"/>
                        </a:solidFill>
                        <a:latin typeface="Cambria Math"/>
                        <a:ea typeface="Cambria Math"/>
                      </a:rPr>
                      <m:t>𝜋</m:t>
                    </m:r>
                  </m:oMath>
                </a14:m>
                <a:endParaRPr lang="en-US" sz="2400" dirty="0">
                  <a:solidFill>
                    <a:srgbClr val="FF0000"/>
                  </a:solidFill>
                </a:endParaRPr>
              </a:p>
            </p:txBody>
          </p:sp>
        </mc:Choice>
        <mc:Fallback xmlns="">
          <p:sp>
            <p:nvSpPr>
              <p:cNvPr id="20" name="TextBox 19"/>
              <p:cNvSpPr txBox="1">
                <a:spLocks noRot="1" noChangeAspect="1" noMove="1" noResize="1" noEditPoints="1" noAdjustHandles="1" noChangeArrowheads="1" noChangeShapeType="1" noTextEdit="1"/>
              </p:cNvSpPr>
              <p:nvPr/>
            </p:nvSpPr>
            <p:spPr>
              <a:xfrm>
                <a:off x="1586142" y="4198292"/>
                <a:ext cx="1571712" cy="461665"/>
              </a:xfrm>
              <a:prstGeom prst="rect">
                <a:avLst/>
              </a:prstGeom>
              <a:blipFill rotWithShape="1">
                <a:blip r:embed="rId10"/>
                <a:stretch>
                  <a:fillRect l="-5814" t="-10667" b="-30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877824" y="5715000"/>
                <a:ext cx="2744021" cy="619913"/>
              </a:xfrm>
              <a:prstGeom prst="rect">
                <a:avLst/>
              </a:prstGeom>
              <a:noFill/>
            </p:spPr>
            <p:txBody>
              <a:bodyPr wrap="none" rtlCol="0">
                <a:spAutoFit/>
              </a:bodyPr>
              <a:lstStyle/>
              <a:p>
                <a:r>
                  <a:rPr lang="en-US" sz="2400" dirty="0" smtClean="0">
                    <a:solidFill>
                      <a:srgbClr val="FF0000"/>
                    </a:solidFill>
                  </a:rPr>
                  <a:t>Period:  </a:t>
                </a:r>
                <a14:m>
                  <m:oMath xmlns:m="http://schemas.openxmlformats.org/officeDocument/2006/math">
                    <m:r>
                      <a:rPr lang="en-US" sz="2400" b="0" i="1" smtClean="0">
                        <a:solidFill>
                          <a:srgbClr val="FF0000"/>
                        </a:solidFill>
                        <a:latin typeface="Cambria Math"/>
                      </a:rPr>
                      <m:t>2</m:t>
                    </m:r>
                    <m:f>
                      <m:fPr>
                        <m:ctrlPr>
                          <a:rPr lang="en-US" sz="2400" b="0" i="1" smtClean="0">
                            <a:solidFill>
                              <a:srgbClr val="FF0000"/>
                            </a:solidFill>
                            <a:latin typeface="Cambria Math"/>
                          </a:rPr>
                        </m:ctrlPr>
                      </m:fPr>
                      <m:num>
                        <m:r>
                          <a:rPr lang="en-US" sz="2400" b="0" i="1" smtClean="0">
                            <a:solidFill>
                              <a:srgbClr val="FF0000"/>
                            </a:solidFill>
                            <a:latin typeface="Cambria Math"/>
                          </a:rPr>
                          <m:t>1</m:t>
                        </m:r>
                      </m:num>
                      <m:den>
                        <m:r>
                          <a:rPr lang="en-US" sz="2400" b="0" i="1" smtClean="0">
                            <a:solidFill>
                              <a:srgbClr val="FF0000"/>
                            </a:solidFill>
                            <a:latin typeface="Cambria Math"/>
                          </a:rPr>
                          <m:t>2</m:t>
                        </m:r>
                      </m:den>
                    </m:f>
                    <m:r>
                      <a:rPr lang="en-US" sz="2400" b="0" i="1" smtClean="0">
                        <a:solidFill>
                          <a:srgbClr val="FF0000"/>
                        </a:solidFill>
                        <a:latin typeface="Cambria Math"/>
                        <a:ea typeface="Cambria Math"/>
                      </a:rPr>
                      <m:t>𝜋</m:t>
                    </m:r>
                    <m:r>
                      <a:rPr lang="en-US" sz="2400" b="0" i="1" smtClean="0">
                        <a:solidFill>
                          <a:srgbClr val="FF0000"/>
                        </a:solidFill>
                        <a:latin typeface="Cambria Math"/>
                        <a:ea typeface="Cambria Math"/>
                      </a:rPr>
                      <m:t>  </m:t>
                    </m:r>
                    <m:r>
                      <a:rPr lang="en-US" sz="2400" b="0" i="1" smtClean="0">
                        <a:solidFill>
                          <a:srgbClr val="FF0000"/>
                        </a:solidFill>
                        <a:latin typeface="Cambria Math"/>
                        <a:ea typeface="Cambria Math"/>
                      </a:rPr>
                      <m:t>𝑜𝑟</m:t>
                    </m:r>
                    <m:r>
                      <a:rPr lang="en-US" sz="2400" b="0" i="1" smtClean="0">
                        <a:solidFill>
                          <a:srgbClr val="FF0000"/>
                        </a:solidFill>
                        <a:latin typeface="Cambria Math"/>
                        <a:ea typeface="Cambria Math"/>
                      </a:rPr>
                      <m:t> </m:t>
                    </m:r>
                    <m:f>
                      <m:fPr>
                        <m:ctrlPr>
                          <a:rPr lang="en-US" sz="2400" b="0" i="1" smtClean="0">
                            <a:solidFill>
                              <a:srgbClr val="FF0000"/>
                            </a:solidFill>
                            <a:latin typeface="Cambria Math"/>
                            <a:ea typeface="Cambria Math"/>
                          </a:rPr>
                        </m:ctrlPr>
                      </m:fPr>
                      <m:num>
                        <m:r>
                          <a:rPr lang="en-US" sz="2400" b="0" i="1" smtClean="0">
                            <a:solidFill>
                              <a:srgbClr val="FF0000"/>
                            </a:solidFill>
                            <a:latin typeface="Cambria Math"/>
                            <a:ea typeface="Cambria Math"/>
                          </a:rPr>
                          <m:t>5</m:t>
                        </m:r>
                      </m:num>
                      <m:den>
                        <m:r>
                          <a:rPr lang="en-US" sz="2400" b="0" i="1" smtClean="0">
                            <a:solidFill>
                              <a:srgbClr val="FF0000"/>
                            </a:solidFill>
                            <a:latin typeface="Cambria Math"/>
                            <a:ea typeface="Cambria Math"/>
                          </a:rPr>
                          <m:t>2</m:t>
                        </m:r>
                      </m:den>
                    </m:f>
                    <m:r>
                      <a:rPr lang="en-US" sz="2400" b="0" i="1" smtClean="0">
                        <a:solidFill>
                          <a:srgbClr val="FF0000"/>
                        </a:solidFill>
                        <a:latin typeface="Cambria Math"/>
                        <a:ea typeface="Cambria Math"/>
                      </a:rPr>
                      <m:t>𝜋</m:t>
                    </m:r>
                  </m:oMath>
                </a14:m>
                <a:endParaRPr lang="en-US" sz="2400" dirty="0">
                  <a:solidFill>
                    <a:srgbClr val="FF0000"/>
                  </a:solidFill>
                </a:endParaRPr>
              </a:p>
            </p:txBody>
          </p:sp>
        </mc:Choice>
        <mc:Fallback xmlns="">
          <p:sp>
            <p:nvSpPr>
              <p:cNvPr id="21" name="TextBox 20"/>
              <p:cNvSpPr txBox="1">
                <a:spLocks noRot="1" noChangeAspect="1" noMove="1" noResize="1" noEditPoints="1" noAdjustHandles="1" noChangeArrowheads="1" noChangeShapeType="1" noTextEdit="1"/>
              </p:cNvSpPr>
              <p:nvPr/>
            </p:nvSpPr>
            <p:spPr>
              <a:xfrm>
                <a:off x="877824" y="5715000"/>
                <a:ext cx="2744021" cy="619913"/>
              </a:xfrm>
              <a:prstGeom prst="rect">
                <a:avLst/>
              </a:prstGeom>
              <a:blipFill rotWithShape="1">
                <a:blip r:embed="rId11"/>
                <a:stretch>
                  <a:fillRect l="-3333" b="-9901"/>
                </a:stretch>
              </a:blipFill>
            </p:spPr>
            <p:txBody>
              <a:bodyPr/>
              <a:lstStyle/>
              <a:p>
                <a:r>
                  <a:rPr lang="en-US">
                    <a:noFill/>
                  </a:rPr>
                  <a:t> </a:t>
                </a:r>
              </a:p>
            </p:txBody>
          </p:sp>
        </mc:Fallback>
      </mc:AlternateContent>
      <p:sp>
        <p:nvSpPr>
          <p:cNvPr id="22" name="TextBox 21"/>
          <p:cNvSpPr txBox="1"/>
          <p:nvPr/>
        </p:nvSpPr>
        <p:spPr>
          <a:xfrm>
            <a:off x="5893649" y="1652842"/>
            <a:ext cx="1367939" cy="461665"/>
          </a:xfrm>
          <a:prstGeom prst="rect">
            <a:avLst/>
          </a:prstGeom>
          <a:noFill/>
        </p:spPr>
        <p:txBody>
          <a:bodyPr wrap="none" rtlCol="0">
            <a:spAutoFit/>
          </a:bodyPr>
          <a:lstStyle/>
          <a:p>
            <a:r>
              <a:rPr lang="en-US" sz="2400" dirty="0" smtClean="0">
                <a:solidFill>
                  <a:srgbClr val="FF0000"/>
                </a:solidFill>
              </a:rPr>
              <a:t>Period:  4</a:t>
            </a:r>
            <a:endParaRPr lang="en-US" sz="2400" dirty="0">
              <a:solidFill>
                <a:srgbClr val="FF0000"/>
              </a:solidFill>
            </a:endParaRPr>
          </a:p>
        </p:txBody>
      </p:sp>
      <mc:AlternateContent xmlns:mc="http://schemas.openxmlformats.org/markup-compatibility/2006" xmlns:a14="http://schemas.microsoft.com/office/drawing/2010/main">
        <mc:Choice Requires="a14">
          <p:sp>
            <p:nvSpPr>
              <p:cNvPr id="23" name="TextBox 22"/>
              <p:cNvSpPr txBox="1"/>
              <p:nvPr/>
            </p:nvSpPr>
            <p:spPr>
              <a:xfrm>
                <a:off x="5943600" y="2971799"/>
                <a:ext cx="1571712" cy="461665"/>
              </a:xfrm>
              <a:prstGeom prst="rect">
                <a:avLst/>
              </a:prstGeom>
              <a:noFill/>
            </p:spPr>
            <p:txBody>
              <a:bodyPr wrap="none" rtlCol="0">
                <a:spAutoFit/>
              </a:bodyPr>
              <a:lstStyle/>
              <a:p>
                <a:r>
                  <a:rPr lang="en-US" sz="2400" dirty="0" smtClean="0">
                    <a:solidFill>
                      <a:srgbClr val="FF0000"/>
                    </a:solidFill>
                  </a:rPr>
                  <a:t>Period:  </a:t>
                </a:r>
                <a14:m>
                  <m:oMath xmlns:m="http://schemas.openxmlformats.org/officeDocument/2006/math">
                    <m:r>
                      <a:rPr lang="en-US" sz="2400" b="0" i="1" smtClean="0">
                        <a:solidFill>
                          <a:srgbClr val="FF0000"/>
                        </a:solidFill>
                        <a:latin typeface="Cambria Math"/>
                      </a:rPr>
                      <m:t>2</m:t>
                    </m:r>
                    <m:r>
                      <a:rPr lang="en-US" sz="2400" b="0" i="1" smtClean="0">
                        <a:solidFill>
                          <a:srgbClr val="FF0000"/>
                        </a:solidFill>
                        <a:latin typeface="Cambria Math"/>
                        <a:ea typeface="Cambria Math"/>
                      </a:rPr>
                      <m:t>𝜋</m:t>
                    </m:r>
                  </m:oMath>
                </a14:m>
                <a:endParaRPr lang="en-US" sz="2400" dirty="0">
                  <a:solidFill>
                    <a:srgbClr val="FF0000"/>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5943600" y="2971799"/>
                <a:ext cx="1571712" cy="461665"/>
              </a:xfrm>
              <a:prstGeom prst="rect">
                <a:avLst/>
              </a:prstGeom>
              <a:blipFill rotWithShape="1">
                <a:blip r:embed="rId12"/>
                <a:stretch>
                  <a:fillRect l="-5814" t="-9211" b="-289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4150891" y="4683823"/>
                <a:ext cx="1618007" cy="61286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f>
                        <m:fPr>
                          <m:ctrlPr>
                            <a:rPr lang="en-US" i="1" smtClean="0">
                              <a:solidFill>
                                <a:srgbClr val="FF0000"/>
                              </a:solidFill>
                              <a:latin typeface="Cambria Math"/>
                            </a:rPr>
                          </m:ctrlPr>
                        </m:fPr>
                        <m:num>
                          <m:r>
                            <a:rPr lang="en-US" b="0" i="1" smtClean="0">
                              <a:solidFill>
                                <a:srgbClr val="FF0000"/>
                              </a:solidFill>
                              <a:latin typeface="Cambria Math"/>
                            </a:rPr>
                            <m:t>60 </m:t>
                          </m:r>
                          <m:r>
                            <a:rPr lang="en-US" b="0" i="1" smtClean="0">
                              <a:solidFill>
                                <a:srgbClr val="FF0000"/>
                              </a:solidFill>
                              <a:latin typeface="Cambria Math"/>
                            </a:rPr>
                            <m:t>𝑠𝑒𝑐</m:t>
                          </m:r>
                        </m:num>
                        <m:den>
                          <m:r>
                            <a:rPr lang="en-US" b="0" i="1" smtClean="0">
                              <a:solidFill>
                                <a:srgbClr val="FF0000"/>
                              </a:solidFill>
                              <a:latin typeface="Cambria Math"/>
                            </a:rPr>
                            <m:t>2.5 </m:t>
                          </m:r>
                          <m:r>
                            <a:rPr lang="en-US" b="0" i="1" smtClean="0">
                              <a:solidFill>
                                <a:srgbClr val="FF0000"/>
                              </a:solidFill>
                              <a:latin typeface="Cambria Math"/>
                            </a:rPr>
                            <m:t>𝑟𝑒𝑣</m:t>
                          </m:r>
                        </m:den>
                      </m:f>
                      <m:r>
                        <a:rPr lang="en-US" b="0" i="1" smtClean="0">
                          <a:solidFill>
                            <a:srgbClr val="FF0000"/>
                          </a:solidFill>
                          <a:latin typeface="Cambria Math"/>
                        </a:rPr>
                        <m:t>=24</m:t>
                      </m:r>
                      <m:r>
                        <a:rPr lang="en-US" b="0" i="1" smtClean="0">
                          <a:solidFill>
                            <a:srgbClr val="FF0000"/>
                          </a:solidFill>
                          <a:latin typeface="Cambria Math"/>
                        </a:rPr>
                        <m:t>𝑠</m:t>
                      </m:r>
                    </m:oMath>
                  </m:oMathPara>
                </a14:m>
                <a:endParaRPr lang="en-US" dirty="0"/>
              </a:p>
            </p:txBody>
          </p:sp>
        </mc:Choice>
        <mc:Fallback xmlns="">
          <p:sp>
            <p:nvSpPr>
              <p:cNvPr id="10" name="TextBox 9"/>
              <p:cNvSpPr txBox="1">
                <a:spLocks noRot="1" noChangeAspect="1" noMove="1" noResize="1" noEditPoints="1" noAdjustHandles="1" noChangeArrowheads="1" noChangeShapeType="1" noTextEdit="1"/>
              </p:cNvSpPr>
              <p:nvPr/>
            </p:nvSpPr>
            <p:spPr>
              <a:xfrm>
                <a:off x="4150891" y="4683823"/>
                <a:ext cx="1618007" cy="612860"/>
              </a:xfrm>
              <a:prstGeom prst="rect">
                <a:avLst/>
              </a:prstGeom>
              <a:blipFill rotWithShape="1">
                <a:blip r:embed="rId13"/>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0128254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7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81000"/>
            <a:ext cx="572135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37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066800"/>
            <a:ext cx="3324225" cy="2852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3782"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914400"/>
            <a:ext cx="3513138" cy="296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3783"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5791200"/>
            <a:ext cx="8628063" cy="709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a:off x="2133600" y="1447800"/>
            <a:ext cx="0" cy="198120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6" name="TextBox 5"/>
              <p:cNvSpPr txBox="1"/>
              <p:nvPr/>
            </p:nvSpPr>
            <p:spPr>
              <a:xfrm>
                <a:off x="1542570" y="4038600"/>
                <a:ext cx="1330044"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a:rPr>
                        <m:t>𝑎</m:t>
                      </m:r>
                      <m:r>
                        <a:rPr lang="en-US" b="0" i="1" smtClean="0">
                          <a:solidFill>
                            <a:srgbClr val="FF0000"/>
                          </a:solidFill>
                          <a:latin typeface="Cambria Math"/>
                        </a:rPr>
                        <m:t>= </m:t>
                      </m:r>
                      <m:f>
                        <m:fPr>
                          <m:ctrlPr>
                            <a:rPr lang="en-US" b="0" i="1" smtClean="0">
                              <a:solidFill>
                                <a:srgbClr val="FF0000"/>
                              </a:solidFill>
                              <a:latin typeface="Cambria Math"/>
                            </a:rPr>
                          </m:ctrlPr>
                        </m:fPr>
                        <m:num>
                          <m:r>
                            <a:rPr lang="en-US" b="0" i="1" smtClean="0">
                              <a:solidFill>
                                <a:srgbClr val="FF0000"/>
                              </a:solidFill>
                              <a:latin typeface="Cambria Math"/>
                            </a:rPr>
                            <m:t>8</m:t>
                          </m:r>
                        </m:num>
                        <m:den>
                          <m:r>
                            <a:rPr lang="en-US" b="0" i="1" smtClean="0">
                              <a:solidFill>
                                <a:srgbClr val="FF0000"/>
                              </a:solidFill>
                              <a:latin typeface="Cambria Math"/>
                            </a:rPr>
                            <m:t>2</m:t>
                          </m:r>
                        </m:den>
                      </m:f>
                      <m:r>
                        <a:rPr lang="en-US" b="0" i="1" smtClean="0">
                          <a:solidFill>
                            <a:srgbClr val="FF0000"/>
                          </a:solidFill>
                          <a:latin typeface="Cambria Math"/>
                        </a:rPr>
                        <m:t>=4</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1542570" y="4038600"/>
                <a:ext cx="1330044" cy="610936"/>
              </a:xfrm>
              <a:prstGeom prst="rect">
                <a:avLst/>
              </a:prstGeom>
              <a:blipFill rotWithShape="1">
                <a:blip r:embed="rId7"/>
                <a:stretch>
                  <a:fillRect/>
                </a:stretch>
              </a:blipFill>
            </p:spPr>
            <p:txBody>
              <a:bodyPr/>
              <a:lstStyle/>
              <a:p>
                <a:r>
                  <a:rPr lang="en-US">
                    <a:noFill/>
                  </a:rPr>
                  <a:t> </a:t>
                </a:r>
              </a:p>
            </p:txBody>
          </p:sp>
        </mc:Fallback>
      </mc:AlternateContent>
      <p:cxnSp>
        <p:nvCxnSpPr>
          <p:cNvPr id="11" name="Straight Arrow Connector 10"/>
          <p:cNvCxnSpPr/>
          <p:nvPr/>
        </p:nvCxnSpPr>
        <p:spPr>
          <a:xfrm>
            <a:off x="5638800" y="1405731"/>
            <a:ext cx="0" cy="1981200"/>
          </a:xfrm>
          <a:prstGeom prst="straightConnector1">
            <a:avLst/>
          </a:prstGeom>
          <a:ln w="285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5577840" y="4038600"/>
                <a:ext cx="1410194" cy="61093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b="0" i="1" smtClean="0">
                          <a:solidFill>
                            <a:srgbClr val="FF0000"/>
                          </a:solidFill>
                          <a:latin typeface="Cambria Math"/>
                        </a:rPr>
                        <m:t>𝑎</m:t>
                      </m:r>
                      <m:r>
                        <a:rPr lang="en-US" b="0" i="1" smtClean="0">
                          <a:solidFill>
                            <a:srgbClr val="FF0000"/>
                          </a:solidFill>
                          <a:latin typeface="Cambria Math"/>
                        </a:rPr>
                        <m:t>= </m:t>
                      </m:r>
                      <m:f>
                        <m:fPr>
                          <m:ctrlPr>
                            <a:rPr lang="en-US" b="0" i="1" smtClean="0">
                              <a:solidFill>
                                <a:srgbClr val="FF0000"/>
                              </a:solidFill>
                              <a:latin typeface="Cambria Math"/>
                            </a:rPr>
                          </m:ctrlPr>
                        </m:fPr>
                        <m:num>
                          <m:r>
                            <a:rPr lang="en-US" b="0" i="1" smtClean="0">
                              <a:solidFill>
                                <a:srgbClr val="FF0000"/>
                              </a:solidFill>
                              <a:latin typeface="Cambria Math"/>
                            </a:rPr>
                            <m:t>16</m:t>
                          </m:r>
                        </m:num>
                        <m:den>
                          <m:r>
                            <a:rPr lang="en-US" b="0" i="1" smtClean="0">
                              <a:solidFill>
                                <a:srgbClr val="FF0000"/>
                              </a:solidFill>
                              <a:latin typeface="Cambria Math"/>
                            </a:rPr>
                            <m:t>2</m:t>
                          </m:r>
                        </m:den>
                      </m:f>
                      <m:r>
                        <a:rPr lang="en-US" b="0" i="1" smtClean="0">
                          <a:solidFill>
                            <a:srgbClr val="FF0000"/>
                          </a:solidFill>
                          <a:latin typeface="Cambria Math"/>
                        </a:rPr>
                        <m:t>=8</m:t>
                      </m:r>
                    </m:oMath>
                  </m:oMathPara>
                </a14:m>
                <a:endParaRPr lang="en-US" dirty="0"/>
              </a:p>
            </p:txBody>
          </p:sp>
        </mc:Choice>
        <mc:Fallback xmlns="">
          <p:sp>
            <p:nvSpPr>
              <p:cNvPr id="12" name="TextBox 11"/>
              <p:cNvSpPr txBox="1">
                <a:spLocks noRot="1" noChangeAspect="1" noMove="1" noResize="1" noEditPoints="1" noAdjustHandles="1" noChangeArrowheads="1" noChangeShapeType="1" noTextEdit="1"/>
              </p:cNvSpPr>
              <p:nvPr/>
            </p:nvSpPr>
            <p:spPr>
              <a:xfrm>
                <a:off x="5577840" y="4038600"/>
                <a:ext cx="1410194" cy="610936"/>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7287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1000"/>
                                        <p:tgtEl>
                                          <p:spTgt spid="12"/>
                                        </p:tgtEl>
                                      </p:cBhvr>
                                    </p:animEffect>
                                    <p:anim calcmode="lin" valueType="num">
                                      <p:cBhvr>
                                        <p:cTn id="29" dur="1000" fill="hold"/>
                                        <p:tgtEl>
                                          <p:spTgt spid="12"/>
                                        </p:tgtEl>
                                        <p:attrNameLst>
                                          <p:attrName>ppt_x</p:attrName>
                                        </p:attrNameLst>
                                      </p:cBhvr>
                                      <p:tavLst>
                                        <p:tav tm="0">
                                          <p:val>
                                            <p:strVal val="#ppt_x"/>
                                          </p:val>
                                        </p:tav>
                                        <p:tav tm="100000">
                                          <p:val>
                                            <p:strVal val="#ppt_x"/>
                                          </p:val>
                                        </p:tav>
                                      </p:tavLst>
                                    </p:anim>
                                    <p:anim calcmode="lin" valueType="num">
                                      <p:cBhvr>
                                        <p:cTn id="30"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533400" y="228600"/>
            <a:ext cx="711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b="1"/>
              <a:t>Example 1:</a:t>
            </a:r>
            <a:r>
              <a:rPr lang="en-US"/>
              <a:t>  Find the exact value of x and y on the </a:t>
            </a:r>
          </a:p>
          <a:p>
            <a:r>
              <a:rPr lang="en-US"/>
              <a:t>                     coordinate plane.</a:t>
            </a:r>
          </a:p>
        </p:txBody>
      </p:sp>
      <p:grpSp>
        <p:nvGrpSpPr>
          <p:cNvPr id="4101" name="Group 5"/>
          <p:cNvGrpSpPr>
            <a:grpSpLocks/>
          </p:cNvGrpSpPr>
          <p:nvPr/>
        </p:nvGrpSpPr>
        <p:grpSpPr bwMode="auto">
          <a:xfrm>
            <a:off x="1524000" y="1052513"/>
            <a:ext cx="5486400" cy="4171950"/>
            <a:chOff x="840" y="8466"/>
            <a:chExt cx="5224" cy="4530"/>
          </a:xfrm>
        </p:grpSpPr>
        <p:grpSp>
          <p:nvGrpSpPr>
            <p:cNvPr id="4102" name="Group 6"/>
            <p:cNvGrpSpPr>
              <a:grpSpLocks/>
            </p:cNvGrpSpPr>
            <p:nvPr/>
          </p:nvGrpSpPr>
          <p:grpSpPr bwMode="auto">
            <a:xfrm>
              <a:off x="840" y="8466"/>
              <a:ext cx="4845" cy="4530"/>
              <a:chOff x="840" y="8466"/>
              <a:chExt cx="4845" cy="4530"/>
            </a:xfrm>
          </p:grpSpPr>
          <p:sp>
            <p:nvSpPr>
              <p:cNvPr id="4103" name="Line 7"/>
              <p:cNvSpPr>
                <a:spLocks noChangeShapeType="1"/>
              </p:cNvSpPr>
              <p:nvPr/>
            </p:nvSpPr>
            <p:spPr bwMode="auto">
              <a:xfrm>
                <a:off x="3360" y="8856"/>
                <a:ext cx="0" cy="414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4" name="Line 8"/>
              <p:cNvSpPr>
                <a:spLocks noChangeShapeType="1"/>
              </p:cNvSpPr>
              <p:nvPr/>
            </p:nvSpPr>
            <p:spPr bwMode="auto">
              <a:xfrm>
                <a:off x="1125" y="10896"/>
                <a:ext cx="456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105" name="Text Box 9"/>
              <p:cNvSpPr txBox="1">
                <a:spLocks noChangeArrowheads="1"/>
              </p:cNvSpPr>
              <p:nvPr/>
            </p:nvSpPr>
            <p:spPr bwMode="auto">
              <a:xfrm>
                <a:off x="3180" y="8466"/>
                <a:ext cx="4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a:latin typeface="Times New Roman" pitchFamily="18" charset="0"/>
                  </a:rPr>
                  <a:t>y</a:t>
                </a:r>
                <a:endParaRPr lang="en-US" sz="1800"/>
              </a:p>
            </p:txBody>
          </p:sp>
          <p:sp>
            <p:nvSpPr>
              <p:cNvPr id="4106" name="Text Box 10"/>
              <p:cNvSpPr txBox="1">
                <a:spLocks noChangeArrowheads="1"/>
              </p:cNvSpPr>
              <p:nvPr/>
            </p:nvSpPr>
            <p:spPr bwMode="auto">
              <a:xfrm>
                <a:off x="840" y="10656"/>
                <a:ext cx="4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a:latin typeface="Times New Roman" pitchFamily="18" charset="0"/>
                  </a:rPr>
                  <a:t>x</a:t>
                </a:r>
                <a:endParaRPr lang="en-US" sz="1800"/>
              </a:p>
            </p:txBody>
          </p:sp>
        </p:grpSp>
        <p:grpSp>
          <p:nvGrpSpPr>
            <p:cNvPr id="4107" name="Group 11"/>
            <p:cNvGrpSpPr>
              <a:grpSpLocks/>
            </p:cNvGrpSpPr>
            <p:nvPr/>
          </p:nvGrpSpPr>
          <p:grpSpPr bwMode="auto">
            <a:xfrm>
              <a:off x="3360" y="9676"/>
              <a:ext cx="2704" cy="1715"/>
              <a:chOff x="3362" y="9656"/>
              <a:chExt cx="2704" cy="1715"/>
            </a:xfrm>
          </p:grpSpPr>
          <p:sp>
            <p:nvSpPr>
              <p:cNvPr id="4108" name="AutoShape 12"/>
              <p:cNvSpPr>
                <a:spLocks noChangeArrowheads="1"/>
              </p:cNvSpPr>
              <p:nvPr/>
            </p:nvSpPr>
            <p:spPr bwMode="auto">
              <a:xfrm rot="5400000" flipH="1" flipV="1">
                <a:off x="3913" y="9635"/>
                <a:ext cx="704" cy="1805"/>
              </a:xfrm>
              <a:prstGeom prst="rtTriangle">
                <a:avLst/>
              </a:prstGeom>
              <a:solidFill>
                <a:srgbClr val="FFFFFF"/>
              </a:solidFill>
              <a:ln w="9525">
                <a:solidFill>
                  <a:srgbClr val="000000"/>
                </a:solidFill>
                <a:miter lim="800000"/>
                <a:headEnd/>
                <a:tailEnd/>
              </a:ln>
            </p:spPr>
            <p:txBody>
              <a:bodyPr/>
              <a:lstStyle/>
              <a:p>
                <a:endParaRPr lang="en-US"/>
              </a:p>
            </p:txBody>
          </p:sp>
          <p:sp>
            <p:nvSpPr>
              <p:cNvPr id="4109" name="Text Box 13"/>
              <p:cNvSpPr txBox="1">
                <a:spLocks noChangeArrowheads="1"/>
              </p:cNvSpPr>
              <p:nvPr/>
            </p:nvSpPr>
            <p:spPr bwMode="auto">
              <a:xfrm>
                <a:off x="3887" y="10171"/>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pitchFamily="18" charset="0"/>
                  </a:rPr>
                  <a:t>1</a:t>
                </a:r>
                <a:endParaRPr lang="en-US"/>
              </a:p>
            </p:txBody>
          </p:sp>
          <p:sp>
            <p:nvSpPr>
              <p:cNvPr id="4110" name="Text Box 14"/>
              <p:cNvSpPr txBox="1">
                <a:spLocks noChangeArrowheads="1"/>
              </p:cNvSpPr>
              <p:nvPr/>
            </p:nvSpPr>
            <p:spPr bwMode="auto">
              <a:xfrm>
                <a:off x="5085" y="10296"/>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pitchFamily="18" charset="0"/>
                  </a:rPr>
                  <a:t> y</a:t>
                </a:r>
                <a:endParaRPr lang="en-US"/>
              </a:p>
            </p:txBody>
          </p:sp>
          <p:sp>
            <p:nvSpPr>
              <p:cNvPr id="4111" name="Text Box 15"/>
              <p:cNvSpPr txBox="1">
                <a:spLocks noChangeArrowheads="1"/>
              </p:cNvSpPr>
              <p:nvPr/>
            </p:nvSpPr>
            <p:spPr bwMode="auto">
              <a:xfrm>
                <a:off x="4082" y="10831"/>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pitchFamily="18" charset="0"/>
                  </a:rPr>
                  <a:t>x</a:t>
                </a:r>
                <a:endParaRPr lang="en-US"/>
              </a:p>
            </p:txBody>
          </p:sp>
          <p:sp>
            <p:nvSpPr>
              <p:cNvPr id="4112" name="Text Box 16"/>
              <p:cNvSpPr txBox="1">
                <a:spLocks noChangeArrowheads="1"/>
              </p:cNvSpPr>
              <p:nvPr/>
            </p:nvSpPr>
            <p:spPr bwMode="auto">
              <a:xfrm>
                <a:off x="4628" y="9656"/>
                <a:ext cx="1438"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      ,      )</a:t>
                </a:r>
              </a:p>
              <a:p>
                <a:r>
                  <a:rPr lang="en-US" sz="1400" dirty="0">
                    <a:latin typeface="Times New Roman" pitchFamily="18" charset="0"/>
                  </a:rPr>
                  <a:t>          </a:t>
                </a:r>
                <a:r>
                  <a:rPr lang="en-US" sz="1400" b="1" dirty="0">
                    <a:latin typeface="Times New Roman" pitchFamily="18" charset="0"/>
                  </a:rPr>
                  <a:t>.</a:t>
                </a:r>
                <a:endParaRPr lang="en-US" sz="1800" dirty="0"/>
              </a:p>
            </p:txBody>
          </p:sp>
          <p:sp>
            <p:nvSpPr>
              <p:cNvPr id="4113" name="Text Box 17"/>
              <p:cNvSpPr txBox="1">
                <a:spLocks noChangeArrowheads="1"/>
              </p:cNvSpPr>
              <p:nvPr/>
            </p:nvSpPr>
            <p:spPr bwMode="auto">
              <a:xfrm>
                <a:off x="3726" y="10506"/>
                <a:ext cx="176" cy="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1800"/>
              </a:p>
            </p:txBody>
          </p:sp>
        </p:grpSp>
      </p:grpSp>
      <p:sp>
        <p:nvSpPr>
          <p:cNvPr id="4115" name="Rectangle 19"/>
          <p:cNvSpPr>
            <a:spLocks noChangeArrowheads="1"/>
          </p:cNvSpPr>
          <p:nvPr/>
        </p:nvSpPr>
        <p:spPr bwMode="auto">
          <a:xfrm>
            <a:off x="0" y="33623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114" name="Object 18"/>
          <p:cNvGraphicFramePr>
            <a:graphicFrameLocks noChangeAspect="1"/>
          </p:cNvGraphicFramePr>
          <p:nvPr/>
        </p:nvGraphicFramePr>
        <p:xfrm>
          <a:off x="4719638" y="3033713"/>
          <a:ext cx="457200" cy="320675"/>
        </p:xfrm>
        <a:graphic>
          <a:graphicData uri="http://schemas.openxmlformats.org/presentationml/2006/ole">
            <mc:AlternateContent xmlns:mc="http://schemas.openxmlformats.org/markup-compatibility/2006">
              <mc:Choice xmlns:v="urn:schemas-microsoft-com:vml" Requires="v">
                <p:oleObj spid="_x0000_s48140" name="Equation" r:id="rId4" imgW="253670" imgH="177569" progId="Equation.3">
                  <p:embed/>
                </p:oleObj>
              </mc:Choice>
              <mc:Fallback>
                <p:oleObj name="Equation" r:id="rId4" imgW="253670" imgH="17756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9638" y="3033713"/>
                        <a:ext cx="457200" cy="3206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16" name="Rectangle 20"/>
          <p:cNvSpPr>
            <a:spLocks noChangeArrowheads="1"/>
          </p:cNvSpPr>
          <p:nvPr/>
        </p:nvSpPr>
        <p:spPr bwMode="auto">
          <a:xfrm>
            <a:off x="5910263" y="313848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9" name="TextBox 18"/>
              <p:cNvSpPr txBox="1"/>
              <p:nvPr/>
            </p:nvSpPr>
            <p:spPr>
              <a:xfrm>
                <a:off x="685800" y="3577255"/>
                <a:ext cx="2273251" cy="66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𝑆h𝑜𝑟𝑡</m:t>
                      </m:r>
                      <m:r>
                        <a:rPr lang="en-US" sz="2000" b="0" i="1" smtClean="0">
                          <a:solidFill>
                            <a:schemeClr val="tx2"/>
                          </a:solidFill>
                          <a:latin typeface="Cambria Math"/>
                        </a:rPr>
                        <m:t> </m:t>
                      </m:r>
                      <m:r>
                        <a:rPr lang="en-US" sz="2000" b="0" i="1" smtClean="0">
                          <a:solidFill>
                            <a:schemeClr val="tx2"/>
                          </a:solidFill>
                          <a:latin typeface="Cambria Math"/>
                        </a:rPr>
                        <m:t>𝑙𝑒𝑔</m:t>
                      </m:r>
                      <m:r>
                        <a:rPr lang="en-US" sz="2000" b="0" i="1" smtClean="0">
                          <a:solidFill>
                            <a:schemeClr val="tx2"/>
                          </a:solidFill>
                          <a:latin typeface="Cambria Math"/>
                        </a:rPr>
                        <m:t>:   </m:t>
                      </m:r>
                      <m:r>
                        <a:rPr lang="en-US" sz="2000" b="0" i="1" smtClean="0">
                          <a:solidFill>
                            <a:schemeClr val="tx2"/>
                          </a:solidFill>
                          <a:latin typeface="Cambria Math"/>
                        </a:rPr>
                        <m:t>𝑦</m:t>
                      </m:r>
                      <m:r>
                        <a:rPr lang="en-US" sz="2000" b="0" i="1" smtClean="0">
                          <a:solidFill>
                            <a:schemeClr val="tx2"/>
                          </a:solidFill>
                          <a:latin typeface="Cambria Math"/>
                        </a:rPr>
                        <m:t>= </m:t>
                      </m:r>
                      <m:f>
                        <m:fPr>
                          <m:ctrlPr>
                            <a:rPr lang="en-US" sz="2000" b="0" i="1" smtClean="0">
                              <a:solidFill>
                                <a:schemeClr val="tx2"/>
                              </a:solidFill>
                              <a:latin typeface="Cambria Math"/>
                            </a:rPr>
                          </m:ctrlPr>
                        </m:fPr>
                        <m:num>
                          <m:r>
                            <a:rPr lang="en-US" sz="2000" b="0" i="1" smtClean="0">
                              <a:solidFill>
                                <a:schemeClr val="tx2"/>
                              </a:solidFill>
                              <a:latin typeface="Cambria Math"/>
                            </a:rPr>
                            <m:t>1</m:t>
                          </m:r>
                        </m:num>
                        <m:den>
                          <m:r>
                            <a:rPr lang="en-US" sz="2000" b="0" i="1" smtClean="0">
                              <a:solidFill>
                                <a:schemeClr val="tx2"/>
                              </a:solidFill>
                              <a:latin typeface="Cambria Math"/>
                            </a:rPr>
                            <m:t>2</m:t>
                          </m:r>
                        </m:den>
                      </m:f>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685800" y="3577255"/>
                <a:ext cx="2273251" cy="668516"/>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685800" y="4560786"/>
                <a:ext cx="2467214" cy="7520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𝐿𝑜𝑛𝑔</m:t>
                      </m:r>
                      <m:r>
                        <a:rPr lang="en-US" sz="2000" b="0" i="1" smtClean="0">
                          <a:solidFill>
                            <a:schemeClr val="tx2"/>
                          </a:solidFill>
                          <a:latin typeface="Cambria Math"/>
                        </a:rPr>
                        <m:t> </m:t>
                      </m:r>
                      <m:r>
                        <a:rPr lang="en-US" sz="2000" b="0" i="1" smtClean="0">
                          <a:solidFill>
                            <a:schemeClr val="tx2"/>
                          </a:solidFill>
                          <a:latin typeface="Cambria Math"/>
                        </a:rPr>
                        <m:t>𝑙𝑒𝑔</m:t>
                      </m:r>
                      <m:r>
                        <a:rPr lang="en-US" sz="2000" b="0" i="1" smtClean="0">
                          <a:solidFill>
                            <a:schemeClr val="tx2"/>
                          </a:solidFill>
                          <a:latin typeface="Cambria Math"/>
                        </a:rPr>
                        <m:t>:   </m:t>
                      </m:r>
                      <m:r>
                        <a:rPr lang="en-US" sz="2000" b="0" i="1" smtClean="0">
                          <a:solidFill>
                            <a:schemeClr val="tx2"/>
                          </a:solidFill>
                          <a:latin typeface="Cambria Math"/>
                        </a:rPr>
                        <m:t>𝑥</m:t>
                      </m:r>
                      <m:r>
                        <a:rPr lang="en-US" sz="2000" b="0" i="1" smtClean="0">
                          <a:solidFill>
                            <a:schemeClr val="tx2"/>
                          </a:solidFill>
                          <a:latin typeface="Cambria Math"/>
                        </a:rPr>
                        <m:t>= </m:t>
                      </m:r>
                      <m:f>
                        <m:fPr>
                          <m:ctrlPr>
                            <a:rPr lang="en-US" sz="2000" b="0" i="1" smtClean="0">
                              <a:solidFill>
                                <a:schemeClr val="tx2"/>
                              </a:solidFill>
                              <a:latin typeface="Cambria Math"/>
                            </a:rPr>
                          </m:ctrlPr>
                        </m:fPr>
                        <m:num>
                          <m:rad>
                            <m:radPr>
                              <m:degHide m:val="on"/>
                              <m:ctrlPr>
                                <a:rPr lang="en-US" sz="2000" b="0" i="1" smtClean="0">
                                  <a:solidFill>
                                    <a:schemeClr val="tx2"/>
                                  </a:solidFill>
                                  <a:latin typeface="Cambria Math"/>
                                </a:rPr>
                              </m:ctrlPr>
                            </m:radPr>
                            <m:deg/>
                            <m:e>
                              <m:r>
                                <a:rPr lang="en-US" sz="2000" b="0" i="1" smtClean="0">
                                  <a:solidFill>
                                    <a:schemeClr val="tx2"/>
                                  </a:solidFill>
                                  <a:latin typeface="Cambria Math"/>
                                </a:rPr>
                                <m:t>3</m:t>
                              </m:r>
                            </m:e>
                          </m:rad>
                        </m:num>
                        <m:den>
                          <m:r>
                            <a:rPr lang="en-US" sz="2000" b="0" i="1" smtClean="0">
                              <a:solidFill>
                                <a:schemeClr val="tx2"/>
                              </a:solidFill>
                              <a:latin typeface="Cambria Math"/>
                            </a:rPr>
                            <m:t>2</m:t>
                          </m:r>
                        </m:den>
                      </m:f>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685800" y="4560786"/>
                <a:ext cx="2467214" cy="752065"/>
              </a:xfrm>
              <a:prstGeom prst="rect">
                <a:avLst/>
              </a:prstGeom>
              <a:blipFill rotWithShape="1">
                <a:blip r:embed="rId7"/>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4833162" y="4153094"/>
                <a:ext cx="1982658" cy="8199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𝑃𝑜𝑖𝑛𝑡</m:t>
                      </m:r>
                      <m:r>
                        <a:rPr lang="en-US" sz="2000" b="0" i="1" smtClean="0">
                          <a:solidFill>
                            <a:schemeClr val="tx2"/>
                          </a:solidFill>
                          <a:latin typeface="Cambria Math"/>
                        </a:rPr>
                        <m:t>:  </m:t>
                      </m:r>
                      <m:d>
                        <m:dPr>
                          <m:ctrlPr>
                            <a:rPr lang="en-US" sz="2000" b="0" i="1" smtClean="0">
                              <a:solidFill>
                                <a:schemeClr val="tx2"/>
                              </a:solidFill>
                              <a:latin typeface="Cambria Math"/>
                            </a:rPr>
                          </m:ctrlPr>
                        </m:dPr>
                        <m:e>
                          <m:f>
                            <m:fPr>
                              <m:ctrlPr>
                                <a:rPr lang="en-US" sz="2000" b="0" i="1" smtClean="0">
                                  <a:solidFill>
                                    <a:schemeClr val="tx2"/>
                                  </a:solidFill>
                                  <a:latin typeface="Cambria Math"/>
                                </a:rPr>
                              </m:ctrlPr>
                            </m:fPr>
                            <m:num>
                              <m:rad>
                                <m:radPr>
                                  <m:degHide m:val="on"/>
                                  <m:ctrlPr>
                                    <a:rPr lang="en-US" sz="2000" b="0" i="1" smtClean="0">
                                      <a:solidFill>
                                        <a:schemeClr val="tx2"/>
                                      </a:solidFill>
                                      <a:latin typeface="Cambria Math"/>
                                    </a:rPr>
                                  </m:ctrlPr>
                                </m:radPr>
                                <m:deg/>
                                <m:e>
                                  <m:r>
                                    <a:rPr lang="en-US" sz="2000" b="0" i="1" smtClean="0">
                                      <a:solidFill>
                                        <a:schemeClr val="tx2"/>
                                      </a:solidFill>
                                      <a:latin typeface="Cambria Math"/>
                                    </a:rPr>
                                    <m:t>3</m:t>
                                  </m:r>
                                </m:e>
                              </m:rad>
                            </m:num>
                            <m:den>
                              <m:r>
                                <a:rPr lang="en-US" sz="2000" b="0" i="1" smtClean="0">
                                  <a:solidFill>
                                    <a:schemeClr val="tx2"/>
                                  </a:solidFill>
                                  <a:latin typeface="Cambria Math"/>
                                </a:rPr>
                                <m:t>2</m:t>
                              </m:r>
                            </m:den>
                          </m:f>
                          <m:r>
                            <a:rPr lang="en-US" sz="2000" b="0" i="1" smtClean="0">
                              <a:solidFill>
                                <a:schemeClr val="tx2"/>
                              </a:solidFill>
                              <a:latin typeface="Cambria Math"/>
                            </a:rPr>
                            <m:t>,</m:t>
                          </m:r>
                          <m:f>
                            <m:fPr>
                              <m:ctrlPr>
                                <a:rPr lang="en-US" sz="2000" b="0" i="1" smtClean="0">
                                  <a:solidFill>
                                    <a:schemeClr val="tx2"/>
                                  </a:solidFill>
                                  <a:latin typeface="Cambria Math"/>
                                </a:rPr>
                              </m:ctrlPr>
                            </m:fPr>
                            <m:num>
                              <m:r>
                                <a:rPr lang="en-US" sz="2000" b="0" i="1" smtClean="0">
                                  <a:solidFill>
                                    <a:schemeClr val="tx2"/>
                                  </a:solidFill>
                                  <a:latin typeface="Cambria Math"/>
                                </a:rPr>
                                <m:t>1</m:t>
                              </m:r>
                            </m:num>
                            <m:den>
                              <m:r>
                                <a:rPr lang="en-US" sz="2000" b="0" i="1" smtClean="0">
                                  <a:solidFill>
                                    <a:schemeClr val="tx2"/>
                                  </a:solidFill>
                                  <a:latin typeface="Cambria Math"/>
                                </a:rPr>
                                <m:t>2</m:t>
                              </m:r>
                            </m:den>
                          </m:f>
                        </m:e>
                      </m:d>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4833162" y="4153094"/>
                <a:ext cx="1982658" cy="819904"/>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577925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4"/>
          <p:cNvSpPr>
            <a:spLocks noChangeArrowheads="1"/>
          </p:cNvSpPr>
          <p:nvPr/>
        </p:nvSpPr>
        <p:spPr bwMode="auto">
          <a:xfrm>
            <a:off x="533400" y="0"/>
            <a:ext cx="711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b="1"/>
              <a:t>Example 1:</a:t>
            </a:r>
            <a:r>
              <a:rPr lang="en-US"/>
              <a:t>  Find the exact value of x and y on the </a:t>
            </a:r>
          </a:p>
          <a:p>
            <a:r>
              <a:rPr lang="en-US"/>
              <a:t>                     coordinate plane.</a:t>
            </a:r>
          </a:p>
        </p:txBody>
      </p:sp>
      <p:grpSp>
        <p:nvGrpSpPr>
          <p:cNvPr id="5125" name="Group 5"/>
          <p:cNvGrpSpPr>
            <a:grpSpLocks/>
          </p:cNvGrpSpPr>
          <p:nvPr/>
        </p:nvGrpSpPr>
        <p:grpSpPr bwMode="auto">
          <a:xfrm>
            <a:off x="1676400" y="838200"/>
            <a:ext cx="5637213" cy="4654550"/>
            <a:chOff x="6602" y="8491"/>
            <a:chExt cx="4845" cy="4530"/>
          </a:xfrm>
        </p:grpSpPr>
        <p:grpSp>
          <p:nvGrpSpPr>
            <p:cNvPr id="5126" name="Group 6"/>
            <p:cNvGrpSpPr>
              <a:grpSpLocks/>
            </p:cNvGrpSpPr>
            <p:nvPr/>
          </p:nvGrpSpPr>
          <p:grpSpPr bwMode="auto">
            <a:xfrm>
              <a:off x="6602" y="8491"/>
              <a:ext cx="4845" cy="4530"/>
              <a:chOff x="840" y="8466"/>
              <a:chExt cx="4845" cy="4530"/>
            </a:xfrm>
          </p:grpSpPr>
          <p:sp>
            <p:nvSpPr>
              <p:cNvPr id="5127" name="Line 7"/>
              <p:cNvSpPr>
                <a:spLocks noChangeShapeType="1"/>
              </p:cNvSpPr>
              <p:nvPr/>
            </p:nvSpPr>
            <p:spPr bwMode="auto">
              <a:xfrm>
                <a:off x="3360" y="8856"/>
                <a:ext cx="0" cy="414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8" name="Line 8"/>
              <p:cNvSpPr>
                <a:spLocks noChangeShapeType="1"/>
              </p:cNvSpPr>
              <p:nvPr/>
            </p:nvSpPr>
            <p:spPr bwMode="auto">
              <a:xfrm>
                <a:off x="1125" y="10896"/>
                <a:ext cx="456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129" name="Text Box 9"/>
              <p:cNvSpPr txBox="1">
                <a:spLocks noChangeArrowheads="1"/>
              </p:cNvSpPr>
              <p:nvPr/>
            </p:nvSpPr>
            <p:spPr bwMode="auto">
              <a:xfrm>
                <a:off x="3180" y="8466"/>
                <a:ext cx="4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a:latin typeface="Times New Roman" pitchFamily="18" charset="0"/>
                  </a:rPr>
                  <a:t>y</a:t>
                </a:r>
                <a:endParaRPr lang="en-US" sz="1800"/>
              </a:p>
            </p:txBody>
          </p:sp>
          <p:sp>
            <p:nvSpPr>
              <p:cNvPr id="5130" name="Text Box 10"/>
              <p:cNvSpPr txBox="1">
                <a:spLocks noChangeArrowheads="1"/>
              </p:cNvSpPr>
              <p:nvPr/>
            </p:nvSpPr>
            <p:spPr bwMode="auto">
              <a:xfrm>
                <a:off x="840" y="10656"/>
                <a:ext cx="4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a:latin typeface="Times New Roman" pitchFamily="18" charset="0"/>
                  </a:rPr>
                  <a:t>x</a:t>
                </a:r>
                <a:endParaRPr lang="en-US" sz="1800"/>
              </a:p>
            </p:txBody>
          </p:sp>
        </p:grpSp>
        <p:sp>
          <p:nvSpPr>
            <p:cNvPr id="5131" name="Text Box 11"/>
            <p:cNvSpPr txBox="1">
              <a:spLocks noChangeArrowheads="1"/>
            </p:cNvSpPr>
            <p:nvPr/>
          </p:nvSpPr>
          <p:spPr bwMode="auto">
            <a:xfrm>
              <a:off x="7202" y="11371"/>
              <a:ext cx="598"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pitchFamily="18" charset="0"/>
                </a:rPr>
                <a:t> y</a:t>
              </a:r>
              <a:endParaRPr lang="en-US"/>
            </a:p>
          </p:txBody>
        </p:sp>
        <p:sp>
          <p:nvSpPr>
            <p:cNvPr id="5132" name="AutoShape 12"/>
            <p:cNvSpPr>
              <a:spLocks noChangeArrowheads="1"/>
            </p:cNvSpPr>
            <p:nvPr/>
          </p:nvSpPr>
          <p:spPr bwMode="auto">
            <a:xfrm rot="16200000" flipH="1" flipV="1">
              <a:off x="7682" y="10921"/>
              <a:ext cx="1440" cy="1440"/>
            </a:xfrm>
            <a:prstGeom prst="rtTriangle">
              <a:avLst/>
            </a:prstGeom>
            <a:solidFill>
              <a:srgbClr val="FFFFFF"/>
            </a:solidFill>
            <a:ln w="9525">
              <a:solidFill>
                <a:srgbClr val="000000"/>
              </a:solidFill>
              <a:miter lim="800000"/>
              <a:headEnd/>
              <a:tailEnd/>
            </a:ln>
          </p:spPr>
          <p:txBody>
            <a:bodyPr/>
            <a:lstStyle/>
            <a:p>
              <a:endParaRPr lang="en-US"/>
            </a:p>
          </p:txBody>
        </p:sp>
        <p:sp>
          <p:nvSpPr>
            <p:cNvPr id="5133" name="Text Box 13"/>
            <p:cNvSpPr txBox="1">
              <a:spLocks noChangeArrowheads="1"/>
            </p:cNvSpPr>
            <p:nvPr/>
          </p:nvSpPr>
          <p:spPr bwMode="auto">
            <a:xfrm>
              <a:off x="8282" y="11551"/>
              <a:ext cx="4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pitchFamily="18" charset="0"/>
                </a:rPr>
                <a:t> 1</a:t>
              </a:r>
              <a:endParaRPr lang="en-US"/>
            </a:p>
          </p:txBody>
        </p:sp>
        <p:sp>
          <p:nvSpPr>
            <p:cNvPr id="5134" name="Text Box 14"/>
            <p:cNvSpPr txBox="1">
              <a:spLocks noChangeArrowheads="1"/>
            </p:cNvSpPr>
            <p:nvPr/>
          </p:nvSpPr>
          <p:spPr bwMode="auto">
            <a:xfrm>
              <a:off x="8207" y="10561"/>
              <a:ext cx="48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pitchFamily="18" charset="0"/>
                </a:rPr>
                <a:t>x</a:t>
              </a:r>
              <a:endParaRPr lang="en-US"/>
            </a:p>
          </p:txBody>
        </p:sp>
        <p:sp>
          <p:nvSpPr>
            <p:cNvPr id="5135" name="Text Box 15"/>
            <p:cNvSpPr txBox="1">
              <a:spLocks noChangeArrowheads="1"/>
            </p:cNvSpPr>
            <p:nvPr/>
          </p:nvSpPr>
          <p:spPr bwMode="auto">
            <a:xfrm>
              <a:off x="8507" y="10816"/>
              <a:ext cx="158" cy="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1800"/>
            </a:p>
          </p:txBody>
        </p:sp>
        <p:sp>
          <p:nvSpPr>
            <p:cNvPr id="5136" name="Text Box 16"/>
            <p:cNvSpPr txBox="1">
              <a:spLocks noChangeArrowheads="1"/>
            </p:cNvSpPr>
            <p:nvPr/>
          </p:nvSpPr>
          <p:spPr bwMode="auto">
            <a:xfrm>
              <a:off x="6827" y="11941"/>
              <a:ext cx="1800"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a:latin typeface="Times New Roman" pitchFamily="18" charset="0"/>
                </a:rPr>
                <a:t>          </a:t>
              </a:r>
            </a:p>
            <a:p>
              <a:r>
                <a:rPr lang="en-US" sz="1200">
                  <a:latin typeface="Times New Roman" pitchFamily="18" charset="0"/>
                </a:rPr>
                <a:t>                       </a:t>
              </a:r>
              <a:r>
                <a:rPr lang="en-US" sz="2000" b="1">
                  <a:latin typeface="Times New Roman" pitchFamily="18" charset="0"/>
                </a:rPr>
                <a:t>.</a:t>
              </a:r>
              <a:endParaRPr lang="en-US" sz="2000">
                <a:latin typeface="Times New Roman" pitchFamily="18" charset="0"/>
              </a:endParaRPr>
            </a:p>
            <a:p>
              <a:r>
                <a:rPr lang="en-US">
                  <a:latin typeface="Times New Roman" pitchFamily="18" charset="0"/>
                </a:rPr>
                <a:t> (        ,        )</a:t>
              </a:r>
              <a:endParaRPr lang="en-US"/>
            </a:p>
          </p:txBody>
        </p:sp>
      </p:grpSp>
      <p:sp>
        <p:nvSpPr>
          <p:cNvPr id="5138" name="Rectangle 18"/>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5137" name="Object 17"/>
          <p:cNvGraphicFramePr>
            <a:graphicFrameLocks noChangeAspect="1"/>
          </p:cNvGraphicFramePr>
          <p:nvPr/>
        </p:nvGraphicFramePr>
        <p:xfrm>
          <a:off x="3900488" y="3319463"/>
          <a:ext cx="533400" cy="363537"/>
        </p:xfrm>
        <a:graphic>
          <a:graphicData uri="http://schemas.openxmlformats.org/presentationml/2006/ole">
            <mc:AlternateContent xmlns:mc="http://schemas.openxmlformats.org/markup-compatibility/2006">
              <mc:Choice xmlns:v="urn:schemas-microsoft-com:vml" Requires="v">
                <p:oleObj spid="_x0000_s49164" name="Equation" r:id="rId4" imgW="253670" imgH="177569" progId="Equation.3">
                  <p:embed/>
                </p:oleObj>
              </mc:Choice>
              <mc:Fallback>
                <p:oleObj name="Equation" r:id="rId4" imgW="253670" imgH="17756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0488" y="3319463"/>
                        <a:ext cx="533400" cy="363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139" name="Rectangle 19"/>
          <p:cNvSpPr>
            <a:spLocks noChangeArrowheads="1"/>
          </p:cNvSpPr>
          <p:nvPr/>
        </p:nvSpPr>
        <p:spPr bwMode="auto">
          <a:xfrm>
            <a:off x="2928938" y="3338513"/>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8" name="TextBox 17"/>
              <p:cNvSpPr txBox="1"/>
              <p:nvPr/>
            </p:nvSpPr>
            <p:spPr>
              <a:xfrm>
                <a:off x="834343" y="1295400"/>
                <a:ext cx="1684114" cy="7387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𝑦</m:t>
                      </m:r>
                      <m:r>
                        <a:rPr lang="en-US" sz="2000" b="0" i="1" smtClean="0">
                          <a:solidFill>
                            <a:schemeClr val="tx2"/>
                          </a:solidFill>
                          <a:latin typeface="Cambria Math"/>
                        </a:rPr>
                        <m:t>=  </m:t>
                      </m:r>
                      <m:r>
                        <a:rPr lang="en-US" sz="2000" b="0" i="1" smtClean="0">
                          <a:solidFill>
                            <a:schemeClr val="tx2"/>
                          </a:solidFill>
                          <a:latin typeface="Cambria Math"/>
                        </a:rPr>
                        <m:t>𝑥</m:t>
                      </m:r>
                      <m:r>
                        <a:rPr lang="en-US" sz="2000" b="0" i="1" smtClean="0">
                          <a:solidFill>
                            <a:schemeClr val="tx2"/>
                          </a:solidFill>
                          <a:latin typeface="Cambria Math"/>
                        </a:rPr>
                        <m:t>= </m:t>
                      </m:r>
                      <m:f>
                        <m:fPr>
                          <m:ctrlPr>
                            <a:rPr lang="en-US" sz="2000" b="0" i="1" smtClean="0">
                              <a:solidFill>
                                <a:schemeClr val="tx2"/>
                              </a:solidFill>
                              <a:latin typeface="Cambria Math"/>
                            </a:rPr>
                          </m:ctrlPr>
                        </m:fPr>
                        <m:num>
                          <m:rad>
                            <m:radPr>
                              <m:degHide m:val="on"/>
                              <m:ctrlPr>
                                <a:rPr lang="en-US" sz="2000" b="0" i="1" smtClean="0">
                                  <a:solidFill>
                                    <a:schemeClr val="tx2"/>
                                  </a:solidFill>
                                  <a:latin typeface="Cambria Math"/>
                                </a:rPr>
                              </m:ctrlPr>
                            </m:radPr>
                            <m:deg/>
                            <m:e>
                              <m:r>
                                <a:rPr lang="en-US" sz="2000" b="0" i="1" smtClean="0">
                                  <a:solidFill>
                                    <a:schemeClr val="tx2"/>
                                  </a:solidFill>
                                  <a:latin typeface="Cambria Math"/>
                                </a:rPr>
                                <m:t>2</m:t>
                              </m:r>
                            </m:e>
                          </m:rad>
                        </m:num>
                        <m:den>
                          <m:r>
                            <a:rPr lang="en-US" sz="2000" b="0" i="1" smtClean="0">
                              <a:solidFill>
                                <a:schemeClr val="tx2"/>
                              </a:solidFill>
                              <a:latin typeface="Cambria Math"/>
                            </a:rPr>
                            <m:t>2</m:t>
                          </m:r>
                        </m:den>
                      </m:f>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834343" y="1295400"/>
                <a:ext cx="1684114" cy="738792"/>
              </a:xfrm>
              <a:prstGeom prst="rect">
                <a:avLst/>
              </a:prstGeom>
              <a:blipFill rotWithShape="1">
                <a:blip r:embed="rId6"/>
                <a:stretch>
                  <a:fillRect/>
                </a:stretch>
              </a:blipFill>
            </p:spPr>
            <p:txBody>
              <a:bodyPr/>
              <a:lstStyle/>
              <a:p>
                <a:r>
                  <a:rPr lang="en-US">
                    <a:noFill/>
                  </a:rPr>
                  <a:t> </a:t>
                </a:r>
              </a:p>
            </p:txBody>
          </p:sp>
        </mc:Fallback>
      </mc:AlternateContent>
      <p:sp>
        <p:nvSpPr>
          <p:cNvPr id="2" name="TextBox 1"/>
          <p:cNvSpPr txBox="1"/>
          <p:nvPr/>
        </p:nvSpPr>
        <p:spPr>
          <a:xfrm>
            <a:off x="813536" y="2216966"/>
            <a:ext cx="2812308" cy="400110"/>
          </a:xfrm>
          <a:prstGeom prst="rect">
            <a:avLst/>
          </a:prstGeom>
          <a:noFill/>
        </p:spPr>
        <p:txBody>
          <a:bodyPr wrap="none" rtlCol="0">
            <a:spAutoFit/>
          </a:bodyPr>
          <a:lstStyle/>
          <a:p>
            <a:r>
              <a:rPr lang="en-US" sz="2000" dirty="0" smtClean="0">
                <a:solidFill>
                  <a:schemeClr val="tx2"/>
                </a:solidFill>
              </a:rPr>
              <a:t>Think about the location!</a:t>
            </a:r>
            <a:endParaRPr lang="en-US" sz="2000" dirty="0">
              <a:solidFill>
                <a:schemeClr val="tx2"/>
              </a:solidFill>
            </a:endParaRPr>
          </a:p>
        </p:txBody>
      </p:sp>
      <mc:AlternateContent xmlns:mc="http://schemas.openxmlformats.org/markup-compatibility/2006" xmlns:a14="http://schemas.microsoft.com/office/drawing/2010/main">
        <mc:Choice Requires="a14">
          <p:sp>
            <p:nvSpPr>
              <p:cNvPr id="20" name="TextBox 19"/>
              <p:cNvSpPr txBox="1"/>
              <p:nvPr/>
            </p:nvSpPr>
            <p:spPr>
              <a:xfrm>
                <a:off x="4833162" y="4153094"/>
                <a:ext cx="2621359" cy="8209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𝑃𝑜𝑖𝑛𝑡</m:t>
                      </m:r>
                      <m:r>
                        <a:rPr lang="en-US" sz="2000" b="0" i="1" smtClean="0">
                          <a:solidFill>
                            <a:schemeClr val="tx2"/>
                          </a:solidFill>
                          <a:latin typeface="Cambria Math"/>
                        </a:rPr>
                        <m:t>:  </m:t>
                      </m:r>
                      <m:d>
                        <m:dPr>
                          <m:ctrlPr>
                            <a:rPr lang="en-US" sz="2000" b="0" i="1" smtClean="0">
                              <a:solidFill>
                                <a:schemeClr val="tx2"/>
                              </a:solidFill>
                              <a:latin typeface="Cambria Math"/>
                            </a:rPr>
                          </m:ctrlPr>
                        </m:dPr>
                        <m:e>
                          <m:r>
                            <a:rPr lang="en-US" sz="2000" b="0" i="1" smtClean="0">
                              <a:solidFill>
                                <a:schemeClr val="tx2"/>
                              </a:solidFill>
                              <a:latin typeface="Cambria Math"/>
                            </a:rPr>
                            <m:t>−</m:t>
                          </m:r>
                          <m:f>
                            <m:fPr>
                              <m:ctrlPr>
                                <a:rPr lang="en-US" sz="2000" b="0" i="1" smtClean="0">
                                  <a:solidFill>
                                    <a:schemeClr val="tx2"/>
                                  </a:solidFill>
                                  <a:latin typeface="Cambria Math"/>
                                </a:rPr>
                              </m:ctrlPr>
                            </m:fPr>
                            <m:num>
                              <m:rad>
                                <m:radPr>
                                  <m:degHide m:val="on"/>
                                  <m:ctrlPr>
                                    <a:rPr lang="en-US" sz="2000" b="0" i="1" smtClean="0">
                                      <a:solidFill>
                                        <a:schemeClr val="tx2"/>
                                      </a:solidFill>
                                      <a:latin typeface="Cambria Math"/>
                                    </a:rPr>
                                  </m:ctrlPr>
                                </m:radPr>
                                <m:deg/>
                                <m:e>
                                  <m:r>
                                    <a:rPr lang="en-US" sz="2000" b="0" i="1" smtClean="0">
                                      <a:solidFill>
                                        <a:schemeClr val="tx2"/>
                                      </a:solidFill>
                                      <a:latin typeface="Cambria Math"/>
                                    </a:rPr>
                                    <m:t>2</m:t>
                                  </m:r>
                                </m:e>
                              </m:rad>
                            </m:num>
                            <m:den>
                              <m:r>
                                <a:rPr lang="en-US" sz="2000" b="0" i="1" smtClean="0">
                                  <a:solidFill>
                                    <a:schemeClr val="tx2"/>
                                  </a:solidFill>
                                  <a:latin typeface="Cambria Math"/>
                                </a:rPr>
                                <m:t>2</m:t>
                              </m:r>
                            </m:den>
                          </m:f>
                          <m:r>
                            <a:rPr lang="en-US" sz="2000" b="0" i="1" smtClean="0">
                              <a:solidFill>
                                <a:schemeClr val="tx2"/>
                              </a:solidFill>
                              <a:latin typeface="Cambria Math"/>
                            </a:rPr>
                            <m:t>,−</m:t>
                          </m:r>
                          <m:f>
                            <m:fPr>
                              <m:ctrlPr>
                                <a:rPr lang="en-US" sz="2000" b="0" i="1" smtClean="0">
                                  <a:solidFill>
                                    <a:schemeClr val="tx2"/>
                                  </a:solidFill>
                                  <a:latin typeface="Cambria Math"/>
                                </a:rPr>
                              </m:ctrlPr>
                            </m:fPr>
                            <m:num>
                              <m:rad>
                                <m:radPr>
                                  <m:degHide m:val="on"/>
                                  <m:ctrlPr>
                                    <a:rPr lang="en-US" sz="2000" b="0" i="1" smtClean="0">
                                      <a:solidFill>
                                        <a:schemeClr val="tx2"/>
                                      </a:solidFill>
                                      <a:latin typeface="Cambria Math"/>
                                    </a:rPr>
                                  </m:ctrlPr>
                                </m:radPr>
                                <m:deg/>
                                <m:e>
                                  <m:r>
                                    <a:rPr lang="en-US" sz="2000" b="0" i="1" smtClean="0">
                                      <a:solidFill>
                                        <a:schemeClr val="tx2"/>
                                      </a:solidFill>
                                      <a:latin typeface="Cambria Math"/>
                                    </a:rPr>
                                    <m:t>2</m:t>
                                  </m:r>
                                </m:e>
                              </m:rad>
                            </m:num>
                            <m:den>
                              <m:r>
                                <a:rPr lang="en-US" sz="2000" b="0" i="1" smtClean="0">
                                  <a:solidFill>
                                    <a:schemeClr val="tx2"/>
                                  </a:solidFill>
                                  <a:latin typeface="Cambria Math"/>
                                </a:rPr>
                                <m:t>2</m:t>
                              </m:r>
                            </m:den>
                          </m:f>
                        </m:e>
                      </m:d>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4833162" y="4153094"/>
                <a:ext cx="2621359" cy="820930"/>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31372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 grpId="0"/>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4"/>
          <p:cNvSpPr>
            <a:spLocks noChangeArrowheads="1"/>
          </p:cNvSpPr>
          <p:nvPr/>
        </p:nvSpPr>
        <p:spPr bwMode="auto">
          <a:xfrm>
            <a:off x="533400" y="0"/>
            <a:ext cx="711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b="1"/>
              <a:t>Example 2:</a:t>
            </a:r>
            <a:r>
              <a:rPr lang="en-US"/>
              <a:t>  Find the exact value of x and y on the </a:t>
            </a:r>
          </a:p>
          <a:p>
            <a:r>
              <a:rPr lang="en-US"/>
              <a:t>                     coordinate plane.</a:t>
            </a:r>
          </a:p>
        </p:txBody>
      </p:sp>
      <p:grpSp>
        <p:nvGrpSpPr>
          <p:cNvPr id="26629" name="Group 5"/>
          <p:cNvGrpSpPr>
            <a:grpSpLocks/>
          </p:cNvGrpSpPr>
          <p:nvPr/>
        </p:nvGrpSpPr>
        <p:grpSpPr bwMode="auto">
          <a:xfrm>
            <a:off x="1676400" y="1066800"/>
            <a:ext cx="5942013" cy="4451350"/>
            <a:chOff x="527" y="1404"/>
            <a:chExt cx="5460" cy="4500"/>
          </a:xfrm>
        </p:grpSpPr>
        <p:grpSp>
          <p:nvGrpSpPr>
            <p:cNvPr id="26630" name="Group 6"/>
            <p:cNvGrpSpPr>
              <a:grpSpLocks/>
            </p:cNvGrpSpPr>
            <p:nvPr/>
          </p:nvGrpSpPr>
          <p:grpSpPr bwMode="auto">
            <a:xfrm>
              <a:off x="527" y="1404"/>
              <a:ext cx="5460" cy="4500"/>
              <a:chOff x="630" y="756"/>
              <a:chExt cx="5460" cy="4500"/>
            </a:xfrm>
          </p:grpSpPr>
          <p:sp>
            <p:nvSpPr>
              <p:cNvPr id="26631" name="Line 7"/>
              <p:cNvSpPr>
                <a:spLocks noChangeShapeType="1"/>
              </p:cNvSpPr>
              <p:nvPr/>
            </p:nvSpPr>
            <p:spPr bwMode="auto">
              <a:xfrm>
                <a:off x="3480" y="1116"/>
                <a:ext cx="0" cy="414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2" name="Line 8"/>
              <p:cNvSpPr>
                <a:spLocks noChangeShapeType="1"/>
              </p:cNvSpPr>
              <p:nvPr/>
            </p:nvSpPr>
            <p:spPr bwMode="auto">
              <a:xfrm>
                <a:off x="930" y="3231"/>
                <a:ext cx="516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3" name="Text Box 9"/>
              <p:cNvSpPr txBox="1">
                <a:spLocks noChangeArrowheads="1"/>
              </p:cNvSpPr>
              <p:nvPr/>
            </p:nvSpPr>
            <p:spPr bwMode="auto">
              <a:xfrm>
                <a:off x="3270" y="756"/>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a:latin typeface="Times New Roman" pitchFamily="18" charset="0"/>
                  </a:rPr>
                  <a:t>y</a:t>
                </a:r>
                <a:endParaRPr lang="en-US" sz="1800"/>
              </a:p>
            </p:txBody>
          </p:sp>
          <p:sp>
            <p:nvSpPr>
              <p:cNvPr id="26634" name="Text Box 10"/>
              <p:cNvSpPr txBox="1">
                <a:spLocks noChangeArrowheads="1"/>
              </p:cNvSpPr>
              <p:nvPr/>
            </p:nvSpPr>
            <p:spPr bwMode="auto">
              <a:xfrm>
                <a:off x="630" y="2976"/>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a:latin typeface="Times New Roman" pitchFamily="18" charset="0"/>
                  </a:rPr>
                  <a:t>x</a:t>
                </a:r>
                <a:endParaRPr lang="en-US" sz="1800"/>
              </a:p>
            </p:txBody>
          </p:sp>
        </p:grpSp>
        <p:sp>
          <p:nvSpPr>
            <p:cNvPr id="26635" name="Text Box 11"/>
            <p:cNvSpPr txBox="1">
              <a:spLocks noChangeArrowheads="1"/>
            </p:cNvSpPr>
            <p:nvPr/>
          </p:nvSpPr>
          <p:spPr bwMode="auto">
            <a:xfrm>
              <a:off x="2732" y="3758"/>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pitchFamily="18" charset="0"/>
                </a:rPr>
                <a:t>x</a:t>
              </a:r>
              <a:endParaRPr lang="en-US"/>
            </a:p>
          </p:txBody>
        </p:sp>
        <p:sp>
          <p:nvSpPr>
            <p:cNvPr id="26636" name="AutoShape 12"/>
            <p:cNvSpPr>
              <a:spLocks noChangeArrowheads="1"/>
            </p:cNvSpPr>
            <p:nvPr/>
          </p:nvSpPr>
          <p:spPr bwMode="auto">
            <a:xfrm>
              <a:off x="2535" y="2075"/>
              <a:ext cx="840" cy="1800"/>
            </a:xfrm>
            <a:prstGeom prst="rtTriangle">
              <a:avLst/>
            </a:prstGeom>
            <a:solidFill>
              <a:srgbClr val="FFFFFF"/>
            </a:solidFill>
            <a:ln w="9525">
              <a:solidFill>
                <a:srgbClr val="000000"/>
              </a:solidFill>
              <a:miter lim="800000"/>
              <a:headEnd/>
              <a:tailEnd/>
            </a:ln>
          </p:spPr>
          <p:txBody>
            <a:bodyPr/>
            <a:lstStyle/>
            <a:p>
              <a:endParaRPr lang="en-US"/>
            </a:p>
          </p:txBody>
        </p:sp>
        <p:sp>
          <p:nvSpPr>
            <p:cNvPr id="26637" name="Text Box 13"/>
            <p:cNvSpPr txBox="1">
              <a:spLocks noChangeArrowheads="1"/>
            </p:cNvSpPr>
            <p:nvPr/>
          </p:nvSpPr>
          <p:spPr bwMode="auto">
            <a:xfrm>
              <a:off x="2183" y="2793"/>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pitchFamily="18" charset="0"/>
                </a:rPr>
                <a:t>y</a:t>
              </a:r>
              <a:endParaRPr lang="en-US"/>
            </a:p>
          </p:txBody>
        </p:sp>
        <p:sp>
          <p:nvSpPr>
            <p:cNvPr id="26638" name="Text Box 14"/>
            <p:cNvSpPr txBox="1">
              <a:spLocks noChangeArrowheads="1"/>
            </p:cNvSpPr>
            <p:nvPr/>
          </p:nvSpPr>
          <p:spPr bwMode="auto">
            <a:xfrm>
              <a:off x="2837" y="2663"/>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pitchFamily="18" charset="0"/>
                </a:rPr>
                <a:t> 1</a:t>
              </a:r>
              <a:endParaRPr lang="en-US"/>
            </a:p>
          </p:txBody>
        </p:sp>
        <p:sp>
          <p:nvSpPr>
            <p:cNvPr id="26639" name="Text Box 15"/>
            <p:cNvSpPr txBox="1">
              <a:spLocks noChangeArrowheads="1"/>
            </p:cNvSpPr>
            <p:nvPr/>
          </p:nvSpPr>
          <p:spPr bwMode="auto">
            <a:xfrm>
              <a:off x="2794" y="3506"/>
              <a:ext cx="169" cy="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1800"/>
            </a:p>
          </p:txBody>
        </p:sp>
        <p:sp>
          <p:nvSpPr>
            <p:cNvPr id="26640" name="Text Box 16"/>
            <p:cNvSpPr txBox="1">
              <a:spLocks noChangeArrowheads="1"/>
            </p:cNvSpPr>
            <p:nvPr/>
          </p:nvSpPr>
          <p:spPr bwMode="auto">
            <a:xfrm>
              <a:off x="1399" y="1495"/>
              <a:ext cx="1800"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Times New Roman" pitchFamily="18" charset="0"/>
                </a:rPr>
                <a:t>(        ,         )</a:t>
              </a:r>
            </a:p>
            <a:p>
              <a:r>
                <a:rPr lang="en-US" sz="1400" dirty="0">
                  <a:latin typeface="Times New Roman" pitchFamily="18" charset="0"/>
                </a:rPr>
                <a:t>                         </a:t>
              </a:r>
              <a:r>
                <a:rPr lang="en-US" sz="2000" b="1" dirty="0">
                  <a:latin typeface="Times New Roman" pitchFamily="18" charset="0"/>
                </a:rPr>
                <a:t>.</a:t>
              </a:r>
              <a:endParaRPr lang="en-US" sz="2000" dirty="0"/>
            </a:p>
          </p:txBody>
        </p:sp>
      </p:grpSp>
      <p:sp>
        <p:nvSpPr>
          <p:cNvPr id="26642" name="Rectangle 18"/>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6641" name="Object 17"/>
          <p:cNvGraphicFramePr>
            <a:graphicFrameLocks noChangeAspect="1"/>
          </p:cNvGraphicFramePr>
          <p:nvPr/>
        </p:nvGraphicFramePr>
        <p:xfrm>
          <a:off x="4267200" y="3243263"/>
          <a:ext cx="457200" cy="311150"/>
        </p:xfrm>
        <a:graphic>
          <a:graphicData uri="http://schemas.openxmlformats.org/presentationml/2006/ole">
            <mc:AlternateContent xmlns:mc="http://schemas.openxmlformats.org/markup-compatibility/2006">
              <mc:Choice xmlns:v="urn:schemas-microsoft-com:vml" Requires="v">
                <p:oleObj spid="_x0000_s50188" name="Equation" r:id="rId4" imgW="253670" imgH="177569" progId="Equation.3">
                  <p:embed/>
                </p:oleObj>
              </mc:Choice>
              <mc:Fallback>
                <p:oleObj name="Equation" r:id="rId4" imgW="253670" imgH="17756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3243263"/>
                        <a:ext cx="457200" cy="311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6643" name="Rectangle 19"/>
          <p:cNvSpPr>
            <a:spLocks noChangeArrowheads="1"/>
          </p:cNvSpPr>
          <p:nvPr/>
        </p:nvSpPr>
        <p:spPr bwMode="auto">
          <a:xfrm>
            <a:off x="3857625" y="3367088"/>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mc:AlternateContent xmlns:mc="http://schemas.openxmlformats.org/markup-compatibility/2006" xmlns:a14="http://schemas.microsoft.com/office/drawing/2010/main">
        <mc:Choice Requires="a14">
          <p:sp>
            <p:nvSpPr>
              <p:cNvPr id="18" name="TextBox 17"/>
              <p:cNvSpPr txBox="1"/>
              <p:nvPr/>
            </p:nvSpPr>
            <p:spPr>
              <a:xfrm>
                <a:off x="685800" y="3577255"/>
                <a:ext cx="2268634" cy="66851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𝑆h𝑜𝑟𝑡</m:t>
                      </m:r>
                      <m:r>
                        <a:rPr lang="en-US" sz="2000" b="0" i="1" smtClean="0">
                          <a:solidFill>
                            <a:schemeClr val="tx2"/>
                          </a:solidFill>
                          <a:latin typeface="Cambria Math"/>
                        </a:rPr>
                        <m:t> </m:t>
                      </m:r>
                      <m:r>
                        <a:rPr lang="en-US" sz="2000" b="0" i="1" smtClean="0">
                          <a:solidFill>
                            <a:schemeClr val="tx2"/>
                          </a:solidFill>
                          <a:latin typeface="Cambria Math"/>
                        </a:rPr>
                        <m:t>𝑙𝑒𝑔</m:t>
                      </m:r>
                      <m:r>
                        <a:rPr lang="en-US" sz="2000" b="0" i="1" smtClean="0">
                          <a:solidFill>
                            <a:schemeClr val="tx2"/>
                          </a:solidFill>
                          <a:latin typeface="Cambria Math"/>
                        </a:rPr>
                        <m:t>:   </m:t>
                      </m:r>
                      <m:r>
                        <a:rPr lang="en-US" sz="2000" b="0" i="1" smtClean="0">
                          <a:solidFill>
                            <a:schemeClr val="tx2"/>
                          </a:solidFill>
                          <a:latin typeface="Cambria Math"/>
                        </a:rPr>
                        <m:t>𝑥</m:t>
                      </m:r>
                      <m:r>
                        <a:rPr lang="en-US" sz="2000" b="0" i="1" smtClean="0">
                          <a:solidFill>
                            <a:schemeClr val="tx2"/>
                          </a:solidFill>
                          <a:latin typeface="Cambria Math"/>
                        </a:rPr>
                        <m:t>= </m:t>
                      </m:r>
                      <m:f>
                        <m:fPr>
                          <m:ctrlPr>
                            <a:rPr lang="en-US" sz="2000" b="0" i="1" smtClean="0">
                              <a:solidFill>
                                <a:schemeClr val="tx2"/>
                              </a:solidFill>
                              <a:latin typeface="Cambria Math"/>
                            </a:rPr>
                          </m:ctrlPr>
                        </m:fPr>
                        <m:num>
                          <m:r>
                            <a:rPr lang="en-US" sz="2000" b="0" i="1" smtClean="0">
                              <a:solidFill>
                                <a:schemeClr val="tx2"/>
                              </a:solidFill>
                              <a:latin typeface="Cambria Math"/>
                            </a:rPr>
                            <m:t>1</m:t>
                          </m:r>
                        </m:num>
                        <m:den>
                          <m:r>
                            <a:rPr lang="en-US" sz="2000" b="0" i="1" smtClean="0">
                              <a:solidFill>
                                <a:schemeClr val="tx2"/>
                              </a:solidFill>
                              <a:latin typeface="Cambria Math"/>
                            </a:rPr>
                            <m:t>2</m:t>
                          </m:r>
                        </m:den>
                      </m:f>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685800" y="3577255"/>
                <a:ext cx="2268634" cy="668516"/>
              </a:xfrm>
              <a:prstGeom prst="rect">
                <a:avLst/>
              </a:prstGeom>
              <a:blipFill rotWithShape="1">
                <a:blip r:embed="rId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685800" y="4560786"/>
                <a:ext cx="2378856" cy="737766"/>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𝐿𝑜𝑛𝑔</m:t>
                      </m:r>
                      <m:r>
                        <a:rPr lang="en-US" sz="2000" b="0" i="1" smtClean="0">
                          <a:solidFill>
                            <a:schemeClr val="tx2"/>
                          </a:solidFill>
                          <a:latin typeface="Cambria Math"/>
                        </a:rPr>
                        <m:t> </m:t>
                      </m:r>
                      <m:r>
                        <a:rPr lang="en-US" sz="2000" b="0" i="1" smtClean="0">
                          <a:solidFill>
                            <a:schemeClr val="tx2"/>
                          </a:solidFill>
                          <a:latin typeface="Cambria Math"/>
                        </a:rPr>
                        <m:t>𝑙𝑒𝑔</m:t>
                      </m:r>
                      <m:r>
                        <a:rPr lang="en-US" sz="2000" b="0" i="1" smtClean="0">
                          <a:solidFill>
                            <a:schemeClr val="tx2"/>
                          </a:solidFill>
                          <a:latin typeface="Cambria Math"/>
                        </a:rPr>
                        <m:t>:   </m:t>
                      </m:r>
                      <m:r>
                        <a:rPr lang="en-US" sz="2000" b="0" i="1" smtClean="0">
                          <a:solidFill>
                            <a:schemeClr val="tx2"/>
                          </a:solidFill>
                          <a:latin typeface="Cambria Math"/>
                        </a:rPr>
                        <m:t>𝑦</m:t>
                      </m:r>
                      <m:r>
                        <a:rPr lang="en-US" sz="2000" b="0" i="1" smtClean="0">
                          <a:solidFill>
                            <a:schemeClr val="tx2"/>
                          </a:solidFill>
                          <a:latin typeface="Cambria Math"/>
                        </a:rPr>
                        <m:t>= </m:t>
                      </m:r>
                      <m:f>
                        <m:fPr>
                          <m:ctrlPr>
                            <a:rPr lang="en-US" sz="2000" b="0" i="1" smtClean="0">
                              <a:solidFill>
                                <a:schemeClr val="tx2"/>
                              </a:solidFill>
                              <a:latin typeface="Cambria Math"/>
                            </a:rPr>
                          </m:ctrlPr>
                        </m:fPr>
                        <m:num>
                          <m:rad>
                            <m:radPr>
                              <m:degHide m:val="on"/>
                              <m:ctrlPr>
                                <a:rPr lang="en-US" sz="2000" b="0" i="1" smtClean="0">
                                  <a:solidFill>
                                    <a:schemeClr val="tx2"/>
                                  </a:solidFill>
                                  <a:latin typeface="Cambria Math"/>
                                </a:rPr>
                              </m:ctrlPr>
                            </m:radPr>
                            <m:deg/>
                            <m:e>
                              <m:r>
                                <a:rPr lang="en-US" sz="2000" b="0" i="1" smtClean="0">
                                  <a:solidFill>
                                    <a:schemeClr val="tx2"/>
                                  </a:solidFill>
                                  <a:latin typeface="Cambria Math"/>
                                </a:rPr>
                                <m:t>3</m:t>
                              </m:r>
                            </m:e>
                          </m:rad>
                        </m:num>
                        <m:den>
                          <m:r>
                            <a:rPr lang="en-US" sz="2000" b="0" i="1" smtClean="0">
                              <a:solidFill>
                                <a:schemeClr val="tx2"/>
                              </a:solidFill>
                              <a:latin typeface="Cambria Math"/>
                            </a:rPr>
                            <m:t>2</m:t>
                          </m:r>
                        </m:den>
                      </m:f>
                    </m:oMath>
                  </m:oMathPara>
                </a14:m>
                <a:endParaRPr lang="en-US" dirty="0"/>
              </a:p>
            </p:txBody>
          </p:sp>
        </mc:Choice>
        <mc:Fallback xmlns="">
          <p:sp>
            <p:nvSpPr>
              <p:cNvPr id="19" name="TextBox 18"/>
              <p:cNvSpPr txBox="1">
                <a:spLocks noRot="1" noChangeAspect="1" noMove="1" noResize="1" noEditPoints="1" noAdjustHandles="1" noChangeArrowheads="1" noChangeShapeType="1" noTextEdit="1"/>
              </p:cNvSpPr>
              <p:nvPr/>
            </p:nvSpPr>
            <p:spPr>
              <a:xfrm>
                <a:off x="685800" y="4560786"/>
                <a:ext cx="2378856" cy="737766"/>
              </a:xfrm>
              <a:prstGeom prst="rect">
                <a:avLst/>
              </a:prstGeom>
              <a:blipFill rotWithShape="1">
                <a:blip r:embed="rId7"/>
                <a:stretch>
                  <a:fillRect/>
                </a:stretch>
              </a:blipFill>
            </p:spPr>
            <p:txBody>
              <a:bodyPr/>
              <a:lstStyle/>
              <a:p>
                <a:r>
                  <a:rPr lang="en-US">
                    <a:noFill/>
                  </a:rPr>
                  <a:t> </a:t>
                </a:r>
              </a:p>
            </p:txBody>
          </p:sp>
        </mc:Fallback>
      </mc:AlternateContent>
      <p:sp>
        <p:nvSpPr>
          <p:cNvPr id="20" name="TextBox 19"/>
          <p:cNvSpPr txBox="1"/>
          <p:nvPr/>
        </p:nvSpPr>
        <p:spPr>
          <a:xfrm>
            <a:off x="596730" y="2216966"/>
            <a:ext cx="2812308" cy="400110"/>
          </a:xfrm>
          <a:prstGeom prst="rect">
            <a:avLst/>
          </a:prstGeom>
          <a:noFill/>
        </p:spPr>
        <p:txBody>
          <a:bodyPr wrap="none" rtlCol="0">
            <a:spAutoFit/>
          </a:bodyPr>
          <a:lstStyle/>
          <a:p>
            <a:r>
              <a:rPr lang="en-US" sz="2000" dirty="0" smtClean="0">
                <a:solidFill>
                  <a:schemeClr val="tx2"/>
                </a:solidFill>
              </a:rPr>
              <a:t>Think about the location!</a:t>
            </a:r>
            <a:endParaRPr lang="en-US" sz="2000" dirty="0">
              <a:solidFill>
                <a:schemeClr val="tx2"/>
              </a:solidFill>
            </a:endParaRPr>
          </a:p>
        </p:txBody>
      </p:sp>
      <mc:AlternateContent xmlns:mc="http://schemas.openxmlformats.org/markup-compatibility/2006" xmlns:a14="http://schemas.microsoft.com/office/drawing/2010/main">
        <mc:Choice Requires="a14">
          <p:sp>
            <p:nvSpPr>
              <p:cNvPr id="21" name="TextBox 20"/>
              <p:cNvSpPr txBox="1"/>
              <p:nvPr/>
            </p:nvSpPr>
            <p:spPr>
              <a:xfrm>
                <a:off x="5170898" y="1868544"/>
                <a:ext cx="2217787" cy="819904"/>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𝑃𝑜𝑖𝑛𝑡</m:t>
                      </m:r>
                      <m:r>
                        <a:rPr lang="en-US" sz="2000" b="0" i="1" smtClean="0">
                          <a:solidFill>
                            <a:schemeClr val="tx2"/>
                          </a:solidFill>
                          <a:latin typeface="Cambria Math"/>
                        </a:rPr>
                        <m:t>:  </m:t>
                      </m:r>
                      <m:d>
                        <m:dPr>
                          <m:ctrlPr>
                            <a:rPr lang="en-US" sz="2000" b="0" i="1" smtClean="0">
                              <a:solidFill>
                                <a:schemeClr val="tx2"/>
                              </a:solidFill>
                              <a:latin typeface="Cambria Math"/>
                            </a:rPr>
                          </m:ctrlPr>
                        </m:dPr>
                        <m:e>
                          <m:r>
                            <a:rPr lang="en-US" sz="2000" b="0" i="1" smtClean="0">
                              <a:solidFill>
                                <a:schemeClr val="tx2"/>
                              </a:solidFill>
                              <a:latin typeface="Cambria Math"/>
                            </a:rPr>
                            <m:t>−</m:t>
                          </m:r>
                          <m:f>
                            <m:fPr>
                              <m:ctrlPr>
                                <a:rPr lang="en-US" sz="2000" b="0" i="1" smtClean="0">
                                  <a:solidFill>
                                    <a:schemeClr val="tx2"/>
                                  </a:solidFill>
                                  <a:latin typeface="Cambria Math"/>
                                </a:rPr>
                              </m:ctrlPr>
                            </m:fPr>
                            <m:num>
                              <m:r>
                                <a:rPr lang="en-US" sz="2000" b="0" i="1" smtClean="0">
                                  <a:solidFill>
                                    <a:schemeClr val="tx2"/>
                                  </a:solidFill>
                                  <a:latin typeface="Cambria Math"/>
                                </a:rPr>
                                <m:t>1</m:t>
                              </m:r>
                            </m:num>
                            <m:den>
                              <m:r>
                                <a:rPr lang="en-US" sz="2000" b="0" i="1" smtClean="0">
                                  <a:solidFill>
                                    <a:schemeClr val="tx2"/>
                                  </a:solidFill>
                                  <a:latin typeface="Cambria Math"/>
                                </a:rPr>
                                <m:t>2</m:t>
                              </m:r>
                            </m:den>
                          </m:f>
                          <m:r>
                            <a:rPr lang="en-US" sz="2000" b="0" i="1" smtClean="0">
                              <a:solidFill>
                                <a:schemeClr val="tx2"/>
                              </a:solidFill>
                              <a:latin typeface="Cambria Math"/>
                            </a:rPr>
                            <m:t>,</m:t>
                          </m:r>
                          <m:f>
                            <m:fPr>
                              <m:ctrlPr>
                                <a:rPr lang="en-US" sz="2000" b="0" i="1" smtClean="0">
                                  <a:solidFill>
                                    <a:schemeClr val="tx2"/>
                                  </a:solidFill>
                                  <a:latin typeface="Cambria Math"/>
                                </a:rPr>
                              </m:ctrlPr>
                            </m:fPr>
                            <m:num>
                              <m:rad>
                                <m:radPr>
                                  <m:degHide m:val="on"/>
                                  <m:ctrlPr>
                                    <a:rPr lang="en-US" sz="2000" b="0" i="1" smtClean="0">
                                      <a:solidFill>
                                        <a:schemeClr val="tx2"/>
                                      </a:solidFill>
                                      <a:latin typeface="Cambria Math"/>
                                    </a:rPr>
                                  </m:ctrlPr>
                                </m:radPr>
                                <m:deg/>
                                <m:e>
                                  <m:r>
                                    <a:rPr lang="en-US" sz="2000" b="0" i="1" smtClean="0">
                                      <a:solidFill>
                                        <a:schemeClr val="tx2"/>
                                      </a:solidFill>
                                      <a:latin typeface="Cambria Math"/>
                                    </a:rPr>
                                    <m:t>3</m:t>
                                  </m:r>
                                </m:e>
                              </m:rad>
                            </m:num>
                            <m:den>
                              <m:r>
                                <a:rPr lang="en-US" sz="2000" b="0" i="1" smtClean="0">
                                  <a:solidFill>
                                    <a:schemeClr val="tx2"/>
                                  </a:solidFill>
                                  <a:latin typeface="Cambria Math"/>
                                </a:rPr>
                                <m:t>2</m:t>
                              </m:r>
                            </m:den>
                          </m:f>
                        </m:e>
                      </m:d>
                    </m:oMath>
                  </m:oMathPara>
                </a14:m>
                <a:endParaRPr lang="en-US" dirty="0"/>
              </a:p>
            </p:txBody>
          </p:sp>
        </mc:Choice>
        <mc:Fallback xmlns="">
          <p:sp>
            <p:nvSpPr>
              <p:cNvPr id="21" name="TextBox 20"/>
              <p:cNvSpPr txBox="1">
                <a:spLocks noRot="1" noChangeAspect="1" noMove="1" noResize="1" noEditPoints="1" noAdjustHandles="1" noChangeArrowheads="1" noChangeShapeType="1" noTextEdit="1"/>
              </p:cNvSpPr>
              <p:nvPr/>
            </p:nvSpPr>
            <p:spPr>
              <a:xfrm>
                <a:off x="5170898" y="1868544"/>
                <a:ext cx="2217787" cy="819904"/>
              </a:xfrm>
              <a:prstGeom prst="rect">
                <a:avLst/>
              </a:prstGeom>
              <a:blipFill rotWithShape="1">
                <a:blip r:embed="rId8"/>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75905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4"/>
          <p:cNvSpPr>
            <a:spLocks noChangeArrowheads="1"/>
          </p:cNvSpPr>
          <p:nvPr/>
        </p:nvSpPr>
        <p:spPr bwMode="auto">
          <a:xfrm>
            <a:off x="533400" y="0"/>
            <a:ext cx="71120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en-US" b="1"/>
              <a:t>Example 2:</a:t>
            </a:r>
            <a:r>
              <a:rPr lang="en-US"/>
              <a:t>  Find the exact value of x and y on the </a:t>
            </a:r>
          </a:p>
          <a:p>
            <a:r>
              <a:rPr lang="en-US"/>
              <a:t>                     coordinate plane.</a:t>
            </a:r>
          </a:p>
        </p:txBody>
      </p:sp>
      <p:grpSp>
        <p:nvGrpSpPr>
          <p:cNvPr id="6149" name="Group 5"/>
          <p:cNvGrpSpPr>
            <a:grpSpLocks/>
          </p:cNvGrpSpPr>
          <p:nvPr/>
        </p:nvGrpSpPr>
        <p:grpSpPr bwMode="auto">
          <a:xfrm>
            <a:off x="1752599" y="869950"/>
            <a:ext cx="5715586" cy="4689970"/>
            <a:chOff x="6120" y="1371"/>
            <a:chExt cx="5572" cy="4593"/>
          </a:xfrm>
        </p:grpSpPr>
        <p:grpSp>
          <p:nvGrpSpPr>
            <p:cNvPr id="6150" name="Group 6"/>
            <p:cNvGrpSpPr>
              <a:grpSpLocks/>
            </p:cNvGrpSpPr>
            <p:nvPr/>
          </p:nvGrpSpPr>
          <p:grpSpPr bwMode="auto">
            <a:xfrm>
              <a:off x="6120" y="1371"/>
              <a:ext cx="5460" cy="4500"/>
              <a:chOff x="630" y="756"/>
              <a:chExt cx="5460" cy="4500"/>
            </a:xfrm>
          </p:grpSpPr>
          <p:sp>
            <p:nvSpPr>
              <p:cNvPr id="6151" name="Line 7"/>
              <p:cNvSpPr>
                <a:spLocks noChangeShapeType="1"/>
              </p:cNvSpPr>
              <p:nvPr/>
            </p:nvSpPr>
            <p:spPr bwMode="auto">
              <a:xfrm>
                <a:off x="3480" y="1116"/>
                <a:ext cx="0" cy="414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2" name="Line 8"/>
              <p:cNvSpPr>
                <a:spLocks noChangeShapeType="1"/>
              </p:cNvSpPr>
              <p:nvPr/>
            </p:nvSpPr>
            <p:spPr bwMode="auto">
              <a:xfrm>
                <a:off x="930" y="3231"/>
                <a:ext cx="5160" cy="0"/>
              </a:xfrm>
              <a:prstGeom prst="line">
                <a:avLst/>
              </a:prstGeom>
              <a:noFill/>
              <a:ln w="9525">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153" name="Text Box 9"/>
              <p:cNvSpPr txBox="1">
                <a:spLocks noChangeArrowheads="1"/>
              </p:cNvSpPr>
              <p:nvPr/>
            </p:nvSpPr>
            <p:spPr bwMode="auto">
              <a:xfrm>
                <a:off x="3270" y="756"/>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a:latin typeface="Times New Roman" pitchFamily="18" charset="0"/>
                  </a:rPr>
                  <a:t>y</a:t>
                </a:r>
                <a:endParaRPr lang="en-US" sz="1800"/>
              </a:p>
            </p:txBody>
          </p:sp>
          <p:sp>
            <p:nvSpPr>
              <p:cNvPr id="6154" name="Text Box 10"/>
              <p:cNvSpPr txBox="1">
                <a:spLocks noChangeArrowheads="1"/>
              </p:cNvSpPr>
              <p:nvPr/>
            </p:nvSpPr>
            <p:spPr bwMode="auto">
              <a:xfrm>
                <a:off x="630" y="2976"/>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a:latin typeface="Times New Roman" pitchFamily="18" charset="0"/>
                  </a:rPr>
                  <a:t>x</a:t>
                </a:r>
                <a:endParaRPr lang="en-US" sz="1800"/>
              </a:p>
            </p:txBody>
          </p:sp>
        </p:grpSp>
        <p:sp>
          <p:nvSpPr>
            <p:cNvPr id="6155" name="AutoShape 11"/>
            <p:cNvSpPr>
              <a:spLocks noChangeArrowheads="1"/>
            </p:cNvSpPr>
            <p:nvPr/>
          </p:nvSpPr>
          <p:spPr bwMode="auto">
            <a:xfrm flipH="1" flipV="1">
              <a:off x="8987" y="3849"/>
              <a:ext cx="1558" cy="1437"/>
            </a:xfrm>
            <a:prstGeom prst="rtTriangle">
              <a:avLst/>
            </a:prstGeom>
            <a:solidFill>
              <a:srgbClr val="FFFFFF"/>
            </a:solidFill>
            <a:ln w="9525">
              <a:solidFill>
                <a:srgbClr val="000000"/>
              </a:solidFill>
              <a:miter lim="800000"/>
              <a:headEnd/>
              <a:tailEnd/>
            </a:ln>
          </p:spPr>
          <p:txBody>
            <a:bodyPr/>
            <a:lstStyle/>
            <a:p>
              <a:endParaRPr lang="en-US"/>
            </a:p>
          </p:txBody>
        </p:sp>
        <p:sp>
          <p:nvSpPr>
            <p:cNvPr id="6156" name="Text Box 12"/>
            <p:cNvSpPr txBox="1">
              <a:spLocks noChangeArrowheads="1"/>
            </p:cNvSpPr>
            <p:nvPr/>
          </p:nvSpPr>
          <p:spPr bwMode="auto">
            <a:xfrm>
              <a:off x="9602" y="3459"/>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pitchFamily="18" charset="0"/>
                </a:rPr>
                <a:t>x</a:t>
              </a:r>
              <a:endParaRPr lang="en-US"/>
            </a:p>
          </p:txBody>
        </p:sp>
        <p:sp>
          <p:nvSpPr>
            <p:cNvPr id="6157" name="Text Box 13"/>
            <p:cNvSpPr txBox="1">
              <a:spLocks noChangeArrowheads="1"/>
            </p:cNvSpPr>
            <p:nvPr/>
          </p:nvSpPr>
          <p:spPr bwMode="auto">
            <a:xfrm>
              <a:off x="10487" y="4179"/>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pitchFamily="18" charset="0"/>
                </a:rPr>
                <a:t> y</a:t>
              </a:r>
              <a:endParaRPr lang="en-US"/>
            </a:p>
          </p:txBody>
        </p:sp>
        <p:sp>
          <p:nvSpPr>
            <p:cNvPr id="6158" name="Text Box 14"/>
            <p:cNvSpPr txBox="1">
              <a:spLocks noChangeArrowheads="1"/>
            </p:cNvSpPr>
            <p:nvPr/>
          </p:nvSpPr>
          <p:spPr bwMode="auto">
            <a:xfrm>
              <a:off x="9362" y="4359"/>
              <a:ext cx="600" cy="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New Roman" pitchFamily="18" charset="0"/>
                </a:rPr>
                <a:t>1</a:t>
              </a:r>
              <a:endParaRPr lang="en-US"/>
            </a:p>
          </p:txBody>
        </p:sp>
        <p:sp>
          <p:nvSpPr>
            <p:cNvPr id="6159" name="Text Box 15"/>
            <p:cNvSpPr txBox="1">
              <a:spLocks noChangeArrowheads="1"/>
            </p:cNvSpPr>
            <p:nvPr/>
          </p:nvSpPr>
          <p:spPr bwMode="auto">
            <a:xfrm>
              <a:off x="9064" y="3747"/>
              <a:ext cx="179" cy="3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sz="1800"/>
            </a:p>
          </p:txBody>
        </p:sp>
        <p:sp>
          <p:nvSpPr>
            <p:cNvPr id="6160" name="Text Box 16"/>
            <p:cNvSpPr txBox="1">
              <a:spLocks noChangeArrowheads="1"/>
            </p:cNvSpPr>
            <p:nvPr/>
          </p:nvSpPr>
          <p:spPr bwMode="auto">
            <a:xfrm>
              <a:off x="9772" y="5064"/>
              <a:ext cx="1920" cy="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400" dirty="0">
                  <a:latin typeface="Times New Roman" pitchFamily="18" charset="0"/>
                </a:rPr>
                <a:t>        </a:t>
              </a:r>
              <a:r>
                <a:rPr lang="en-US" dirty="0">
                  <a:latin typeface="Times New Roman" pitchFamily="18" charset="0"/>
                </a:rPr>
                <a:t>        </a:t>
              </a:r>
              <a:r>
                <a:rPr lang="en-US" sz="400" dirty="0">
                  <a:latin typeface="Times New Roman" pitchFamily="18" charset="0"/>
                </a:rPr>
                <a:t>     </a:t>
              </a:r>
              <a:r>
                <a:rPr lang="en-US" dirty="0">
                  <a:latin typeface="Times New Roman" pitchFamily="18" charset="0"/>
                </a:rPr>
                <a:t> </a:t>
              </a:r>
              <a:r>
                <a:rPr lang="en-US" b="1" dirty="0">
                  <a:latin typeface="Times New Roman" pitchFamily="18" charset="0"/>
                </a:rPr>
                <a:t>.</a:t>
              </a:r>
              <a:endParaRPr lang="en-US" dirty="0">
                <a:latin typeface="Times New Roman" pitchFamily="18" charset="0"/>
              </a:endParaRPr>
            </a:p>
            <a:p>
              <a:r>
                <a:rPr lang="en-US" dirty="0">
                  <a:latin typeface="Times New Roman" pitchFamily="18" charset="0"/>
                </a:rPr>
                <a:t>(          ,         )</a:t>
              </a:r>
              <a:endParaRPr lang="en-US" dirty="0"/>
            </a:p>
          </p:txBody>
        </p:sp>
      </p:grpSp>
      <p:sp>
        <p:nvSpPr>
          <p:cNvPr id="6161" name="Rectangle 17"/>
          <p:cNvSpPr>
            <a:spLocks noChangeArrowheads="1"/>
          </p:cNvSpPr>
          <p:nvPr/>
        </p:nvSpPr>
        <p:spPr bwMode="auto">
          <a:xfrm>
            <a:off x="6143625" y="3395663"/>
            <a:ext cx="152400" cy="1524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63" name="Rectangle 19"/>
          <p:cNvSpPr>
            <a:spLocks noChangeArrowheads="1"/>
          </p:cNvSpPr>
          <p:nvPr/>
        </p:nvSpPr>
        <p:spPr bwMode="auto">
          <a:xfrm>
            <a:off x="0" y="33575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6162" name="Object 18"/>
          <p:cNvGraphicFramePr>
            <a:graphicFrameLocks noChangeAspect="1"/>
          </p:cNvGraphicFramePr>
          <p:nvPr/>
        </p:nvGraphicFramePr>
        <p:xfrm>
          <a:off x="4891088" y="3357563"/>
          <a:ext cx="533400" cy="363537"/>
        </p:xfrm>
        <a:graphic>
          <a:graphicData uri="http://schemas.openxmlformats.org/presentationml/2006/ole">
            <mc:AlternateContent xmlns:mc="http://schemas.openxmlformats.org/markup-compatibility/2006">
              <mc:Choice xmlns:v="urn:schemas-microsoft-com:vml" Requires="v">
                <p:oleObj spid="_x0000_s51212" name="Equation" r:id="rId4" imgW="253670" imgH="177569" progId="Equation.3">
                  <p:embed/>
                </p:oleObj>
              </mc:Choice>
              <mc:Fallback>
                <p:oleObj name="Equation" r:id="rId4" imgW="253670" imgH="177569"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91088" y="3357563"/>
                        <a:ext cx="533400" cy="3635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mc:AlternateContent xmlns:mc="http://schemas.openxmlformats.org/markup-compatibility/2006" xmlns:a14="http://schemas.microsoft.com/office/drawing/2010/main">
        <mc:Choice Requires="a14">
          <p:sp>
            <p:nvSpPr>
              <p:cNvPr id="18" name="TextBox 17"/>
              <p:cNvSpPr txBox="1"/>
              <p:nvPr/>
            </p:nvSpPr>
            <p:spPr>
              <a:xfrm>
                <a:off x="1676400" y="1145650"/>
                <a:ext cx="1684114" cy="73879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𝑦</m:t>
                      </m:r>
                      <m:r>
                        <a:rPr lang="en-US" sz="2000" b="0" i="1" smtClean="0">
                          <a:solidFill>
                            <a:schemeClr val="tx2"/>
                          </a:solidFill>
                          <a:latin typeface="Cambria Math"/>
                        </a:rPr>
                        <m:t>=  </m:t>
                      </m:r>
                      <m:r>
                        <a:rPr lang="en-US" sz="2000" b="0" i="1" smtClean="0">
                          <a:solidFill>
                            <a:schemeClr val="tx2"/>
                          </a:solidFill>
                          <a:latin typeface="Cambria Math"/>
                        </a:rPr>
                        <m:t>𝑥</m:t>
                      </m:r>
                      <m:r>
                        <a:rPr lang="en-US" sz="2000" b="0" i="1" smtClean="0">
                          <a:solidFill>
                            <a:schemeClr val="tx2"/>
                          </a:solidFill>
                          <a:latin typeface="Cambria Math"/>
                        </a:rPr>
                        <m:t>= </m:t>
                      </m:r>
                      <m:f>
                        <m:fPr>
                          <m:ctrlPr>
                            <a:rPr lang="en-US" sz="2000" b="0" i="1" smtClean="0">
                              <a:solidFill>
                                <a:schemeClr val="tx2"/>
                              </a:solidFill>
                              <a:latin typeface="Cambria Math"/>
                            </a:rPr>
                          </m:ctrlPr>
                        </m:fPr>
                        <m:num>
                          <m:rad>
                            <m:radPr>
                              <m:degHide m:val="on"/>
                              <m:ctrlPr>
                                <a:rPr lang="en-US" sz="2000" b="0" i="1" smtClean="0">
                                  <a:solidFill>
                                    <a:schemeClr val="tx2"/>
                                  </a:solidFill>
                                  <a:latin typeface="Cambria Math"/>
                                </a:rPr>
                              </m:ctrlPr>
                            </m:radPr>
                            <m:deg/>
                            <m:e>
                              <m:r>
                                <a:rPr lang="en-US" sz="2000" b="0" i="1" smtClean="0">
                                  <a:solidFill>
                                    <a:schemeClr val="tx2"/>
                                  </a:solidFill>
                                  <a:latin typeface="Cambria Math"/>
                                </a:rPr>
                                <m:t>2</m:t>
                              </m:r>
                            </m:e>
                          </m:rad>
                        </m:num>
                        <m:den>
                          <m:r>
                            <a:rPr lang="en-US" sz="2000" b="0" i="1" smtClean="0">
                              <a:solidFill>
                                <a:schemeClr val="tx2"/>
                              </a:solidFill>
                              <a:latin typeface="Cambria Math"/>
                            </a:rPr>
                            <m:t>2</m:t>
                          </m:r>
                        </m:den>
                      </m:f>
                    </m:oMath>
                  </m:oMathPara>
                </a14:m>
                <a:endParaRPr lang="en-US" dirty="0"/>
              </a:p>
            </p:txBody>
          </p:sp>
        </mc:Choice>
        <mc:Fallback xmlns="">
          <p:sp>
            <p:nvSpPr>
              <p:cNvPr id="18" name="TextBox 17"/>
              <p:cNvSpPr txBox="1">
                <a:spLocks noRot="1" noChangeAspect="1" noMove="1" noResize="1" noEditPoints="1" noAdjustHandles="1" noChangeArrowheads="1" noChangeShapeType="1" noTextEdit="1"/>
              </p:cNvSpPr>
              <p:nvPr/>
            </p:nvSpPr>
            <p:spPr>
              <a:xfrm>
                <a:off x="1676400" y="1145650"/>
                <a:ext cx="1684114" cy="738792"/>
              </a:xfrm>
              <a:prstGeom prst="rect">
                <a:avLst/>
              </a:prstGeom>
              <a:blipFill rotWithShape="1">
                <a:blip r:embed="rId6"/>
                <a:stretch>
                  <a:fillRect/>
                </a:stretch>
              </a:blipFill>
            </p:spPr>
            <p:txBody>
              <a:bodyPr/>
              <a:lstStyle/>
              <a:p>
                <a:r>
                  <a:rPr lang="en-US">
                    <a:noFill/>
                  </a:rPr>
                  <a:t> </a:t>
                </a:r>
              </a:p>
            </p:txBody>
          </p:sp>
        </mc:Fallback>
      </mc:AlternateContent>
      <p:sp>
        <p:nvSpPr>
          <p:cNvPr id="19" name="TextBox 18"/>
          <p:cNvSpPr txBox="1"/>
          <p:nvPr/>
        </p:nvSpPr>
        <p:spPr>
          <a:xfrm>
            <a:off x="1112303" y="2216966"/>
            <a:ext cx="2812308" cy="400110"/>
          </a:xfrm>
          <a:prstGeom prst="rect">
            <a:avLst/>
          </a:prstGeom>
          <a:noFill/>
        </p:spPr>
        <p:txBody>
          <a:bodyPr wrap="none" rtlCol="0">
            <a:spAutoFit/>
          </a:bodyPr>
          <a:lstStyle/>
          <a:p>
            <a:r>
              <a:rPr lang="en-US" sz="2000" dirty="0" smtClean="0">
                <a:solidFill>
                  <a:schemeClr val="tx2"/>
                </a:solidFill>
              </a:rPr>
              <a:t>Think about the location!</a:t>
            </a:r>
            <a:endParaRPr lang="en-US" sz="2000" dirty="0">
              <a:solidFill>
                <a:schemeClr val="tx2"/>
              </a:solidFill>
            </a:endParaRPr>
          </a:p>
        </p:txBody>
      </p:sp>
      <mc:AlternateContent xmlns:mc="http://schemas.openxmlformats.org/markup-compatibility/2006" xmlns:a14="http://schemas.microsoft.com/office/drawing/2010/main">
        <mc:Choice Requires="a14">
          <p:sp>
            <p:nvSpPr>
              <p:cNvPr id="20" name="TextBox 19"/>
              <p:cNvSpPr txBox="1"/>
              <p:nvPr/>
            </p:nvSpPr>
            <p:spPr>
              <a:xfrm>
                <a:off x="4921454" y="5334000"/>
                <a:ext cx="2386231" cy="8209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2000" b="0" i="1" smtClean="0">
                          <a:solidFill>
                            <a:schemeClr val="tx2"/>
                          </a:solidFill>
                          <a:latin typeface="Cambria Math"/>
                        </a:rPr>
                        <m:t>𝑃𝑜𝑖𝑛𝑡</m:t>
                      </m:r>
                      <m:r>
                        <a:rPr lang="en-US" sz="2000" b="0" i="1" smtClean="0">
                          <a:solidFill>
                            <a:schemeClr val="tx2"/>
                          </a:solidFill>
                          <a:latin typeface="Cambria Math"/>
                        </a:rPr>
                        <m:t>:  </m:t>
                      </m:r>
                      <m:d>
                        <m:dPr>
                          <m:ctrlPr>
                            <a:rPr lang="en-US" sz="2000" b="0" i="1" smtClean="0">
                              <a:solidFill>
                                <a:schemeClr val="tx2"/>
                              </a:solidFill>
                              <a:latin typeface="Cambria Math"/>
                            </a:rPr>
                          </m:ctrlPr>
                        </m:dPr>
                        <m:e>
                          <m:f>
                            <m:fPr>
                              <m:ctrlPr>
                                <a:rPr lang="en-US" sz="2000" b="0" i="1" smtClean="0">
                                  <a:solidFill>
                                    <a:schemeClr val="tx2"/>
                                  </a:solidFill>
                                  <a:latin typeface="Cambria Math"/>
                                </a:rPr>
                              </m:ctrlPr>
                            </m:fPr>
                            <m:num>
                              <m:rad>
                                <m:radPr>
                                  <m:degHide m:val="on"/>
                                  <m:ctrlPr>
                                    <a:rPr lang="en-US" sz="2000" b="0" i="1" smtClean="0">
                                      <a:solidFill>
                                        <a:schemeClr val="tx2"/>
                                      </a:solidFill>
                                      <a:latin typeface="Cambria Math"/>
                                    </a:rPr>
                                  </m:ctrlPr>
                                </m:radPr>
                                <m:deg/>
                                <m:e>
                                  <m:r>
                                    <a:rPr lang="en-US" sz="2000" b="0" i="1" smtClean="0">
                                      <a:solidFill>
                                        <a:schemeClr val="tx2"/>
                                      </a:solidFill>
                                      <a:latin typeface="Cambria Math"/>
                                    </a:rPr>
                                    <m:t>2</m:t>
                                  </m:r>
                                </m:e>
                              </m:rad>
                            </m:num>
                            <m:den>
                              <m:r>
                                <a:rPr lang="en-US" sz="2000" b="0" i="1" smtClean="0">
                                  <a:solidFill>
                                    <a:schemeClr val="tx2"/>
                                  </a:solidFill>
                                  <a:latin typeface="Cambria Math"/>
                                </a:rPr>
                                <m:t>2</m:t>
                              </m:r>
                            </m:den>
                          </m:f>
                          <m:r>
                            <a:rPr lang="en-US" sz="2000" b="0" i="1" smtClean="0">
                              <a:solidFill>
                                <a:schemeClr val="tx2"/>
                              </a:solidFill>
                              <a:latin typeface="Cambria Math"/>
                            </a:rPr>
                            <m:t>,−</m:t>
                          </m:r>
                          <m:f>
                            <m:fPr>
                              <m:ctrlPr>
                                <a:rPr lang="en-US" sz="2000" b="0" i="1" smtClean="0">
                                  <a:solidFill>
                                    <a:schemeClr val="tx2"/>
                                  </a:solidFill>
                                  <a:latin typeface="Cambria Math"/>
                                </a:rPr>
                              </m:ctrlPr>
                            </m:fPr>
                            <m:num>
                              <m:rad>
                                <m:radPr>
                                  <m:degHide m:val="on"/>
                                  <m:ctrlPr>
                                    <a:rPr lang="en-US" sz="2000" b="0" i="1" smtClean="0">
                                      <a:solidFill>
                                        <a:schemeClr val="tx2"/>
                                      </a:solidFill>
                                      <a:latin typeface="Cambria Math"/>
                                    </a:rPr>
                                  </m:ctrlPr>
                                </m:radPr>
                                <m:deg/>
                                <m:e>
                                  <m:r>
                                    <a:rPr lang="en-US" sz="2000" b="0" i="1" smtClean="0">
                                      <a:solidFill>
                                        <a:schemeClr val="tx2"/>
                                      </a:solidFill>
                                      <a:latin typeface="Cambria Math"/>
                                    </a:rPr>
                                    <m:t>2</m:t>
                                  </m:r>
                                </m:e>
                              </m:rad>
                            </m:num>
                            <m:den>
                              <m:r>
                                <a:rPr lang="en-US" sz="2000" b="0" i="1" smtClean="0">
                                  <a:solidFill>
                                    <a:schemeClr val="tx2"/>
                                  </a:solidFill>
                                  <a:latin typeface="Cambria Math"/>
                                </a:rPr>
                                <m:t>2</m:t>
                              </m:r>
                            </m:den>
                          </m:f>
                        </m:e>
                      </m:d>
                    </m:oMath>
                  </m:oMathPara>
                </a14:m>
                <a:endParaRPr lang="en-US" dirty="0"/>
              </a:p>
            </p:txBody>
          </p:sp>
        </mc:Choice>
        <mc:Fallback xmlns="">
          <p:sp>
            <p:nvSpPr>
              <p:cNvPr id="20" name="TextBox 19"/>
              <p:cNvSpPr txBox="1">
                <a:spLocks noRot="1" noChangeAspect="1" noMove="1" noResize="1" noEditPoints="1" noAdjustHandles="1" noChangeArrowheads="1" noChangeShapeType="1" noTextEdit="1"/>
              </p:cNvSpPr>
              <p:nvPr/>
            </p:nvSpPr>
            <p:spPr>
              <a:xfrm>
                <a:off x="4921454" y="5334000"/>
                <a:ext cx="2386231" cy="820930"/>
              </a:xfrm>
              <a:prstGeom prst="rect">
                <a:avLst/>
              </a:prstGeom>
              <a:blipFill rotWithShape="1">
                <a:blip r:embed="rId7"/>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20188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1000"/>
                                        <p:tgtEl>
                                          <p:spTgt spid="20"/>
                                        </p:tgtEl>
                                      </p:cBhvr>
                                    </p:animEffect>
                                    <p:anim calcmode="lin" valueType="num">
                                      <p:cBhvr>
                                        <p:cTn id="22" dur="1000" fill="hold"/>
                                        <p:tgtEl>
                                          <p:spTgt spid="20"/>
                                        </p:tgtEl>
                                        <p:attrNameLst>
                                          <p:attrName>ppt_x</p:attrName>
                                        </p:attrNameLst>
                                      </p:cBhvr>
                                      <p:tavLst>
                                        <p:tav tm="0">
                                          <p:val>
                                            <p:strVal val="#ppt_x"/>
                                          </p:val>
                                        </p:tav>
                                        <p:tav tm="100000">
                                          <p:val>
                                            <p:strVal val="#ppt_x"/>
                                          </p:val>
                                        </p:tav>
                                      </p:tavLst>
                                    </p:anim>
                                    <p:anim calcmode="lin" valueType="num">
                                      <p:cBhvr>
                                        <p:cTn id="23"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4383</TotalTime>
  <Words>3607</Words>
  <Application>Microsoft Office PowerPoint</Application>
  <PresentationFormat>On-screen Show (4:3)</PresentationFormat>
  <Paragraphs>812</Paragraphs>
  <Slides>55</Slides>
  <Notes>44</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55</vt:i4>
      </vt:variant>
    </vt:vector>
  </HeadingPairs>
  <TitlesOfParts>
    <vt:vector size="57" baseType="lpstr">
      <vt:lpstr>Office Theme</vt:lpstr>
      <vt:lpstr>Equation</vt:lpstr>
      <vt:lpstr>Unit Circle lesson 13-6 (an introduction)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Unit Circle:  r = 1</vt:lpstr>
      <vt:lpstr>Divide by 12</vt:lpstr>
      <vt:lpstr>What is a Radian? </vt:lpstr>
      <vt:lpstr>What is a Radian? </vt:lpstr>
      <vt:lpstr>PowerPoint Presentation</vt:lpstr>
      <vt:lpstr>PowerPoint Presentation</vt:lpstr>
      <vt:lpstr>Angles and Angle Measure lesson 13-2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Trigonometric Functions of General Angles lesson 13-3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Circular Functions lesson 13-6</vt:lpstr>
      <vt:lpstr>Vocabulary</vt:lpstr>
      <vt:lpstr>PowerPoint Presentation</vt:lpstr>
      <vt:lpstr>Example 4: Determine the period of the function</vt:lpstr>
      <vt:lpstr>Your Turn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West Ottawa Public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Jason Detter</dc:creator>
  <cp:lastModifiedBy>lamotten</cp:lastModifiedBy>
  <cp:revision>151</cp:revision>
  <dcterms:created xsi:type="dcterms:W3CDTF">2011-12-16T14:11:51Z</dcterms:created>
  <dcterms:modified xsi:type="dcterms:W3CDTF">2015-12-01T17:23:22Z</dcterms:modified>
</cp:coreProperties>
</file>