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14C786F-22E7-449F-B7DE-66C6C0183505}"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4C786F-22E7-449F-B7DE-66C6C018350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4C786F-22E7-449F-B7DE-66C6C018350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4C786F-22E7-449F-B7DE-66C6C018350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4C786F-22E7-449F-B7DE-66C6C0183505}"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4C786F-22E7-449F-B7DE-66C6C018350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14C786F-22E7-449F-B7DE-66C6C018350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14C786F-22E7-449F-B7DE-66C6C018350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14C786F-22E7-449F-B7DE-66C6C0183505}"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4C786F-22E7-449F-B7DE-66C6C018350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3065CB-F670-4DE7-AF84-535BA002702B}" type="datetimeFigureOut">
              <a:rPr lang="en-US" smtClean="0"/>
              <a:t>3/18/2017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4C786F-22E7-449F-B7DE-66C6C0183505}"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3065CB-F670-4DE7-AF84-535BA002702B}" type="datetimeFigureOut">
              <a:rPr lang="en-US" smtClean="0"/>
              <a:t>3/18/2017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14C786F-22E7-449F-B7DE-66C6C0183505}"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NUL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5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4.png"/><Relationship Id="rId7" Type="http://schemas.openxmlformats.org/officeDocument/2006/relationships/image" Target="NULL"/><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86.png"/><Relationship Id="rId7" Type="http://schemas.openxmlformats.org/officeDocument/2006/relationships/image" Target="NULL"/><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87.png"/><Relationship Id="rId9" Type="http://schemas.openxmlformats.org/officeDocument/2006/relationships/image" Target="NULL"/></Relationships>
</file>

<file path=ppt/slides/_rels/slide5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90.png"/><Relationship Id="rId7" Type="http://schemas.openxmlformats.org/officeDocument/2006/relationships/image" Target="NULL"/><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NULL"/><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NULL"/><Relationship Id="rId5" Type="http://schemas.openxmlformats.org/officeDocument/2006/relationships/image" Target="../media/image93.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3.emf"/><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04.emf"/><Relationship Id="rId5" Type="http://schemas.openxmlformats.org/officeDocument/2006/relationships/image" Target="NULL"/><Relationship Id="rId4" Type="http://schemas.openxmlformats.org/officeDocument/2006/relationships/image" Target="NULL"/></Relationships>
</file>

<file path=ppt/slides/_rels/slide7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6.png"/><Relationship Id="rId7" Type="http://schemas.openxmlformats.org/officeDocument/2006/relationships/image" Target="NULL"/><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 Id="rId9" Type="http://schemas.openxmlformats.org/officeDocument/2006/relationships/image" Target="NULL"/></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7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2.emf"/><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8.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8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NULL"/><Relationship Id="rId4" Type="http://schemas.openxmlformats.org/officeDocument/2006/relationships/image" Target="NULL"/></Relationships>
</file>

<file path=ppt/slides/_rels/slide8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NULL"/><Relationship Id="rId4" Type="http://schemas.openxmlformats.org/officeDocument/2006/relationships/image" Target="NULL"/></Relationships>
</file>

<file path=ppt/slides/_rels/slide8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NULL"/><Relationship Id="rId4" Type="http://schemas.openxmlformats.org/officeDocument/2006/relationships/image" Target="NULL"/></Relationships>
</file>

<file path=ppt/slides/_rels/slide8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NULL"/><Relationship Id="rId4" Type="http://schemas.openxmlformats.org/officeDocument/2006/relationships/image" Target="NULL"/></Relationships>
</file>

<file path=ppt/slides/_rels/slide8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NULL"/><Relationship Id="rId4" Type="http://schemas.openxmlformats.org/officeDocument/2006/relationships/image" Target="NULL"/></Relationships>
</file>

<file path=ppt/slides/_rels/slide88.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NULL"/><Relationship Id="rId4" Type="http://schemas.openxmlformats.org/officeDocument/2006/relationships/image" Target="NULL"/></Relationships>
</file>

<file path=ppt/slides/_rels/slide8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1752600"/>
          </a:xfrm>
        </p:spPr>
        <p:txBody>
          <a:bodyPr>
            <a:normAutofit lnSpcReduction="10000"/>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M.1   Introduction to </a:t>
            </a:r>
          </a:p>
          <a:p>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			Matrices</a:t>
            </a:r>
            <a:endParaRPr lang="en-US" sz="4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79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90906" y="3048000"/>
            <a:ext cx="1378058" cy="400110"/>
          </a:xfrm>
          <a:prstGeom prst="rect">
            <a:avLst/>
          </a:prstGeom>
          <a:noFill/>
        </p:spPr>
        <p:txBody>
          <a:bodyPr wrap="square" rtlCol="0">
            <a:spAutoFit/>
          </a:bodyPr>
          <a:lstStyle/>
          <a:p>
            <a:r>
              <a:rPr lang="en-US" sz="2000" dirty="0" smtClean="0"/>
              <a:t>Now solve:</a:t>
            </a:r>
            <a:endParaRPr lang="en-US" sz="2000" dirty="0"/>
          </a:p>
        </p:txBody>
      </p:sp>
      <mc:AlternateContent xmlns:mc="http://schemas.openxmlformats.org/markup-compatibility/2006" xmlns:a14="http://schemas.microsoft.com/office/drawing/2010/main">
        <mc:Choice Requires="a14">
          <p:sp>
            <p:nvSpPr>
              <p:cNvPr id="17" name="Rectangle 16"/>
              <p:cNvSpPr/>
              <p:nvPr/>
            </p:nvSpPr>
            <p:spPr>
              <a:xfrm>
                <a:off x="3815243" y="5704065"/>
                <a:ext cx="1518757"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i="1" smtClean="0">
                              <a:solidFill>
                                <a:prstClr val="black"/>
                              </a:solidFill>
                              <a:latin typeface="Cambria Math"/>
                            </a:rPr>
                          </m:ctrlPr>
                        </m:dPr>
                        <m:e>
                          <m:r>
                            <a:rPr lang="en-US" sz="2000" b="0" i="1" smtClean="0">
                              <a:solidFill>
                                <a:prstClr val="black"/>
                              </a:solidFill>
                              <a:latin typeface="Cambria Math"/>
                            </a:rPr>
                            <m:t>−</m:t>
                          </m:r>
                          <m:f>
                            <m:fPr>
                              <m:ctrlPr>
                                <a:rPr lang="en-US" sz="2000" b="0" i="1" smtClean="0">
                                  <a:solidFill>
                                    <a:prstClr val="black"/>
                                  </a:solidFill>
                                  <a:latin typeface="Cambria Math"/>
                                </a:rPr>
                              </m:ctrlPr>
                            </m:fPr>
                            <m:num>
                              <m:r>
                                <a:rPr lang="en-US" sz="2000" b="0" i="1" smtClean="0">
                                  <a:solidFill>
                                    <a:prstClr val="black"/>
                                  </a:solidFill>
                                  <a:latin typeface="Cambria Math"/>
                                </a:rPr>
                                <m:t>3</m:t>
                              </m:r>
                            </m:num>
                            <m:den>
                              <m:r>
                                <a:rPr lang="en-US" sz="2000" b="0" i="1" smtClean="0">
                                  <a:solidFill>
                                    <a:prstClr val="black"/>
                                  </a:solidFill>
                                  <a:latin typeface="Cambria Math"/>
                                </a:rPr>
                                <m:t>4</m:t>
                              </m:r>
                            </m:den>
                          </m:f>
                          <m:r>
                            <a:rPr lang="en-US" sz="2000" b="0" i="1" smtClean="0">
                              <a:solidFill>
                                <a:prstClr val="black"/>
                              </a:solidFill>
                              <a:latin typeface="Cambria Math"/>
                            </a:rPr>
                            <m:t>, −</m:t>
                          </m:r>
                          <m:f>
                            <m:fPr>
                              <m:ctrlPr>
                                <a:rPr lang="en-US" sz="2000" b="0" i="1" smtClean="0">
                                  <a:solidFill>
                                    <a:prstClr val="black"/>
                                  </a:solidFill>
                                  <a:latin typeface="Cambria Math"/>
                                </a:rPr>
                              </m:ctrlPr>
                            </m:fPr>
                            <m:num>
                              <m:r>
                                <a:rPr lang="en-US" sz="2000" b="0" i="1" smtClean="0">
                                  <a:solidFill>
                                    <a:prstClr val="black"/>
                                  </a:solidFill>
                                  <a:latin typeface="Cambria Math"/>
                                </a:rPr>
                                <m:t>1</m:t>
                              </m:r>
                            </m:num>
                            <m:den>
                              <m:r>
                                <a:rPr lang="en-US" sz="2000" b="0" i="1" smtClean="0">
                                  <a:solidFill>
                                    <a:prstClr val="black"/>
                                  </a:solidFill>
                                  <a:latin typeface="Cambria Math"/>
                                </a:rPr>
                                <m:t>2</m:t>
                              </m:r>
                            </m:den>
                          </m:f>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815243" y="5704065"/>
                <a:ext cx="1518757" cy="783869"/>
              </a:xfrm>
              <a:prstGeom prst="rect">
                <a:avLst/>
              </a:prstGeom>
              <a:blipFill rotWithShape="1">
                <a:blip r:embed="rId2"/>
                <a:stretch>
                  <a:fillRect/>
                </a:stretch>
              </a:blipFill>
            </p:spPr>
            <p:txBody>
              <a:bodyPr/>
              <a:lstStyle/>
              <a:p>
                <a:r>
                  <a:rPr lang="en-US">
                    <a:noFill/>
                  </a:rPr>
                  <a:t> </a:t>
                </a:r>
              </a:p>
            </p:txBody>
          </p:sp>
        </mc:Fallback>
      </mc:AlternateContent>
      <p:grpSp>
        <p:nvGrpSpPr>
          <p:cNvPr id="13" name="Group 12"/>
          <p:cNvGrpSpPr/>
          <p:nvPr/>
        </p:nvGrpSpPr>
        <p:grpSpPr>
          <a:xfrm>
            <a:off x="1215666" y="1657290"/>
            <a:ext cx="3308663" cy="1218006"/>
            <a:chOff x="1295400" y="4267200"/>
            <a:chExt cx="3308663" cy="1218006"/>
          </a:xfrm>
        </p:grpSpPr>
        <p:sp>
          <p:nvSpPr>
            <p:cNvPr id="9" name="TextBox 8"/>
            <p:cNvSpPr txBox="1"/>
            <p:nvPr/>
          </p:nvSpPr>
          <p:spPr>
            <a:xfrm>
              <a:off x="1295400" y="4267200"/>
              <a:ext cx="3308663" cy="369332"/>
            </a:xfrm>
            <a:prstGeom prst="rect">
              <a:avLst/>
            </a:prstGeom>
            <a:noFill/>
          </p:spPr>
          <p:txBody>
            <a:bodyPr wrap="none" rtlCol="0">
              <a:spAutoFit/>
            </a:bodyPr>
            <a:lstStyle/>
            <a:p>
              <a:r>
                <a:rPr lang="en-US" dirty="0" smtClean="0"/>
                <a:t>Rewrite as a system of equations:</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800236" y="4724400"/>
                  <a:ext cx="18573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8</m:t>
                        </m:r>
                        <m:r>
                          <a:rPr lang="en-US" sz="2000" b="0" i="1" smtClean="0">
                            <a:latin typeface="Cambria Math"/>
                          </a:rPr>
                          <m:t>𝑥</m:t>
                        </m:r>
                        <m:r>
                          <a:rPr lang="en-US" sz="2000" b="0" i="1" smtClean="0">
                            <a:latin typeface="Cambria Math"/>
                          </a:rPr>
                          <m:t>−6</m:t>
                        </m:r>
                        <m:r>
                          <a:rPr lang="en-US" sz="2000" b="0" i="1" smtClean="0">
                            <a:latin typeface="Cambria Math"/>
                          </a:rPr>
                          <m:t>𝑦</m:t>
                        </m:r>
                        <m:r>
                          <a:rPr lang="en-US" sz="2000" b="0" i="1" smtClean="0">
                            <a:latin typeface="Cambria Math"/>
                          </a:rPr>
                          <m:t>=−3</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00236" y="4724400"/>
                  <a:ext cx="1857364" cy="400110"/>
                </a:xfrm>
                <a:prstGeom prst="rect">
                  <a:avLst/>
                </a:prstGeom>
                <a:blipFill rotWithShape="1">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00236" y="5085096"/>
                  <a:ext cx="209474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12</m:t>
                        </m:r>
                        <m:r>
                          <a:rPr lang="en-US" sz="2000" b="0" i="1" smtClean="0">
                            <a:latin typeface="Cambria Math"/>
                          </a:rPr>
                          <m:t>𝑥</m:t>
                        </m:r>
                        <m:r>
                          <a:rPr lang="en-US" sz="2000" b="0" i="1" smtClean="0">
                            <a:latin typeface="Cambria Math"/>
                          </a:rPr>
                          <m:t>+4</m:t>
                        </m:r>
                        <m:r>
                          <a:rPr lang="en-US" sz="2000" b="0" i="1" smtClean="0">
                            <a:latin typeface="Cambria Math"/>
                          </a:rPr>
                          <m:t>𝑦</m:t>
                        </m:r>
                        <m:r>
                          <a:rPr lang="en-US" sz="2000" b="0" i="1" smtClean="0">
                            <a:latin typeface="Cambria Math"/>
                          </a:rPr>
                          <m:t>=−11</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800236" y="5085096"/>
                  <a:ext cx="2094741" cy="400110"/>
                </a:xfrm>
                <a:prstGeom prst="rect">
                  <a:avLst/>
                </a:prstGeom>
                <a:blipFill rotWithShape="1">
                  <a:blip r:embed="rId4"/>
                  <a:stretch>
                    <a:fillRect b="-1363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2" name="TextBox 31"/>
              <p:cNvSpPr txBox="1"/>
              <p:nvPr/>
            </p:nvSpPr>
            <p:spPr>
              <a:xfrm>
                <a:off x="2649184" y="4839703"/>
                <a:ext cx="1116459"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2649184" y="4839703"/>
                <a:ext cx="1116459" cy="66851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372053" y="4320430"/>
                <a:ext cx="15016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−26</m:t>
                      </m:r>
                      <m:r>
                        <a:rPr lang="en-US" sz="2000" b="0" i="1" smtClean="0">
                          <a:latin typeface="Cambria Math"/>
                        </a:rPr>
                        <m:t>𝑦</m:t>
                      </m:r>
                      <m:r>
                        <a:rPr lang="en-US" sz="2000" b="0" i="1" smtClean="0">
                          <a:latin typeface="Cambria Math"/>
                        </a:rPr>
                        <m:t>=13</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372053" y="4320430"/>
                <a:ext cx="1501693" cy="400110"/>
              </a:xfrm>
              <a:prstGeom prst="rect">
                <a:avLst/>
              </a:prstGeom>
              <a:blipFill rotWithShape="1">
                <a:blip r:embed="rId6"/>
                <a:stretch>
                  <a:fillRect b="-15385"/>
                </a:stretch>
              </a:blipFill>
            </p:spPr>
            <p:txBody>
              <a:bodyPr/>
              <a:lstStyle/>
              <a:p>
                <a:r>
                  <a:rPr lang="en-US">
                    <a:noFill/>
                  </a:rPr>
                  <a:t> </a:t>
                </a:r>
              </a:p>
            </p:txBody>
          </p:sp>
        </mc:Fallback>
      </mc:AlternateContent>
      <p:grpSp>
        <p:nvGrpSpPr>
          <p:cNvPr id="3" name="Group 2"/>
          <p:cNvGrpSpPr/>
          <p:nvPr/>
        </p:nvGrpSpPr>
        <p:grpSpPr>
          <a:xfrm>
            <a:off x="1255080" y="228600"/>
            <a:ext cx="3970767" cy="1292105"/>
            <a:chOff x="1255080" y="228600"/>
            <a:chExt cx="3970767" cy="1292105"/>
          </a:xfrm>
        </p:grpSpPr>
        <p:grpSp>
          <p:nvGrpSpPr>
            <p:cNvPr id="8" name="Group 7"/>
            <p:cNvGrpSpPr/>
            <p:nvPr/>
          </p:nvGrpSpPr>
          <p:grpSpPr>
            <a:xfrm>
              <a:off x="1255080" y="228600"/>
              <a:ext cx="3970767" cy="1292105"/>
              <a:chOff x="1242799" y="2827416"/>
              <a:chExt cx="3970767" cy="1292105"/>
            </a:xfrm>
          </p:grpSpPr>
          <p:sp>
            <p:nvSpPr>
              <p:cNvPr id="7" name="TextBox 6"/>
              <p:cNvSpPr txBox="1"/>
              <p:nvPr/>
            </p:nvSpPr>
            <p:spPr>
              <a:xfrm>
                <a:off x="1242799" y="2827416"/>
                <a:ext cx="3970767" cy="461665"/>
              </a:xfrm>
              <a:prstGeom prst="rect">
                <a:avLst/>
              </a:prstGeom>
              <a:noFill/>
            </p:spPr>
            <p:txBody>
              <a:bodyPr wrap="none" rtlCol="0">
                <a:spAutoFit/>
              </a:bodyPr>
              <a:lstStyle/>
              <a:p>
                <a:r>
                  <a:rPr lang="en-US" sz="2400" dirty="0" smtClean="0">
                    <a:solidFill>
                      <a:schemeClr val="tx2"/>
                    </a:solidFill>
                  </a:rPr>
                  <a:t>Your Turn 2:  Solve for x and y.</a:t>
                </a:r>
                <a:endParaRPr lang="en-US" sz="2400" dirty="0">
                  <a:solidFill>
                    <a:schemeClr val="tx2"/>
                  </a:solidFill>
                </a:endParaRPr>
              </a:p>
            </p:txBody>
          </p:sp>
          <p:sp>
            <p:nvSpPr>
              <p:cNvPr id="6" name="TextBox 5"/>
              <p:cNvSpPr txBox="1"/>
              <p:nvPr/>
            </p:nvSpPr>
            <p:spPr>
              <a:xfrm>
                <a:off x="1413641" y="3657856"/>
                <a:ext cx="437940" cy="461665"/>
              </a:xfrm>
              <a:prstGeom prst="rect">
                <a:avLst/>
              </a:prstGeom>
              <a:noFill/>
            </p:spPr>
            <p:txBody>
              <a:bodyPr wrap="none" rtlCol="0">
                <a:spAutoFit/>
              </a:bodyPr>
              <a:lstStyle/>
              <a:p>
                <a:r>
                  <a:rPr lang="en-US" sz="2400" dirty="0"/>
                  <a:t>b</a:t>
                </a:r>
                <a:r>
                  <a:rPr lang="en-US" sz="2400" dirty="0" smtClean="0"/>
                  <a:t>)</a:t>
                </a:r>
                <a:endParaRPr lang="en-US" sz="2400" dirty="0"/>
              </a:p>
            </p:txBody>
          </p:sp>
        </p:gr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199" y="761939"/>
              <a:ext cx="3094571" cy="75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1644892" y="3480319"/>
            <a:ext cx="2287533" cy="800220"/>
            <a:chOff x="1644892" y="3480319"/>
            <a:chExt cx="2287533" cy="800220"/>
          </a:xfrm>
        </p:grpSpPr>
        <mc:AlternateContent xmlns:mc="http://schemas.openxmlformats.org/markup-compatibility/2006" xmlns:a14="http://schemas.microsoft.com/office/drawing/2010/main">
          <mc:Choice Requires="a14">
            <p:sp>
              <p:nvSpPr>
                <p:cNvPr id="29" name="TextBox 28"/>
                <p:cNvSpPr txBox="1"/>
                <p:nvPr/>
              </p:nvSpPr>
              <p:spPr>
                <a:xfrm>
                  <a:off x="1837684" y="3480319"/>
                  <a:ext cx="209474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24</m:t>
                        </m:r>
                        <m:r>
                          <a:rPr lang="en-US" sz="2000" b="0" i="1" smtClean="0">
                            <a:latin typeface="Cambria Math"/>
                          </a:rPr>
                          <m:t>𝑥</m:t>
                        </m:r>
                        <m:r>
                          <a:rPr lang="en-US" sz="2000" b="0" i="1" smtClean="0">
                            <a:latin typeface="Cambria Math"/>
                          </a:rPr>
                          <m:t>−18</m:t>
                        </m:r>
                        <m:r>
                          <a:rPr lang="en-US" sz="2000" b="0" i="1" smtClean="0">
                            <a:latin typeface="Cambria Math"/>
                          </a:rPr>
                          <m:t>𝑦</m:t>
                        </m:r>
                        <m:r>
                          <a:rPr lang="en-US" sz="2000" b="0" i="1" smtClean="0">
                            <a:latin typeface="Cambria Math"/>
                          </a:rPr>
                          <m:t>=−9</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837684" y="3480319"/>
                  <a:ext cx="2094741" cy="400110"/>
                </a:xfrm>
                <a:prstGeom prst="rect">
                  <a:avLst/>
                </a:prstGeom>
                <a:blipFill rotWithShape="1">
                  <a:blip r:embed="rId8"/>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644892" y="3880429"/>
                  <a:ext cx="226305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u="sng" smtClean="0">
                            <a:latin typeface="Cambria Math"/>
                          </a:rPr>
                          <m:t>−24</m:t>
                        </m:r>
                        <m:r>
                          <a:rPr lang="en-US" sz="2000" b="0" i="1" u="sng" smtClean="0">
                            <a:latin typeface="Cambria Math"/>
                          </a:rPr>
                          <m:t>𝑥</m:t>
                        </m:r>
                        <m:r>
                          <a:rPr lang="en-US" sz="2000" b="0" i="1" u="sng" smtClean="0">
                            <a:latin typeface="Cambria Math"/>
                          </a:rPr>
                          <m:t>−8</m:t>
                        </m:r>
                        <m:r>
                          <a:rPr lang="en-US" sz="2000" b="0" i="1" u="sng" smtClean="0">
                            <a:latin typeface="Cambria Math"/>
                          </a:rPr>
                          <m:t>𝑦</m:t>
                        </m:r>
                        <m:r>
                          <a:rPr lang="en-US" sz="2000" b="0" i="1" u="sng" smtClean="0">
                            <a:latin typeface="Cambria Math"/>
                          </a:rPr>
                          <m:t>  = 22</m:t>
                        </m:r>
                      </m:oMath>
                    </m:oMathPara>
                  </a14:m>
                  <a:endParaRPr lang="en-US" u="sng" dirty="0"/>
                </a:p>
              </p:txBody>
            </p:sp>
          </mc:Choice>
          <mc:Fallback xmlns="">
            <p:sp>
              <p:nvSpPr>
                <p:cNvPr id="21" name="TextBox 20"/>
                <p:cNvSpPr txBox="1">
                  <a:spLocks noRot="1" noChangeAspect="1" noMove="1" noResize="1" noEditPoints="1" noAdjustHandles="1" noChangeArrowheads="1" noChangeShapeType="1" noTextEdit="1"/>
                </p:cNvSpPr>
                <p:nvPr/>
              </p:nvSpPr>
              <p:spPr>
                <a:xfrm>
                  <a:off x="1644892" y="3880429"/>
                  <a:ext cx="2263055" cy="400110"/>
                </a:xfrm>
                <a:prstGeom prst="rect">
                  <a:avLst/>
                </a:prstGeom>
                <a:blipFill rotWithShape="1">
                  <a:blip r:embed="rId9"/>
                  <a:stretch>
                    <a:fillRect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p:cNvSpPr txBox="1"/>
              <p:nvPr/>
            </p:nvSpPr>
            <p:spPr>
              <a:xfrm>
                <a:off x="5014770" y="3480319"/>
                <a:ext cx="2681430"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8</m:t>
                      </m:r>
                      <m:r>
                        <a:rPr lang="en-US" sz="2000" b="0" i="1" smtClean="0">
                          <a:latin typeface="Cambria Math"/>
                        </a:rPr>
                        <m:t>𝑥</m:t>
                      </m:r>
                      <m:r>
                        <a:rPr lang="en-US" sz="2000" b="0" i="1" smtClean="0">
                          <a:latin typeface="Cambria Math"/>
                        </a:rPr>
                        <m:t>−6</m:t>
                      </m:r>
                      <m:d>
                        <m:dPr>
                          <m:ctrlPr>
                            <a:rPr lang="en-US" sz="2000" b="0" i="1" smtClean="0">
                              <a:latin typeface="Cambria Math"/>
                            </a:rPr>
                          </m:ctrlPr>
                        </m:dPr>
                        <m:e>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e>
                      </m:d>
                      <m:r>
                        <a:rPr lang="en-US" sz="2000" b="0" i="1" smtClean="0">
                          <a:latin typeface="Cambria Math"/>
                        </a:rPr>
                        <m:t>=−3</m:t>
                      </m:r>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14770" y="3480319"/>
                <a:ext cx="2681430" cy="78386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14770" y="4328605"/>
                <a:ext cx="268143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8</m:t>
                      </m:r>
                      <m:r>
                        <a:rPr lang="en-US" sz="2000" b="0" i="1" smtClean="0">
                          <a:latin typeface="Cambria Math"/>
                        </a:rPr>
                        <m:t>𝑥</m:t>
                      </m:r>
                      <m:r>
                        <a:rPr lang="en-US" sz="2000" b="0" i="1" smtClean="0">
                          <a:latin typeface="Cambria Math"/>
                        </a:rPr>
                        <m:t>+3=−3</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14770" y="4328605"/>
                <a:ext cx="2681430" cy="40011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053538" y="4773851"/>
                <a:ext cx="268143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8</m:t>
                      </m:r>
                      <m:r>
                        <a:rPr lang="en-US" sz="2000" b="0" i="1" smtClean="0">
                          <a:latin typeface="Cambria Math"/>
                        </a:rPr>
                        <m:t>𝑥</m:t>
                      </m:r>
                      <m:r>
                        <a:rPr lang="en-US" sz="2000" b="0" i="1" smtClean="0">
                          <a:latin typeface="Cambria Math"/>
                        </a:rPr>
                        <m:t>=−6</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053538" y="4773851"/>
                <a:ext cx="2681430"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053538" y="5137663"/>
                <a:ext cx="2681430"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m:t>
                      </m:r>
                      <m:f>
                        <m:fPr>
                          <m:ctrlPr>
                            <a:rPr lang="en-US" sz="2000" b="0" i="1" smtClean="0">
                              <a:latin typeface="Cambria Math"/>
                            </a:rPr>
                          </m:ctrlPr>
                        </m:fPr>
                        <m:num>
                          <m:r>
                            <a:rPr lang="en-US" sz="2000" b="0" i="1" smtClean="0">
                              <a:latin typeface="Cambria Math"/>
                            </a:rPr>
                            <m:t>3</m:t>
                          </m:r>
                        </m:num>
                        <m:den>
                          <m:r>
                            <a:rPr lang="en-US" sz="2000" b="0" i="1" smtClean="0">
                              <a:latin typeface="Cambria Math"/>
                            </a:rPr>
                            <m:t>4</m:t>
                          </m:r>
                        </m:den>
                      </m:f>
                    </m:oMath>
                  </m:oMathPara>
                </a14:m>
                <a:endParaRPr lang="en-US"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053538" y="5137663"/>
                <a:ext cx="2681430" cy="69506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82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32" grpId="0"/>
      <p:bldP spid="23" grpId="0"/>
      <p:bldP spid="26" grpId="0"/>
      <p:bldP spid="27" grpId="0"/>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773362"/>
          </a:xfrm>
        </p:spPr>
        <p:txBody>
          <a:bodyPr>
            <a:normAutofit/>
          </a:bodyPr>
          <a:lstStyle/>
          <a:p>
            <a:r>
              <a:rPr lang="en-US" sz="2000" b="1" dirty="0">
                <a:effectLst/>
              </a:rPr>
              <a:t>Example 3:  </a:t>
            </a:r>
            <a:r>
              <a:rPr lang="en-US" sz="2000" dirty="0">
                <a:effectLst/>
              </a:rPr>
              <a:t>Owls’ eggs incubate for 30 days and their fledgling period is also 30 days.  </a:t>
            </a:r>
            <a:r>
              <a:rPr lang="en-US" sz="2000" dirty="0" smtClean="0">
                <a:effectLst/>
              </a:rPr>
              <a:t>Swifts</a:t>
            </a:r>
            <a:r>
              <a:rPr lang="en-US" sz="2000" dirty="0">
                <a:effectLst/>
              </a:rPr>
              <a:t>’ eggs incubate for 20 days and their fledgling period is 44 days.  Pigeon eggs </a:t>
            </a:r>
            <a:r>
              <a:rPr lang="en-US" sz="2000" dirty="0" smtClean="0">
                <a:effectLst/>
              </a:rPr>
              <a:t>incubate </a:t>
            </a:r>
            <a:r>
              <a:rPr lang="en-US" sz="2000" dirty="0">
                <a:effectLst/>
              </a:rPr>
              <a:t>for 15 days and their fledgling period is 17 days.  Eggs of the king penguin </a:t>
            </a:r>
            <a:r>
              <a:rPr lang="en-US" sz="2000" dirty="0" smtClean="0">
                <a:effectLst/>
              </a:rPr>
              <a:t>incubate </a:t>
            </a:r>
            <a:r>
              <a:rPr lang="en-US" sz="2000" dirty="0">
                <a:effectLst/>
              </a:rPr>
              <a:t>for 53 days, and the fledgling time for a king penguin is 360 days.  </a:t>
            </a:r>
            <a:br>
              <a:rPr lang="en-US" sz="2000" dirty="0">
                <a:effectLst/>
              </a:rPr>
            </a:br>
            <a:r>
              <a:rPr lang="en-US" sz="2000" dirty="0">
                <a:effectLst/>
              </a:rPr>
              <a:t> </a:t>
            </a:r>
            <a:br>
              <a:rPr lang="en-US" sz="2000" dirty="0">
                <a:effectLst/>
              </a:rPr>
            </a:br>
            <a:r>
              <a:rPr lang="en-US" sz="2000" dirty="0" smtClean="0">
                <a:effectLst/>
              </a:rPr>
              <a:t>Write </a:t>
            </a:r>
            <a:r>
              <a:rPr lang="en-US" sz="2000" dirty="0">
                <a:effectLst/>
              </a:rPr>
              <a:t>a 2 x 4 matrix to organize this information.  </a:t>
            </a:r>
            <a:r>
              <a:rPr lang="en-US" sz="2000" i="1" dirty="0">
                <a:effectLst/>
              </a:rPr>
              <a:t>Source: The Cambridge </a:t>
            </a:r>
            <a:r>
              <a:rPr lang="en-US" sz="2000" i="1" dirty="0" err="1" smtClean="0">
                <a:effectLst/>
              </a:rPr>
              <a:t>Factfinder</a:t>
            </a:r>
            <a:r>
              <a:rPr lang="en-US" sz="2000" i="1" dirty="0" smtClean="0">
                <a:effectLst/>
              </a:rPr>
              <a:t>.</a:t>
            </a:r>
            <a:endParaRPr lang="en-US" sz="2000" dirty="0"/>
          </a:p>
        </p:txBody>
      </p:sp>
      <p:grpSp>
        <p:nvGrpSpPr>
          <p:cNvPr id="6" name="Group 5"/>
          <p:cNvGrpSpPr/>
          <p:nvPr/>
        </p:nvGrpSpPr>
        <p:grpSpPr>
          <a:xfrm>
            <a:off x="1447800" y="3124200"/>
            <a:ext cx="5522736" cy="1657528"/>
            <a:chOff x="1447800" y="3124200"/>
            <a:chExt cx="5522736" cy="1657528"/>
          </a:xfrm>
        </p:grpSpPr>
        <p:sp>
          <p:nvSpPr>
            <p:cNvPr id="4" name="TextBox 3"/>
            <p:cNvSpPr txBox="1"/>
            <p:nvPr/>
          </p:nvSpPr>
          <p:spPr>
            <a:xfrm>
              <a:off x="2819400" y="3124200"/>
              <a:ext cx="4151136" cy="369332"/>
            </a:xfrm>
            <a:prstGeom prst="rect">
              <a:avLst/>
            </a:prstGeom>
            <a:noFill/>
          </p:spPr>
          <p:txBody>
            <a:bodyPr wrap="none" rtlCol="0">
              <a:spAutoFit/>
            </a:bodyPr>
            <a:lstStyle/>
            <a:p>
              <a:r>
                <a:rPr lang="en-US" dirty="0" smtClean="0"/>
                <a:t>Owl	Swift	Pigeon	King Penguin</a:t>
              </a:r>
              <a:endParaRPr lang="en-US" dirty="0"/>
            </a:p>
          </p:txBody>
        </p:sp>
        <p:sp>
          <p:nvSpPr>
            <p:cNvPr id="5" name="TextBox 4"/>
            <p:cNvSpPr txBox="1"/>
            <p:nvPr/>
          </p:nvSpPr>
          <p:spPr>
            <a:xfrm>
              <a:off x="1447800" y="3581399"/>
              <a:ext cx="1157689" cy="1200329"/>
            </a:xfrm>
            <a:prstGeom prst="rect">
              <a:avLst/>
            </a:prstGeom>
            <a:noFill/>
          </p:spPr>
          <p:txBody>
            <a:bodyPr wrap="none" rtlCol="0">
              <a:spAutoFit/>
            </a:bodyPr>
            <a:lstStyle/>
            <a:p>
              <a:r>
                <a:rPr lang="en-US" dirty="0" smtClean="0"/>
                <a:t>Incubation</a:t>
              </a:r>
            </a:p>
            <a:p>
              <a:endParaRPr lang="en-US" dirty="0"/>
            </a:p>
            <a:p>
              <a:endParaRPr lang="en-US" dirty="0" smtClean="0"/>
            </a:p>
            <a:p>
              <a:r>
                <a:rPr lang="en-US" dirty="0" smtClean="0"/>
                <a:t>Fledgling</a:t>
              </a:r>
              <a:endParaRPr lang="en-US" dirty="0"/>
            </a:p>
          </p:txBody>
        </p:sp>
      </p:grpSp>
      <mc:AlternateContent xmlns:mc="http://schemas.openxmlformats.org/markup-compatibility/2006" xmlns:a14="http://schemas.microsoft.com/office/drawing/2010/main">
        <mc:Choice Requires="a14">
          <p:sp>
            <p:nvSpPr>
              <p:cNvPr id="7" name="TextBox 6"/>
              <p:cNvSpPr txBox="1"/>
              <p:nvPr/>
            </p:nvSpPr>
            <p:spPr>
              <a:xfrm>
                <a:off x="2571330" y="3602254"/>
                <a:ext cx="4399206" cy="12377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30         20        15           53</m:t>
                              </m:r>
                            </m:e>
                            <m:e>
                              <m:r>
                                <a:rPr lang="en-US" sz="2800" b="0" i="1" smtClean="0">
                                  <a:latin typeface="Cambria Math"/>
                                </a:rPr>
                                <m:t> </m:t>
                              </m:r>
                            </m:e>
                            <m:e>
                              <m:r>
                                <a:rPr lang="en-US" sz="2800" b="0" i="1" smtClean="0">
                                  <a:latin typeface="Cambria Math"/>
                                </a:rPr>
                                <m:t>30         44        17        360</m:t>
                              </m:r>
                            </m:e>
                          </m:eqArr>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571330" y="3602254"/>
                <a:ext cx="4399206" cy="123771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70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306762"/>
          </a:xfrm>
        </p:spPr>
        <p:txBody>
          <a:bodyPr>
            <a:normAutofit/>
          </a:bodyPr>
          <a:lstStyle/>
          <a:p>
            <a:r>
              <a:rPr lang="en-US" sz="2000" b="1" dirty="0">
                <a:effectLst/>
              </a:rPr>
              <a:t>Your Turn 3:  </a:t>
            </a:r>
            <a:r>
              <a:rPr lang="en-US" sz="2000" dirty="0">
                <a:effectLst/>
              </a:rPr>
              <a:t>A travel agent provides for potential travelers the normal high </a:t>
            </a:r>
            <a:r>
              <a:rPr lang="en-US" sz="2000" dirty="0" smtClean="0">
                <a:effectLst/>
              </a:rPr>
              <a:t>temperatures </a:t>
            </a:r>
            <a:r>
              <a:rPr lang="en-US" sz="2000" dirty="0">
                <a:effectLst/>
              </a:rPr>
              <a:t>for the months of January</a:t>
            </a:r>
            <a:r>
              <a:rPr lang="en-US" sz="2000" dirty="0" smtClean="0">
                <a:effectLst/>
              </a:rPr>
              <a:t>, April</a:t>
            </a:r>
            <a:r>
              <a:rPr lang="en-US" sz="2000" dirty="0">
                <a:effectLst/>
              </a:rPr>
              <a:t>, July, and October for various cities.  In </a:t>
            </a:r>
            <a:r>
              <a:rPr lang="en-US" sz="2000" dirty="0" smtClean="0">
                <a:effectLst/>
              </a:rPr>
              <a:t>Boston </a:t>
            </a:r>
            <a:r>
              <a:rPr lang="en-US" sz="2000" dirty="0">
                <a:effectLst/>
              </a:rPr>
              <a:t>these figures are </a:t>
            </a:r>
            <a:r>
              <a:rPr lang="en-US" sz="2000" dirty="0" smtClean="0">
                <a:effectLst/>
              </a:rPr>
              <a:t>36°, 56°, 82°, and 63°.  </a:t>
            </a:r>
            <a:r>
              <a:rPr lang="en-US" sz="2000" dirty="0">
                <a:effectLst/>
              </a:rPr>
              <a:t>In Dallas they are </a:t>
            </a:r>
            <a:r>
              <a:rPr lang="en-US" sz="2000" dirty="0" smtClean="0">
                <a:effectLst/>
              </a:rPr>
              <a:t>54°, 76°, 97°, and 79°.  In </a:t>
            </a:r>
            <a:r>
              <a:rPr lang="en-US" sz="2000" dirty="0">
                <a:effectLst/>
              </a:rPr>
              <a:t>Los Angeles they are </a:t>
            </a:r>
            <a:r>
              <a:rPr lang="en-US" sz="2000" dirty="0" smtClean="0">
                <a:effectLst/>
              </a:rPr>
              <a:t>68°, 72°, 84°, and 79°.  </a:t>
            </a:r>
            <a:r>
              <a:rPr lang="en-US" sz="2000" dirty="0">
                <a:effectLst/>
              </a:rPr>
              <a:t>In Seattle they are </a:t>
            </a:r>
            <a:r>
              <a:rPr lang="en-US" sz="2000" dirty="0" smtClean="0">
                <a:effectLst/>
              </a:rPr>
              <a:t>46°, 58°, 74°, and 60°, </a:t>
            </a:r>
            <a:r>
              <a:rPr lang="en-US" sz="2000" dirty="0">
                <a:effectLst/>
              </a:rPr>
              <a:t/>
            </a:r>
            <a:br>
              <a:rPr lang="en-US" sz="2000" dirty="0">
                <a:effectLst/>
              </a:rPr>
            </a:br>
            <a:r>
              <a:rPr lang="en-US" sz="2000" dirty="0" smtClean="0">
                <a:effectLst/>
              </a:rPr>
              <a:t>and </a:t>
            </a:r>
            <a:r>
              <a:rPr lang="en-US" sz="2000" dirty="0">
                <a:effectLst/>
              </a:rPr>
              <a:t>in St. Louis they are </a:t>
            </a:r>
            <a:r>
              <a:rPr lang="en-US" sz="2000" dirty="0" smtClean="0">
                <a:effectLst/>
              </a:rPr>
              <a:t>38°, 67°, 89°, and 69°.  </a:t>
            </a:r>
            <a:r>
              <a:rPr lang="en-US" sz="2000" dirty="0">
                <a:effectLst/>
              </a:rPr>
              <a:t/>
            </a:r>
            <a:br>
              <a:rPr lang="en-US" sz="2000" dirty="0">
                <a:effectLst/>
              </a:rPr>
            </a:br>
            <a:r>
              <a:rPr lang="en-US" sz="2000" dirty="0">
                <a:effectLst/>
              </a:rPr>
              <a:t> </a:t>
            </a:r>
            <a:br>
              <a:rPr lang="en-US" sz="2000" dirty="0">
                <a:effectLst/>
              </a:rPr>
            </a:br>
            <a:r>
              <a:rPr lang="en-US" sz="2000" dirty="0">
                <a:effectLst/>
              </a:rPr>
              <a:t>Organize this information in a 4 x 5 matrix.  </a:t>
            </a:r>
            <a:r>
              <a:rPr lang="en-US" sz="2000" i="1" dirty="0">
                <a:effectLst/>
              </a:rPr>
              <a:t>Source:  The New York Times Almanac.</a:t>
            </a:r>
            <a:r>
              <a:rPr lang="en-US" sz="2000" dirty="0">
                <a:effectLst/>
              </a:rPr>
              <a:t>  </a:t>
            </a:r>
            <a:endParaRPr lang="en-US" sz="2000" dirty="0"/>
          </a:p>
        </p:txBody>
      </p:sp>
      <p:grpSp>
        <p:nvGrpSpPr>
          <p:cNvPr id="14" name="Group 13"/>
          <p:cNvGrpSpPr/>
          <p:nvPr/>
        </p:nvGrpSpPr>
        <p:grpSpPr>
          <a:xfrm>
            <a:off x="2121736" y="3205502"/>
            <a:ext cx="5311966" cy="2665253"/>
            <a:chOff x="2121736" y="3205502"/>
            <a:chExt cx="5311966" cy="2665253"/>
          </a:xfrm>
        </p:grpSpPr>
        <mc:AlternateContent xmlns:mc="http://schemas.openxmlformats.org/markup-compatibility/2006" xmlns:a14="http://schemas.microsoft.com/office/drawing/2010/main">
          <mc:Choice Requires="a14">
            <p:sp>
              <p:nvSpPr>
                <p:cNvPr id="4" name="TextBox 3"/>
                <p:cNvSpPr txBox="1"/>
                <p:nvPr/>
              </p:nvSpPr>
              <p:spPr>
                <a:xfrm>
                  <a:off x="2895600" y="4191000"/>
                  <a:ext cx="4538102" cy="1679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36       54      68      46      38</m:t>
                                </m:r>
                              </m:e>
                              <m:e>
                                <m:r>
                                  <a:rPr lang="en-US" sz="2800" b="0" i="1" smtClean="0">
                                    <a:latin typeface="Cambria Math"/>
                                  </a:rPr>
                                  <m:t>56      76      72      58      67</m:t>
                                </m:r>
                              </m:e>
                              <m:e>
                                <m:r>
                                  <a:rPr lang="en-US" sz="2800" b="0" i="1" smtClean="0">
                                    <a:latin typeface="Cambria Math"/>
                                  </a:rPr>
                                  <m:t>82      97      84      74      89</m:t>
                                </m:r>
                              </m:e>
                              <m:e>
                                <m:r>
                                  <a:rPr lang="en-US" sz="2800" b="0" i="1" smtClean="0">
                                    <a:latin typeface="Cambria Math"/>
                                  </a:rPr>
                                  <m:t>63      79      79      60      69</m:t>
                                </m:r>
                              </m:e>
                            </m:eqArr>
                          </m:e>
                        </m:d>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2895600" y="4191000"/>
                  <a:ext cx="4538102" cy="1679755"/>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rot="18181886">
              <a:off x="3162270" y="3584763"/>
              <a:ext cx="848309" cy="369332"/>
            </a:xfrm>
            <a:prstGeom prst="rect">
              <a:avLst/>
            </a:prstGeom>
            <a:noFill/>
          </p:spPr>
          <p:txBody>
            <a:bodyPr wrap="none" rtlCol="0">
              <a:spAutoFit/>
            </a:bodyPr>
            <a:lstStyle/>
            <a:p>
              <a:r>
                <a:rPr lang="en-US" dirty="0" smtClean="0"/>
                <a:t>Boston</a:t>
              </a:r>
              <a:endParaRPr lang="en-US" dirty="0"/>
            </a:p>
          </p:txBody>
        </p:sp>
        <p:sp>
          <p:nvSpPr>
            <p:cNvPr id="6" name="TextBox 5"/>
            <p:cNvSpPr txBox="1"/>
            <p:nvPr/>
          </p:nvSpPr>
          <p:spPr>
            <a:xfrm rot="18301340">
              <a:off x="4114800" y="3584762"/>
              <a:ext cx="744114" cy="369332"/>
            </a:xfrm>
            <a:prstGeom prst="rect">
              <a:avLst/>
            </a:prstGeom>
            <a:noFill/>
          </p:spPr>
          <p:txBody>
            <a:bodyPr wrap="none" rtlCol="0">
              <a:spAutoFit/>
            </a:bodyPr>
            <a:lstStyle/>
            <a:p>
              <a:r>
                <a:rPr lang="en-US" dirty="0" smtClean="0"/>
                <a:t>Dallas</a:t>
              </a:r>
              <a:endParaRPr lang="en-US" dirty="0"/>
            </a:p>
          </p:txBody>
        </p:sp>
        <p:sp>
          <p:nvSpPr>
            <p:cNvPr id="7" name="TextBox 6"/>
            <p:cNvSpPr txBox="1"/>
            <p:nvPr/>
          </p:nvSpPr>
          <p:spPr>
            <a:xfrm rot="18070125">
              <a:off x="4977142" y="3679666"/>
              <a:ext cx="554960" cy="369332"/>
            </a:xfrm>
            <a:prstGeom prst="rect">
              <a:avLst/>
            </a:prstGeom>
            <a:noFill/>
          </p:spPr>
          <p:txBody>
            <a:bodyPr wrap="none" rtlCol="0">
              <a:spAutoFit/>
            </a:bodyPr>
            <a:lstStyle/>
            <a:p>
              <a:r>
                <a:rPr lang="en-US" dirty="0" smtClean="0"/>
                <a:t>L.A.</a:t>
              </a:r>
              <a:endParaRPr lang="en-US" dirty="0"/>
            </a:p>
          </p:txBody>
        </p:sp>
        <p:sp>
          <p:nvSpPr>
            <p:cNvPr id="8" name="TextBox 7"/>
            <p:cNvSpPr txBox="1"/>
            <p:nvPr/>
          </p:nvSpPr>
          <p:spPr>
            <a:xfrm rot="17920316">
              <a:off x="5746586" y="3595747"/>
              <a:ext cx="814647" cy="369332"/>
            </a:xfrm>
            <a:prstGeom prst="rect">
              <a:avLst/>
            </a:prstGeom>
            <a:noFill/>
          </p:spPr>
          <p:txBody>
            <a:bodyPr wrap="none" rtlCol="0">
              <a:spAutoFit/>
            </a:bodyPr>
            <a:lstStyle/>
            <a:p>
              <a:r>
                <a:rPr lang="en-US" dirty="0" smtClean="0"/>
                <a:t>Seattle</a:t>
              </a:r>
              <a:endParaRPr lang="en-US" dirty="0"/>
            </a:p>
          </p:txBody>
        </p:sp>
        <p:sp>
          <p:nvSpPr>
            <p:cNvPr id="9" name="TextBox 8"/>
            <p:cNvSpPr txBox="1"/>
            <p:nvPr/>
          </p:nvSpPr>
          <p:spPr>
            <a:xfrm rot="17900347">
              <a:off x="6566953" y="3498371"/>
              <a:ext cx="955070" cy="369332"/>
            </a:xfrm>
            <a:prstGeom prst="rect">
              <a:avLst/>
            </a:prstGeom>
            <a:noFill/>
          </p:spPr>
          <p:txBody>
            <a:bodyPr wrap="none" rtlCol="0">
              <a:spAutoFit/>
            </a:bodyPr>
            <a:lstStyle/>
            <a:p>
              <a:r>
                <a:rPr lang="en-US" dirty="0" smtClean="0"/>
                <a:t>St. Louis</a:t>
              </a:r>
              <a:endParaRPr lang="en-US" dirty="0"/>
            </a:p>
          </p:txBody>
        </p:sp>
        <p:sp>
          <p:nvSpPr>
            <p:cNvPr id="10" name="TextBox 9"/>
            <p:cNvSpPr txBox="1"/>
            <p:nvPr/>
          </p:nvSpPr>
          <p:spPr>
            <a:xfrm>
              <a:off x="2121736" y="4197333"/>
              <a:ext cx="865750" cy="369332"/>
            </a:xfrm>
            <a:prstGeom prst="rect">
              <a:avLst/>
            </a:prstGeom>
            <a:noFill/>
          </p:spPr>
          <p:txBody>
            <a:bodyPr wrap="none" rtlCol="0">
              <a:spAutoFit/>
            </a:bodyPr>
            <a:lstStyle/>
            <a:p>
              <a:r>
                <a:rPr lang="en-US" dirty="0" smtClean="0"/>
                <a:t>January</a:t>
              </a:r>
            </a:p>
          </p:txBody>
        </p:sp>
        <p:sp>
          <p:nvSpPr>
            <p:cNvPr id="11" name="TextBox 10"/>
            <p:cNvSpPr txBox="1"/>
            <p:nvPr/>
          </p:nvSpPr>
          <p:spPr>
            <a:xfrm>
              <a:off x="2121736" y="4661545"/>
              <a:ext cx="647934" cy="369332"/>
            </a:xfrm>
            <a:prstGeom prst="rect">
              <a:avLst/>
            </a:prstGeom>
            <a:noFill/>
          </p:spPr>
          <p:txBody>
            <a:bodyPr wrap="none" rtlCol="0">
              <a:spAutoFit/>
            </a:bodyPr>
            <a:lstStyle/>
            <a:p>
              <a:r>
                <a:rPr lang="en-US" dirty="0" smtClean="0"/>
                <a:t>April</a:t>
              </a:r>
            </a:p>
          </p:txBody>
        </p:sp>
        <p:sp>
          <p:nvSpPr>
            <p:cNvPr id="12" name="TextBox 11"/>
            <p:cNvSpPr txBox="1"/>
            <p:nvPr/>
          </p:nvSpPr>
          <p:spPr>
            <a:xfrm>
              <a:off x="2121736" y="5105400"/>
              <a:ext cx="503215" cy="369332"/>
            </a:xfrm>
            <a:prstGeom prst="rect">
              <a:avLst/>
            </a:prstGeom>
            <a:noFill/>
          </p:spPr>
          <p:txBody>
            <a:bodyPr wrap="none" rtlCol="0">
              <a:spAutoFit/>
            </a:bodyPr>
            <a:lstStyle/>
            <a:p>
              <a:r>
                <a:rPr lang="en-US" dirty="0" smtClean="0"/>
                <a:t>July</a:t>
              </a:r>
            </a:p>
          </p:txBody>
        </p:sp>
        <p:sp>
          <p:nvSpPr>
            <p:cNvPr id="13" name="TextBox 12"/>
            <p:cNvSpPr txBox="1"/>
            <p:nvPr/>
          </p:nvSpPr>
          <p:spPr>
            <a:xfrm>
              <a:off x="2121736" y="5501423"/>
              <a:ext cx="997389" cy="369332"/>
            </a:xfrm>
            <a:prstGeom prst="rect">
              <a:avLst/>
            </a:prstGeom>
            <a:noFill/>
          </p:spPr>
          <p:txBody>
            <a:bodyPr wrap="none" rtlCol="0">
              <a:spAutoFit/>
            </a:bodyPr>
            <a:lstStyle/>
            <a:p>
              <a:r>
                <a:rPr lang="en-US" dirty="0" smtClean="0"/>
                <a:t>October</a:t>
              </a:r>
            </a:p>
          </p:txBody>
        </p:sp>
      </p:grpSp>
    </p:spTree>
    <p:extLst>
      <p:ext uri="{BB962C8B-B14F-4D97-AF65-F5344CB8AC3E}">
        <p14:creationId xmlns:p14="http://schemas.microsoft.com/office/powerpoint/2010/main" val="30377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4" name="Title 1"/>
          <p:cNvSpPr txBox="1">
            <a:spLocks/>
          </p:cNvSpPr>
          <p:nvPr/>
        </p:nvSpPr>
        <p:spPr>
          <a:xfrm>
            <a:off x="1447800" y="3581400"/>
            <a:ext cx="7498080" cy="2743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Homework:</a:t>
            </a:r>
          </a:p>
          <a:p>
            <a:r>
              <a:rPr lang="en-US" dirty="0" smtClean="0"/>
              <a:t>	M.1 Worksheet</a:t>
            </a:r>
            <a:endParaRPr lang="en-US" dirty="0"/>
          </a:p>
        </p:txBody>
      </p:sp>
    </p:spTree>
    <p:extLst>
      <p:ext uri="{BB962C8B-B14F-4D97-AF65-F5344CB8AC3E}">
        <p14:creationId xmlns:p14="http://schemas.microsoft.com/office/powerpoint/2010/main" val="420698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1752600"/>
          </a:xfrm>
        </p:spPr>
        <p:txBody>
          <a:bodyPr>
            <a:normAutofit lnSpcReduction="10000"/>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M.2   Operations with </a:t>
            </a:r>
          </a:p>
          <a:p>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			Matrices</a:t>
            </a:r>
            <a:endParaRPr lang="en-US" sz="4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374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1447800" y="1447800"/>
            <a:ext cx="7498080" cy="685800"/>
          </a:xfrm>
        </p:spPr>
        <p:txBody>
          <a:bodyPr/>
          <a:lstStyle/>
          <a:p>
            <a:pPr marL="82296" indent="0">
              <a:buNone/>
            </a:pPr>
            <a:r>
              <a:rPr lang="en-US" dirty="0" smtClean="0">
                <a:solidFill>
                  <a:schemeClr val="tx2"/>
                </a:solidFill>
              </a:rPr>
              <a:t>- I can add and subtract matrices.</a:t>
            </a:r>
          </a:p>
        </p:txBody>
      </p:sp>
      <p:sp>
        <p:nvSpPr>
          <p:cNvPr id="4" name="TextBox 3"/>
          <p:cNvSpPr txBox="1"/>
          <p:nvPr/>
        </p:nvSpPr>
        <p:spPr>
          <a:xfrm>
            <a:off x="1539765" y="3743134"/>
            <a:ext cx="5995231" cy="584775"/>
          </a:xfrm>
          <a:prstGeom prst="rect">
            <a:avLst/>
          </a:prstGeom>
          <a:noFill/>
        </p:spPr>
        <p:txBody>
          <a:bodyPr wrap="none" rtlCol="0">
            <a:spAutoFit/>
          </a:bodyPr>
          <a:lstStyle/>
          <a:p>
            <a:r>
              <a:rPr lang="en-US" sz="3200" dirty="0" smtClean="0">
                <a:solidFill>
                  <a:schemeClr val="tx2"/>
                </a:solidFill>
              </a:rPr>
              <a:t>- I can multiply a matrix by a scalar.</a:t>
            </a:r>
            <a:endParaRPr lang="en-US" dirty="0"/>
          </a:p>
        </p:txBody>
      </p:sp>
      <p:sp>
        <p:nvSpPr>
          <p:cNvPr id="5" name="TextBox 4"/>
          <p:cNvSpPr txBox="1"/>
          <p:nvPr/>
        </p:nvSpPr>
        <p:spPr>
          <a:xfrm>
            <a:off x="1513489" y="2133600"/>
            <a:ext cx="6697411" cy="1569660"/>
          </a:xfrm>
          <a:prstGeom prst="rect">
            <a:avLst/>
          </a:prstGeom>
          <a:noFill/>
        </p:spPr>
        <p:txBody>
          <a:bodyPr wrap="none" rtlCol="0">
            <a:spAutoFit/>
          </a:bodyPr>
          <a:lstStyle/>
          <a:p>
            <a:r>
              <a:rPr lang="en-US" sz="3200" dirty="0" smtClean="0">
                <a:solidFill>
                  <a:schemeClr val="tx2"/>
                </a:solidFill>
              </a:rPr>
              <a:t>- I can understand the role of the zero</a:t>
            </a:r>
          </a:p>
          <a:p>
            <a:r>
              <a:rPr lang="en-US" sz="3200" dirty="0">
                <a:solidFill>
                  <a:schemeClr val="tx2"/>
                </a:solidFill>
              </a:rPr>
              <a:t>m</a:t>
            </a:r>
            <a:r>
              <a:rPr lang="en-US" sz="3200" dirty="0" smtClean="0">
                <a:solidFill>
                  <a:schemeClr val="tx2"/>
                </a:solidFill>
              </a:rPr>
              <a:t>atrix in matrix addition, similar to the</a:t>
            </a:r>
          </a:p>
          <a:p>
            <a:r>
              <a:rPr lang="en-US" sz="3200" dirty="0">
                <a:solidFill>
                  <a:schemeClr val="tx2"/>
                </a:solidFill>
              </a:rPr>
              <a:t>r</a:t>
            </a:r>
            <a:r>
              <a:rPr lang="en-US" sz="3200" dirty="0" smtClean="0">
                <a:solidFill>
                  <a:schemeClr val="tx2"/>
                </a:solidFill>
              </a:rPr>
              <a:t>ole of 0 with real numbers.</a:t>
            </a:r>
            <a:endParaRPr lang="en-US" dirty="0"/>
          </a:p>
        </p:txBody>
      </p:sp>
    </p:spTree>
    <p:extLst>
      <p:ext uri="{BB962C8B-B14F-4D97-AF65-F5344CB8AC3E}">
        <p14:creationId xmlns:p14="http://schemas.microsoft.com/office/powerpoint/2010/main" val="411155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52400"/>
            <a:ext cx="7928527" cy="10779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61" y="1828800"/>
            <a:ext cx="7640556" cy="688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799" y="1236544"/>
            <a:ext cx="5990935" cy="461665"/>
          </a:xfrm>
          <a:prstGeom prst="rect">
            <a:avLst/>
          </a:prstGeom>
          <a:noFill/>
        </p:spPr>
        <p:txBody>
          <a:bodyPr wrap="none" rtlCol="0">
            <a:spAutoFit/>
          </a:bodyPr>
          <a:lstStyle/>
          <a:p>
            <a:r>
              <a:rPr lang="en-US" sz="2400" dirty="0" smtClean="0">
                <a:solidFill>
                  <a:schemeClr val="tx2"/>
                </a:solidFill>
              </a:rPr>
              <a:t>To Add Matrices:  Add corresponding elements</a:t>
            </a:r>
            <a:endParaRPr lang="en-US" sz="2400" dirty="0">
              <a:solidFill>
                <a:schemeClr val="tx2"/>
              </a:solidFill>
            </a:endParaRPr>
          </a:p>
        </p:txBody>
      </p:sp>
      <p:sp>
        <p:nvSpPr>
          <p:cNvPr id="7" name="TextBox 6"/>
          <p:cNvSpPr txBox="1"/>
          <p:nvPr/>
        </p:nvSpPr>
        <p:spPr>
          <a:xfrm>
            <a:off x="1053661" y="2667000"/>
            <a:ext cx="7103676" cy="461665"/>
          </a:xfrm>
          <a:prstGeom prst="rect">
            <a:avLst/>
          </a:prstGeom>
          <a:noFill/>
        </p:spPr>
        <p:txBody>
          <a:bodyPr wrap="none" rtlCol="0">
            <a:spAutoFit/>
          </a:bodyPr>
          <a:lstStyle/>
          <a:p>
            <a:r>
              <a:rPr lang="en-US" sz="2400" dirty="0" smtClean="0">
                <a:solidFill>
                  <a:schemeClr val="tx2"/>
                </a:solidFill>
              </a:rPr>
              <a:t>To Subtract Matrices:  Subtract corresponding elements</a:t>
            </a:r>
            <a:endParaRPr lang="en-US" sz="2400" dirty="0">
              <a:solidFill>
                <a:schemeClr val="tx2"/>
              </a:solidFill>
            </a:endParaRPr>
          </a:p>
        </p:txBody>
      </p:sp>
      <p:sp>
        <p:nvSpPr>
          <p:cNvPr id="5" name="Rectangle 4"/>
          <p:cNvSpPr/>
          <p:nvPr/>
        </p:nvSpPr>
        <p:spPr>
          <a:xfrm>
            <a:off x="1303283" y="3352800"/>
            <a:ext cx="6610496" cy="461665"/>
          </a:xfrm>
          <a:prstGeom prst="rect">
            <a:avLst/>
          </a:prstGeom>
        </p:spPr>
        <p:txBody>
          <a:bodyPr wrap="square">
            <a:spAutoFit/>
          </a:bodyPr>
          <a:lstStyle/>
          <a:p>
            <a:r>
              <a:rPr lang="en-US" sz="2400" i="1" dirty="0">
                <a:solidFill>
                  <a:schemeClr val="tx2"/>
                </a:solidFill>
              </a:rPr>
              <a:t>When is it NOT POSSIBLE to add or subtract matrices?</a:t>
            </a:r>
            <a:endParaRPr lang="en-US" sz="2400" dirty="0">
              <a:solidFill>
                <a:schemeClr val="tx2"/>
              </a:solidFill>
            </a:endParaRPr>
          </a:p>
        </p:txBody>
      </p:sp>
      <p:sp>
        <p:nvSpPr>
          <p:cNvPr id="9" name="Rectangle 8"/>
          <p:cNvSpPr/>
          <p:nvPr/>
        </p:nvSpPr>
        <p:spPr>
          <a:xfrm>
            <a:off x="1373825" y="3886200"/>
            <a:ext cx="6610496" cy="830997"/>
          </a:xfrm>
          <a:prstGeom prst="rect">
            <a:avLst/>
          </a:prstGeom>
        </p:spPr>
        <p:txBody>
          <a:bodyPr wrap="square">
            <a:spAutoFit/>
          </a:bodyPr>
          <a:lstStyle/>
          <a:p>
            <a:r>
              <a:rPr lang="en-US" sz="2400" i="1" dirty="0" smtClean="0">
                <a:solidFill>
                  <a:schemeClr val="tx2"/>
                </a:solidFill>
              </a:rPr>
              <a:t>It is NOT </a:t>
            </a:r>
            <a:r>
              <a:rPr lang="en-US" sz="2400" i="1" dirty="0">
                <a:solidFill>
                  <a:schemeClr val="tx2"/>
                </a:solidFill>
              </a:rPr>
              <a:t>POSSIBLE to add or subtract </a:t>
            </a:r>
            <a:r>
              <a:rPr lang="en-US" sz="2400" i="1" dirty="0" smtClean="0">
                <a:solidFill>
                  <a:schemeClr val="tx2"/>
                </a:solidFill>
              </a:rPr>
              <a:t>matrices if the dimensions of the matrices are not the same!!</a:t>
            </a:r>
            <a:endParaRPr lang="en-US" sz="2400" dirty="0">
              <a:solidFill>
                <a:schemeClr val="tx2"/>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6" y="4800600"/>
            <a:ext cx="7969872"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143000" y="5867400"/>
            <a:ext cx="4559646" cy="461665"/>
          </a:xfrm>
          <a:prstGeom prst="rect">
            <a:avLst/>
          </a:prstGeom>
          <a:noFill/>
        </p:spPr>
        <p:txBody>
          <a:bodyPr wrap="none" rtlCol="0">
            <a:spAutoFit/>
          </a:bodyPr>
          <a:lstStyle/>
          <a:p>
            <a:r>
              <a:rPr lang="en-US" sz="2400" dirty="0" smtClean="0">
                <a:solidFill>
                  <a:schemeClr val="tx2"/>
                </a:solidFill>
              </a:rPr>
              <a:t>Multiply each element by the scalar.</a:t>
            </a:r>
            <a:endParaRPr lang="en-US" sz="2400" dirty="0">
              <a:solidFill>
                <a:schemeClr val="tx2"/>
              </a:solidFill>
            </a:endParaRPr>
          </a:p>
        </p:txBody>
      </p:sp>
    </p:spTree>
    <p:extLst>
      <p:ext uri="{BB962C8B-B14F-4D97-AF65-F5344CB8AC3E}">
        <p14:creationId xmlns:p14="http://schemas.microsoft.com/office/powerpoint/2010/main" val="7184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9200" y="228600"/>
            <a:ext cx="6425159" cy="1049338"/>
            <a:chOff x="1219200" y="228600"/>
            <a:chExt cx="6425159" cy="1049338"/>
          </a:xfrm>
        </p:grpSpPr>
        <p:sp>
          <p:nvSpPr>
            <p:cNvPr id="7" name="Rectangle 6"/>
            <p:cNvSpPr/>
            <p:nvPr/>
          </p:nvSpPr>
          <p:spPr>
            <a:xfrm>
              <a:off x="1219200" y="228600"/>
              <a:ext cx="1918795" cy="461665"/>
            </a:xfrm>
            <a:prstGeom prst="rect">
              <a:avLst/>
            </a:prstGeom>
          </p:spPr>
          <p:txBody>
            <a:bodyPr wrap="none">
              <a:spAutoFit/>
            </a:bodyPr>
            <a:lstStyle/>
            <a:p>
              <a:r>
                <a:rPr lang="en-US" sz="2400" b="1" dirty="0">
                  <a:solidFill>
                    <a:schemeClr val="tx2"/>
                  </a:solidFill>
                </a:rPr>
                <a:t>Example 1:  </a:t>
              </a:r>
              <a:endParaRPr lang="en-US" sz="2400" dirty="0">
                <a:solidFill>
                  <a:schemeClr val="tx2"/>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425159" cy="668338"/>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9" name="TextBox 8"/>
              <p:cNvSpPr txBox="1"/>
              <p:nvPr/>
            </p:nvSpPr>
            <p:spPr>
              <a:xfrm>
                <a:off x="2399684" y="1676400"/>
                <a:ext cx="4064190" cy="817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6+4          −7+2</m:t>
                              </m:r>
                            </m:e>
                            <m:e>
                              <m:r>
                                <a:rPr lang="en-US" sz="2800" b="0" i="1" smtClean="0">
                                  <a:latin typeface="Cambria Math"/>
                                </a:rPr>
                                <m:t>2+−5        −12+−6</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399684" y="1676400"/>
                <a:ext cx="4064190" cy="81798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98813" y="2819399"/>
                <a:ext cx="2465931"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10          −5</m:t>
                              </m:r>
                            </m:e>
                            <m:e>
                              <m:r>
                                <a:rPr lang="en-US" sz="2800" b="0" i="1" smtClean="0">
                                  <a:latin typeface="Cambria Math"/>
                                </a:rPr>
                                <m:t>−3        −18</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198813" y="2819399"/>
                <a:ext cx="2465931" cy="81958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16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2399684" y="1676400"/>
                <a:ext cx="4021870" cy="1231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−2−4                8−−3</m:t>
                              </m:r>
                            </m:e>
                            <m:e>
                              <m:r>
                                <a:rPr lang="en-US" sz="2800" b="0" i="1" smtClean="0">
                                  <a:latin typeface="Cambria Math"/>
                                </a:rPr>
                                <m:t>3−−2             −4−1</m:t>
                              </m:r>
                            </m:e>
                            <m:e>
                              <m:r>
                                <a:rPr lang="en-US" sz="2800" b="0" i="1" smtClean="0">
                                  <a:latin typeface="Cambria Math"/>
                                </a:rPr>
                                <m:t>10−−6                 7−8</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399684" y="1676400"/>
                <a:ext cx="4021870" cy="123174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44944" y="3124200"/>
                <a:ext cx="2458109" cy="1231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−6             11</m:t>
                              </m:r>
                            </m:e>
                            <m:e>
                              <m:r>
                                <a:rPr lang="en-US" sz="2800" b="0" i="1" smtClean="0">
                                  <a:latin typeface="Cambria Math"/>
                                </a:rPr>
                                <m:t>5             −5</m:t>
                              </m:r>
                            </m:e>
                            <m:e>
                              <m:r>
                                <a:rPr lang="en-US" sz="2800" b="0" i="1" smtClean="0">
                                  <a:latin typeface="Cambria Math"/>
                                </a:rPr>
                                <m:t>16           −1</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244944" y="3124200"/>
                <a:ext cx="2458109" cy="1231747"/>
              </a:xfrm>
              <a:prstGeom prst="rect">
                <a:avLst/>
              </a:prstGeom>
              <a:blipFill rotWithShape="1">
                <a:blip r:embed="rId3"/>
                <a:stretch>
                  <a:fillRect/>
                </a:stretch>
              </a:blipFill>
            </p:spPr>
            <p:txBody>
              <a:bodyPr/>
              <a:lstStyle/>
              <a:p>
                <a:r>
                  <a:rPr lang="en-US">
                    <a:noFill/>
                  </a:rPr>
                  <a:t> </a:t>
                </a:r>
              </a:p>
            </p:txBody>
          </p:sp>
        </mc:Fallback>
      </mc:AlternateContent>
      <p:grpSp>
        <p:nvGrpSpPr>
          <p:cNvPr id="2" name="Group 1"/>
          <p:cNvGrpSpPr/>
          <p:nvPr/>
        </p:nvGrpSpPr>
        <p:grpSpPr>
          <a:xfrm>
            <a:off x="1219200" y="228600"/>
            <a:ext cx="6517421" cy="1353841"/>
            <a:chOff x="1219200" y="228600"/>
            <a:chExt cx="6517421" cy="1353841"/>
          </a:xfrm>
        </p:grpSpPr>
        <p:sp>
          <p:nvSpPr>
            <p:cNvPr id="7" name="Rectangle 6"/>
            <p:cNvSpPr/>
            <p:nvPr/>
          </p:nvSpPr>
          <p:spPr>
            <a:xfrm>
              <a:off x="1219200" y="228600"/>
              <a:ext cx="1918795" cy="461665"/>
            </a:xfrm>
            <a:prstGeom prst="rect">
              <a:avLst/>
            </a:prstGeom>
          </p:spPr>
          <p:txBody>
            <a:bodyPr wrap="none">
              <a:spAutoFit/>
            </a:bodyPr>
            <a:lstStyle/>
            <a:p>
              <a:r>
                <a:rPr lang="en-US" sz="2400" b="1" dirty="0">
                  <a:solidFill>
                    <a:schemeClr val="tx2"/>
                  </a:solidFill>
                </a:rPr>
                <a:t>Example </a:t>
              </a:r>
              <a:r>
                <a:rPr lang="en-US" sz="2400" b="1" dirty="0" smtClean="0">
                  <a:solidFill>
                    <a:schemeClr val="tx2"/>
                  </a:solidFill>
                </a:rPr>
                <a:t>2:  </a:t>
              </a:r>
              <a:endParaRPr lang="en-US" sz="2400"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90265"/>
              <a:ext cx="6517421" cy="89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1086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2226216" y="1981200"/>
                <a:ext cx="5284075" cy="8267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6+−4        −5+3          9+2</m:t>
                              </m:r>
                            </m:e>
                            <m:e>
                              <m:r>
                                <a:rPr lang="en-US" sz="2800" b="0" i="1" smtClean="0">
                                  <a:latin typeface="Cambria Math"/>
                                </a:rPr>
                                <m:t>−3+6           4+9          5+−4 </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226216" y="1981200"/>
                <a:ext cx="5284075" cy="8267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44944" y="3124200"/>
                <a:ext cx="3261021" cy="807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2        −2           11</m:t>
                              </m:r>
                            </m:e>
                            <m:e>
                              <m:r>
                                <a:rPr lang="en-US" sz="2800" b="0" i="1" smtClean="0">
                                  <a:latin typeface="Cambria Math"/>
                                </a:rPr>
                                <m:t>3           13             1</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244944" y="3124200"/>
                <a:ext cx="3261021" cy="807978"/>
              </a:xfrm>
              <a:prstGeom prst="rect">
                <a:avLst/>
              </a:prstGeom>
              <a:blipFill rotWithShape="1">
                <a:blip r:embed="rId3"/>
                <a:stretch>
                  <a:fillRect/>
                </a:stretch>
              </a:blipFill>
            </p:spPr>
            <p:txBody>
              <a:bodyPr/>
              <a:lstStyle/>
              <a:p>
                <a:r>
                  <a:rPr lang="en-US">
                    <a:noFill/>
                  </a:rPr>
                  <a:t> </a:t>
                </a:r>
              </a:p>
            </p:txBody>
          </p:sp>
        </mc:Fallback>
      </mc:AlternateContent>
      <p:grpSp>
        <p:nvGrpSpPr>
          <p:cNvPr id="4" name="Group 3"/>
          <p:cNvGrpSpPr/>
          <p:nvPr/>
        </p:nvGrpSpPr>
        <p:grpSpPr>
          <a:xfrm>
            <a:off x="1219200" y="228600"/>
            <a:ext cx="4887686" cy="1283732"/>
            <a:chOff x="1219200" y="228600"/>
            <a:chExt cx="4887686" cy="1283732"/>
          </a:xfrm>
        </p:grpSpPr>
        <p:sp>
          <p:nvSpPr>
            <p:cNvPr id="7" name="Rectangle 6"/>
            <p:cNvSpPr/>
            <p:nvPr/>
          </p:nvSpPr>
          <p:spPr>
            <a:xfrm>
              <a:off x="1219200" y="228600"/>
              <a:ext cx="2050818" cy="461665"/>
            </a:xfrm>
            <a:prstGeom prst="rect">
              <a:avLst/>
            </a:prstGeom>
          </p:spPr>
          <p:txBody>
            <a:bodyPr wrap="none">
              <a:spAutoFit/>
            </a:bodyPr>
            <a:lstStyle/>
            <a:p>
              <a:r>
                <a:rPr lang="en-US" sz="2400" b="1" dirty="0" smtClean="0">
                  <a:solidFill>
                    <a:schemeClr val="tx2"/>
                  </a:solidFill>
                </a:rPr>
                <a:t>Your Turn </a:t>
              </a:r>
              <a:r>
                <a:rPr lang="en-US" sz="2400" b="1" dirty="0">
                  <a:solidFill>
                    <a:schemeClr val="tx2"/>
                  </a:solidFill>
                </a:rPr>
                <a:t>1</a:t>
              </a:r>
              <a:r>
                <a:rPr lang="en-US" sz="2400" b="1" dirty="0" smtClean="0">
                  <a:solidFill>
                    <a:schemeClr val="tx2"/>
                  </a:solidFill>
                </a:rPr>
                <a:t>:  </a:t>
              </a:r>
              <a:endParaRPr lang="en-US" sz="2400" dirty="0">
                <a:solidFill>
                  <a:schemeClr val="tx2"/>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50332"/>
              <a:ext cx="435428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19200" y="1143000"/>
              <a:ext cx="351378" cy="369332"/>
            </a:xfrm>
            <a:prstGeom prst="rect">
              <a:avLst/>
            </a:prstGeom>
            <a:noFill/>
          </p:spPr>
          <p:txBody>
            <a:bodyPr wrap="none" rtlCol="0">
              <a:spAutoFit/>
            </a:bodyPr>
            <a:lstStyle/>
            <a:p>
              <a:r>
                <a:rPr lang="en-US" dirty="0" smtClean="0"/>
                <a:t>1.</a:t>
              </a:r>
              <a:endParaRPr lang="en-US" dirty="0"/>
            </a:p>
          </p:txBody>
        </p:sp>
      </p:grpSp>
    </p:spTree>
    <p:extLst>
      <p:ext uri="{BB962C8B-B14F-4D97-AF65-F5344CB8AC3E}">
        <p14:creationId xmlns:p14="http://schemas.microsoft.com/office/powerpoint/2010/main" val="43727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1447800" y="1447800"/>
            <a:ext cx="7498080" cy="685800"/>
          </a:xfrm>
        </p:spPr>
        <p:txBody>
          <a:bodyPr/>
          <a:lstStyle/>
          <a:p>
            <a:pPr marL="82296" indent="0">
              <a:buNone/>
            </a:pPr>
            <a:r>
              <a:rPr lang="en-US" dirty="0" smtClean="0">
                <a:solidFill>
                  <a:schemeClr val="tx2"/>
                </a:solidFill>
              </a:rPr>
              <a:t>- I can organize data in matrices.</a:t>
            </a:r>
          </a:p>
        </p:txBody>
      </p:sp>
      <p:sp>
        <p:nvSpPr>
          <p:cNvPr id="4" name="TextBox 3"/>
          <p:cNvSpPr txBox="1"/>
          <p:nvPr/>
        </p:nvSpPr>
        <p:spPr>
          <a:xfrm>
            <a:off x="1524000" y="2057400"/>
            <a:ext cx="7032503" cy="584775"/>
          </a:xfrm>
          <a:prstGeom prst="rect">
            <a:avLst/>
          </a:prstGeom>
          <a:noFill/>
        </p:spPr>
        <p:txBody>
          <a:bodyPr wrap="none" rtlCol="0">
            <a:spAutoFit/>
          </a:bodyPr>
          <a:lstStyle/>
          <a:p>
            <a:r>
              <a:rPr lang="en-US" sz="3200" dirty="0" smtClean="0">
                <a:solidFill>
                  <a:schemeClr val="tx2"/>
                </a:solidFill>
              </a:rPr>
              <a:t>- I can solve equations involving matrices.</a:t>
            </a:r>
            <a:endParaRPr lang="en-US" dirty="0"/>
          </a:p>
        </p:txBody>
      </p:sp>
    </p:spTree>
    <p:extLst>
      <p:ext uri="{BB962C8B-B14F-4D97-AF65-F5344CB8AC3E}">
        <p14:creationId xmlns:p14="http://schemas.microsoft.com/office/powerpoint/2010/main" val="369301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19200" y="524870"/>
            <a:ext cx="4695124" cy="804862"/>
            <a:chOff x="1219200" y="533401"/>
            <a:chExt cx="4695124" cy="804862"/>
          </a:xfrm>
        </p:grpSpPr>
        <p:sp>
          <p:nvSpPr>
            <p:cNvPr id="5" name="TextBox 4"/>
            <p:cNvSpPr txBox="1"/>
            <p:nvPr/>
          </p:nvSpPr>
          <p:spPr>
            <a:xfrm>
              <a:off x="1219200" y="968931"/>
              <a:ext cx="351378" cy="369332"/>
            </a:xfrm>
            <a:prstGeom prst="rect">
              <a:avLst/>
            </a:prstGeom>
            <a:noFill/>
          </p:spPr>
          <p:txBody>
            <a:bodyPr wrap="none" rtlCol="0">
              <a:spAutoFit/>
            </a:bodyPr>
            <a:lstStyle/>
            <a:p>
              <a:r>
                <a:rPr lang="en-US" dirty="0"/>
                <a:t>2</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533401"/>
              <a:ext cx="41617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7" name="TextBox 6"/>
              <p:cNvSpPr txBox="1"/>
              <p:nvPr/>
            </p:nvSpPr>
            <p:spPr>
              <a:xfrm>
                <a:off x="2088931" y="1676399"/>
                <a:ext cx="4341510" cy="8107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8−−4                    7−3</m:t>
                              </m:r>
                            </m:e>
                            <m:e>
                              <m:r>
                                <a:rPr lang="en-US" sz="2800" b="0" i="1" smtClean="0">
                                  <a:latin typeface="Cambria Math"/>
                                </a:rPr>
                                <m:t>−10−2          −6−−12</m:t>
                              </m:r>
                            </m:e>
                          </m:eqArr>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88931" y="1676399"/>
                <a:ext cx="4341510" cy="8107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48000" y="3124200"/>
                <a:ext cx="2242280" cy="8107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12             4</m:t>
                              </m:r>
                            </m:e>
                            <m:e>
                              <m:r>
                                <a:rPr lang="en-US" sz="2800" b="0" i="1" smtClean="0">
                                  <a:latin typeface="Cambria Math"/>
                                </a:rPr>
                                <m:t>−12          6</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048000" y="3124200"/>
                <a:ext cx="2242280" cy="81079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963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68931"/>
            <a:ext cx="351378" cy="369332"/>
          </a:xfrm>
          <a:prstGeom prst="rect">
            <a:avLst/>
          </a:prstGeom>
          <a:noFill/>
        </p:spPr>
        <p:txBody>
          <a:bodyPr wrap="none" rtlCol="0">
            <a:spAutoFit/>
          </a:bodyPr>
          <a:lstStyle/>
          <a:p>
            <a:r>
              <a:rPr lang="en-US" dirty="0" smtClean="0"/>
              <a:t>3.</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4069"/>
            <a:ext cx="3543182" cy="11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09800" y="1905000"/>
            <a:ext cx="2040046" cy="523220"/>
          </a:xfrm>
          <a:prstGeom prst="rect">
            <a:avLst/>
          </a:prstGeom>
          <a:noFill/>
        </p:spPr>
        <p:txBody>
          <a:bodyPr wrap="none" rtlCol="0">
            <a:spAutoFit/>
          </a:bodyPr>
          <a:lstStyle/>
          <a:p>
            <a:r>
              <a:rPr lang="en-US" sz="2800" dirty="0" smtClean="0"/>
              <a:t>Not Possible</a:t>
            </a:r>
            <a:endParaRPr lang="en-US" sz="2800" dirty="0"/>
          </a:p>
        </p:txBody>
      </p:sp>
    </p:spTree>
    <p:extLst>
      <p:ext uri="{BB962C8B-B14F-4D97-AF65-F5344CB8AC3E}">
        <p14:creationId xmlns:p14="http://schemas.microsoft.com/office/powerpoint/2010/main" val="545479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1143000"/>
          </a:xfrm>
        </p:spPr>
        <p:txBody>
          <a:bodyPr>
            <a:normAutofit fontScale="90000"/>
          </a:bodyPr>
          <a:lstStyle/>
          <a:p>
            <a:r>
              <a:rPr lang="en-US" b="1" dirty="0">
                <a:effectLst/>
              </a:rPr>
              <a:t>Example 3:  </a:t>
            </a:r>
            <a:r>
              <a:rPr lang="en-US" dirty="0">
                <a:effectLst/>
              </a:rPr>
              <a:t>Multiplying by a scalar.</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1866122"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6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2514600" y="2974427"/>
                <a:ext cx="2764988" cy="955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3</m:t>
                              </m:r>
                              <m:d>
                                <m:dPr>
                                  <m:ctrlPr>
                                    <a:rPr lang="en-US" sz="2800" b="0" i="1" smtClean="0">
                                      <a:latin typeface="Cambria Math"/>
                                    </a:rPr>
                                  </m:ctrlPr>
                                </m:dPr>
                                <m:e>
                                  <m:r>
                                    <a:rPr lang="en-US" sz="2800" b="0" i="1" smtClean="0">
                                      <a:latin typeface="Cambria Math"/>
                                    </a:rPr>
                                    <m:t>−4</m:t>
                                  </m:r>
                                </m:e>
                              </m:d>
                              <m:r>
                                <a:rPr lang="en-US" sz="2800" b="0" i="1" smtClean="0">
                                  <a:latin typeface="Cambria Math"/>
                                </a:rPr>
                                <m:t>       3(5)</m:t>
                              </m:r>
                            </m:e>
                            <m:e>
                              <m:r>
                                <a:rPr lang="en-US" sz="2800" b="0" i="1" smtClean="0">
                                  <a:latin typeface="Cambria Math"/>
                                </a:rPr>
                                <m:t>3</m:t>
                              </m:r>
                              <m:d>
                                <m:dPr>
                                  <m:ctrlPr>
                                    <a:rPr lang="en-US" sz="2800" b="0" i="1" smtClean="0">
                                      <a:latin typeface="Cambria Math"/>
                                    </a:rPr>
                                  </m:ctrlPr>
                                </m:dPr>
                                <m:e>
                                  <m:r>
                                    <a:rPr lang="en-US" sz="2800" b="0" i="1" smtClean="0">
                                      <a:latin typeface="Cambria Math"/>
                                    </a:rPr>
                                    <m:t>2</m:t>
                                  </m:r>
                                </m:e>
                              </m:d>
                              <m:r>
                                <a:rPr lang="en-US" sz="2800" b="0" i="1" smtClean="0">
                                  <a:latin typeface="Cambria Math"/>
                                </a:rPr>
                                <m:t>         3(3)</m:t>
                              </m:r>
                            </m:e>
                          </m:eqAr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514600" y="2974427"/>
                <a:ext cx="2764988" cy="95558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67000" y="4267200"/>
                <a:ext cx="2316019"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−12         15</m:t>
                              </m:r>
                            </m:e>
                            <m:e>
                              <m:r>
                                <a:rPr lang="en-US" sz="2800" b="0" i="1" smtClean="0">
                                  <a:latin typeface="Cambria Math"/>
                                </a:rPr>
                                <m:t>6               9</m:t>
                              </m:r>
                            </m:e>
                          </m:eqAr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67000" y="4267200"/>
                <a:ext cx="2316019" cy="81958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2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69"/>
                                        </p:tgtEl>
                                        <p:attrNameLst>
                                          <p:attrName>style.visibility</p:attrName>
                                        </p:attrNameLst>
                                      </p:cBhvr>
                                      <p:to>
                                        <p:strVal val="visible"/>
                                      </p:to>
                                    </p:set>
                                    <p:animEffect transition="in" filter="fade">
                                      <p:cBhvr>
                                        <p:cTn id="14" dur="1000"/>
                                        <p:tgtEl>
                                          <p:spTgt spid="7169"/>
                                        </p:tgtEl>
                                      </p:cBhvr>
                                    </p:animEffect>
                                    <p:anim calcmode="lin" valueType="num">
                                      <p:cBhvr>
                                        <p:cTn id="15" dur="1000" fill="hold"/>
                                        <p:tgtEl>
                                          <p:spTgt spid="7169"/>
                                        </p:tgtEl>
                                        <p:attrNameLst>
                                          <p:attrName>ppt_x</p:attrName>
                                        </p:attrNameLst>
                                      </p:cBhvr>
                                      <p:tavLst>
                                        <p:tav tm="0">
                                          <p:val>
                                            <p:strVal val="#ppt_x"/>
                                          </p:val>
                                        </p:tav>
                                        <p:tav tm="100000">
                                          <p:val>
                                            <p:strVal val="#ppt_x"/>
                                          </p:val>
                                        </p:tav>
                                      </p:tavLst>
                                    </p:anim>
                                    <p:anim calcmode="lin" valueType="num">
                                      <p:cBhvr>
                                        <p:cTn id="16" dur="1000" fill="hold"/>
                                        <p:tgtEl>
                                          <p:spTgt spid="71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838200"/>
          </a:xfrm>
        </p:spPr>
        <p:txBody>
          <a:bodyPr>
            <a:normAutofit/>
          </a:bodyPr>
          <a:lstStyle/>
          <a:p>
            <a:r>
              <a:rPr lang="en-US" b="1" dirty="0">
                <a:effectLst/>
              </a:rPr>
              <a:t>Example 4</a:t>
            </a:r>
            <a:r>
              <a:rPr lang="en-US" b="1" dirty="0" smtClean="0">
                <a:effectLst/>
              </a:rPr>
              <a: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324600" cy="90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83238"/>
            <a:ext cx="260924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667000" y="2911366"/>
                <a:ext cx="3947491"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3</m:t>
                      </m:r>
                      <m:d>
                        <m:dPr>
                          <m:begChr m:val="["/>
                          <m:endChr m:val="]"/>
                          <m:ctrlPr>
                            <a:rPr lang="en-US" sz="2800" b="0" i="1" smtClean="0">
                              <a:latin typeface="Cambria Math"/>
                            </a:rPr>
                          </m:ctrlPr>
                        </m:dPr>
                        <m:e>
                          <m:eqArr>
                            <m:eqArrPr>
                              <m:ctrlPr>
                                <a:rPr lang="en-US" sz="2800" i="1">
                                  <a:latin typeface="Cambria Math"/>
                                </a:rPr>
                              </m:ctrlPr>
                            </m:eqArrPr>
                            <m:e>
                              <m:r>
                                <a:rPr lang="en-US" sz="2800" i="1">
                                  <a:latin typeface="Cambria Math"/>
                                </a:rPr>
                                <m:t>−1     5</m:t>
                              </m:r>
                            </m:e>
                            <m:e>
                              <m:r>
                                <a:rPr lang="en-US" sz="2800" i="1">
                                  <a:latin typeface="Cambria Math"/>
                                </a:rPr>
                                <m:t>7       8</m:t>
                              </m:r>
                            </m:e>
                          </m:eqArr>
                        </m:e>
                      </m:d>
                      <m:r>
                        <a:rPr lang="en-US" sz="2800" b="0" i="1" smtClean="0">
                          <a:latin typeface="Cambria Math"/>
                        </a:rPr>
                        <m:t> −2</m:t>
                      </m:r>
                      <m:d>
                        <m:dPr>
                          <m:begChr m:val="["/>
                          <m:endChr m:val="]"/>
                          <m:ctrlPr>
                            <a:rPr lang="en-US" sz="2800" b="0" i="1" smtClean="0">
                              <a:latin typeface="Cambria Math"/>
                            </a:rPr>
                          </m:ctrlPr>
                        </m:dPr>
                        <m:e>
                          <m:eqArr>
                            <m:eqArrPr>
                              <m:ctrlPr>
                                <a:rPr lang="en-US" sz="2800" b="0" i="1" smtClean="0">
                                  <a:latin typeface="Cambria Math"/>
                                </a:rPr>
                              </m:ctrlPr>
                            </m:eqArrPr>
                            <m:e>
                              <m:r>
                                <a:rPr lang="en-US" sz="2800" b="0" i="1" smtClean="0">
                                  <a:latin typeface="Cambria Math"/>
                                </a:rPr>
                                <m:t>4        0</m:t>
                              </m:r>
                            </m:e>
                            <m:e>
                              <m:r>
                                <a:rPr lang="en-US" sz="2800" b="0" i="1" smtClean="0">
                                  <a:latin typeface="Cambria Math"/>
                                </a:rPr>
                                <m:t>−6     3</m:t>
                              </m:r>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667000" y="2911366"/>
                <a:ext cx="3947491" cy="819583"/>
              </a:xfrm>
              <a:prstGeom prst="rect">
                <a:avLst/>
              </a:prstGeom>
              <a:blipFill rotWithShape="1">
                <a:blip r:embed="rId4"/>
                <a:stretch>
                  <a:fillRect/>
                </a:stretch>
              </a:blipFill>
            </p:spPr>
            <p:txBody>
              <a:bodyPr/>
              <a:lstStyle/>
              <a:p>
                <a:r>
                  <a:rPr lang="en-US">
                    <a:noFill/>
                  </a:rPr>
                  <a:t> </a:t>
                </a:r>
              </a:p>
            </p:txBody>
          </p:sp>
        </mc:Fallback>
      </mc:AlternateContent>
      <p:grpSp>
        <p:nvGrpSpPr>
          <p:cNvPr id="6" name="Group 5"/>
          <p:cNvGrpSpPr/>
          <p:nvPr/>
        </p:nvGrpSpPr>
        <p:grpSpPr>
          <a:xfrm>
            <a:off x="1066800" y="4074286"/>
            <a:ext cx="7848600" cy="713400"/>
            <a:chOff x="1066800" y="4074286"/>
            <a:chExt cx="7848600" cy="713400"/>
          </a:xfrm>
        </p:grpSpPr>
        <mc:AlternateContent xmlns:mc="http://schemas.openxmlformats.org/markup-compatibility/2006" xmlns:a14="http://schemas.microsoft.com/office/drawing/2010/main">
          <mc:Choice Requires="a14">
            <p:sp>
              <p:nvSpPr>
                <p:cNvPr id="7" name="TextBox 6"/>
                <p:cNvSpPr txBox="1"/>
                <p:nvPr/>
              </p:nvSpPr>
              <p:spPr>
                <a:xfrm>
                  <a:off x="1066800" y="4074286"/>
                  <a:ext cx="3505200" cy="7134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−3    15</m:t>
                                </m:r>
                              </m:e>
                              <m:e>
                                <m:r>
                                  <a:rPr lang="en-US" sz="2400" b="0" i="1" smtClean="0">
                                    <a:latin typeface="Cambria Math"/>
                                  </a:rPr>
                                  <m:t>21     24</m:t>
                                </m:r>
                              </m:e>
                            </m:eqArr>
                          </m:e>
                        </m:d>
                        <m:r>
                          <a:rPr lang="en-US" sz="2400" b="0" i="1" smtClean="0">
                            <a:latin typeface="Cambria Math"/>
                          </a:rPr>
                          <m:t> −</m:t>
                        </m:r>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8        0</m:t>
                                </m:r>
                              </m:e>
                              <m:e>
                                <m:r>
                                  <a:rPr lang="en-US" sz="2400" b="0" i="1" smtClean="0">
                                    <a:latin typeface="Cambria Math"/>
                                  </a:rPr>
                                  <m:t>−12    6</m:t>
                                </m:r>
                              </m:e>
                            </m:eqArr>
                          </m:e>
                        </m:d>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066800" y="4074286"/>
                  <a:ext cx="3505200" cy="71340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05400" y="4074286"/>
                  <a:ext cx="3810000" cy="708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rPr>
                            </m:ctrlPr>
                          </m:dPr>
                          <m:e>
                            <m:eqArr>
                              <m:eqArrPr>
                                <m:ctrlPr>
                                  <a:rPr lang="en-US" sz="2400" i="1">
                                    <a:latin typeface="Cambria Math"/>
                                  </a:rPr>
                                </m:ctrlPr>
                              </m:eqArrPr>
                              <m:e>
                                <m:r>
                                  <a:rPr lang="en-US" sz="2400" i="1">
                                    <a:latin typeface="Cambria Math"/>
                                  </a:rPr>
                                  <m:t>−3    15</m:t>
                                </m:r>
                              </m:e>
                              <m:e>
                                <m:r>
                                  <a:rPr lang="en-US" sz="2400" i="1">
                                    <a:latin typeface="Cambria Math"/>
                                  </a:rPr>
                                  <m:t>21     24</m:t>
                                </m:r>
                              </m:e>
                            </m:eqArr>
                          </m:e>
                        </m:d>
                        <m:r>
                          <a:rPr lang="en-US" sz="2400" b="0" i="1" smtClean="0">
                            <a:latin typeface="Cambria Math"/>
                          </a:rPr>
                          <m:t>+</m:t>
                        </m:r>
                        <m:d>
                          <m:dPr>
                            <m:begChr m:val="["/>
                            <m:endChr m:val="]"/>
                            <m:ctrlPr>
                              <a:rPr lang="en-US" sz="2400" b="0" i="1" smtClean="0">
                                <a:latin typeface="Cambria Math"/>
                              </a:rPr>
                            </m:ctrlPr>
                          </m:dPr>
                          <m:e>
                            <m:eqArr>
                              <m:eqArrPr>
                                <m:ctrlPr>
                                  <a:rPr lang="en-US" sz="2400" i="1">
                                    <a:latin typeface="Cambria Math"/>
                                  </a:rPr>
                                </m:ctrlPr>
                              </m:eqArrPr>
                              <m:e>
                                <m:r>
                                  <a:rPr lang="en-US" sz="2400" b="0" i="1" smtClean="0">
                                    <a:latin typeface="Cambria Math"/>
                                  </a:rPr>
                                  <m:t>−</m:t>
                                </m:r>
                                <m:r>
                                  <a:rPr lang="en-US" sz="2400" i="1">
                                    <a:latin typeface="Cambria Math"/>
                                  </a:rPr>
                                  <m:t>8        0</m:t>
                                </m:r>
                              </m:e>
                              <m:e>
                                <m:r>
                                  <a:rPr lang="en-US" sz="2400" i="1">
                                    <a:latin typeface="Cambria Math"/>
                                  </a:rPr>
                                  <m:t>12    </m:t>
                                </m:r>
                                <m:r>
                                  <a:rPr lang="en-US" sz="2400" b="0" i="1" smtClean="0">
                                    <a:latin typeface="Cambria Math"/>
                                  </a:rPr>
                                  <m:t>−</m:t>
                                </m:r>
                                <m:r>
                                  <a:rPr lang="en-US" sz="2400" i="1">
                                    <a:latin typeface="Cambria Math"/>
                                  </a:rPr>
                                  <m:t>6</m:t>
                                </m:r>
                              </m:e>
                            </m:eqArr>
                          </m:e>
                        </m:d>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5105400" y="4074286"/>
                  <a:ext cx="3810000" cy="708143"/>
                </a:xfrm>
                <a:prstGeom prst="rect">
                  <a:avLst/>
                </a:prstGeom>
                <a:blipFill rotWithShape="1">
                  <a:blip r:embed="rId6"/>
                  <a:stretch>
                    <a:fillRect/>
                  </a:stretch>
                </a:blipFill>
              </p:spPr>
              <p:txBody>
                <a:bodyPr/>
                <a:lstStyle/>
                <a:p>
                  <a:r>
                    <a:rPr lang="en-US">
                      <a:noFill/>
                    </a:rPr>
                    <a:t> </a:t>
                  </a:r>
                </a:p>
              </p:txBody>
            </p:sp>
          </mc:Fallback>
        </mc:AlternateContent>
        <p:sp>
          <p:nvSpPr>
            <p:cNvPr id="5" name="TextBox 4"/>
            <p:cNvSpPr txBox="1"/>
            <p:nvPr/>
          </p:nvSpPr>
          <p:spPr>
            <a:xfrm>
              <a:off x="4558030" y="4166747"/>
              <a:ext cx="526106" cy="523220"/>
            </a:xfrm>
            <a:prstGeom prst="rect">
              <a:avLst/>
            </a:prstGeom>
            <a:noFill/>
          </p:spPr>
          <p:txBody>
            <a:bodyPr wrap="none" rtlCol="0">
              <a:spAutoFit/>
            </a:bodyPr>
            <a:lstStyle/>
            <a:p>
              <a:r>
                <a:rPr lang="en-US" sz="2800" dirty="0" smtClean="0"/>
                <a:t>or</a:t>
              </a:r>
              <a:endParaRPr lang="en-US" sz="2800" dirty="0"/>
            </a:p>
          </p:txBody>
        </p:sp>
      </p:grpSp>
      <mc:AlternateContent xmlns:mc="http://schemas.openxmlformats.org/markup-compatibility/2006" xmlns:a14="http://schemas.microsoft.com/office/drawing/2010/main">
        <mc:Choice Requires="a14">
          <p:sp>
            <p:nvSpPr>
              <p:cNvPr id="11" name="TextBox 10"/>
              <p:cNvSpPr txBox="1"/>
              <p:nvPr/>
            </p:nvSpPr>
            <p:spPr>
              <a:xfrm>
                <a:off x="3904642" y="5181599"/>
                <a:ext cx="2237471"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a:rPr>
                          </m:ctrlPr>
                        </m:dPr>
                        <m:e>
                          <m:eqArr>
                            <m:eqArrPr>
                              <m:ctrlPr>
                                <a:rPr lang="en-US" sz="2800" b="0" i="1" smtClean="0">
                                  <a:latin typeface="Cambria Math"/>
                                </a:rPr>
                              </m:ctrlPr>
                            </m:eqArrPr>
                            <m:e>
                              <m:r>
                                <a:rPr lang="en-US" sz="2800" b="0" i="1" smtClean="0">
                                  <a:latin typeface="Cambria Math"/>
                                </a:rPr>
                                <m:t>−11      15</m:t>
                              </m:r>
                            </m:e>
                            <m:e>
                              <m:r>
                                <a:rPr lang="en-US" sz="2800" b="0" i="1" smtClean="0">
                                  <a:latin typeface="Cambria Math"/>
                                </a:rPr>
                                <m:t>33         18</m:t>
                              </m:r>
                            </m:e>
                          </m:eqArr>
                        </m:e>
                      </m:d>
                      <m:r>
                        <a:rPr lang="en-US" sz="2800" b="0" i="1" smtClean="0">
                          <a:latin typeface="Cambria Math"/>
                        </a:rPr>
                        <m:t> </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904642" y="5181599"/>
                <a:ext cx="2237471" cy="819583"/>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28600"/>
            <a:ext cx="2050818" cy="461665"/>
          </a:xfrm>
          <a:prstGeom prst="rect">
            <a:avLst/>
          </a:prstGeom>
        </p:spPr>
        <p:txBody>
          <a:bodyPr wrap="none">
            <a:spAutoFit/>
          </a:bodyPr>
          <a:lstStyle/>
          <a:p>
            <a:r>
              <a:rPr lang="en-US" sz="2400" b="1" dirty="0" smtClean="0">
                <a:solidFill>
                  <a:schemeClr val="tx2"/>
                </a:solidFill>
              </a:rPr>
              <a:t>Your Turn 2:  </a:t>
            </a:r>
            <a:endParaRPr lang="en-US" sz="2400" dirty="0">
              <a:solidFill>
                <a:schemeClr val="tx2"/>
              </a:solidFill>
            </a:endParaRPr>
          </a:p>
        </p:txBody>
      </p:sp>
      <p:sp>
        <p:nvSpPr>
          <p:cNvPr id="5" name="TextBox 4"/>
          <p:cNvSpPr txBox="1"/>
          <p:nvPr/>
        </p:nvSpPr>
        <p:spPr>
          <a:xfrm>
            <a:off x="1219200" y="1512332"/>
            <a:ext cx="351378" cy="369332"/>
          </a:xfrm>
          <a:prstGeom prst="rect">
            <a:avLst/>
          </a:prstGeom>
          <a:noFill/>
        </p:spPr>
        <p:txBody>
          <a:bodyPr wrap="none" rtlCol="0">
            <a:spAutoFit/>
          </a:bodyPr>
          <a:lstStyle/>
          <a:p>
            <a:r>
              <a:rPr lang="en-US" dirty="0" smtClean="0"/>
              <a:t>1.</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93182"/>
            <a:ext cx="2835378" cy="118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5029200" y="727341"/>
                <a:ext cx="3601820" cy="1231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12       −30          18</m:t>
                              </m:r>
                            </m:e>
                            <m:e>
                              <m:r>
                                <a:rPr lang="en-US" sz="2800" b="0" i="1" smtClean="0">
                                  <a:latin typeface="Cambria Math"/>
                                </a:rPr>
                                <m:t>0              42        −6</m:t>
                              </m:r>
                            </m:e>
                            <m:e>
                              <m:r>
                                <a:rPr lang="en-US" sz="2800" b="0" i="1" smtClean="0">
                                  <a:latin typeface="Cambria Math"/>
                                </a:rPr>
                                <m:t>−24         36           54</m:t>
                              </m:r>
                            </m:e>
                          </m:eqAr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029200" y="727341"/>
                <a:ext cx="3601820" cy="1231747"/>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1219200" y="5068269"/>
            <a:ext cx="351378" cy="369332"/>
          </a:xfrm>
          <a:prstGeom prst="rect">
            <a:avLst/>
          </a:prstGeom>
          <a:noFill/>
        </p:spPr>
        <p:txBody>
          <a:bodyPr wrap="none" rtlCol="0">
            <a:spAutoFit/>
          </a:bodyPr>
          <a:lstStyle/>
          <a:p>
            <a:r>
              <a:rPr lang="en-US" dirty="0"/>
              <a:t>3</a:t>
            </a:r>
            <a:r>
              <a:rPr lang="en-US" dirty="0" smtClean="0"/>
              <a:t>.</a:t>
            </a:r>
            <a:endParaRPr lang="en-US" dirty="0"/>
          </a:p>
        </p:txBody>
      </p:sp>
      <p:sp>
        <p:nvSpPr>
          <p:cNvPr id="9" name="TextBox 8"/>
          <p:cNvSpPr txBox="1"/>
          <p:nvPr/>
        </p:nvSpPr>
        <p:spPr>
          <a:xfrm>
            <a:off x="1219200" y="3463409"/>
            <a:ext cx="351378" cy="369332"/>
          </a:xfrm>
          <a:prstGeom prst="rect">
            <a:avLst/>
          </a:prstGeom>
          <a:noFill/>
        </p:spPr>
        <p:txBody>
          <a:bodyPr wrap="none" rtlCol="0">
            <a:spAutoFit/>
          </a:bodyPr>
          <a:lstStyle/>
          <a:p>
            <a:r>
              <a:rPr lang="en-US" dirty="0"/>
              <a:t>2</a:t>
            </a:r>
            <a:r>
              <a:rPr lang="en-US" dirty="0" smtClean="0"/>
              <a:t>.</a:t>
            </a:r>
            <a:endParaRPr lang="en-US"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578" y="2699266"/>
            <a:ext cx="316095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578" y="4580351"/>
            <a:ext cx="384048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5181600" y="2699266"/>
                <a:ext cx="3791038" cy="1240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−2          −5        −3</m:t>
                              </m:r>
                            </m:e>
                            <m:e>
                              <m:r>
                                <a:rPr lang="en-US" sz="2800" b="0" i="1" smtClean="0">
                                  <a:latin typeface="Cambria Math"/>
                                </a:rPr>
                                <m:t>−17          11        −8</m:t>
                              </m:r>
                            </m:e>
                            <m:e>
                              <m:r>
                                <a:rPr lang="en-US" sz="2800" b="0" i="1" smtClean="0">
                                  <a:latin typeface="Cambria Math"/>
                                </a:rPr>
                                <m:t>6            −1       −15</m:t>
                              </m:r>
                            </m:e>
                          </m:eqArr>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181600" y="2699266"/>
                <a:ext cx="3791038" cy="12405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02510" y="5562600"/>
                <a:ext cx="6449714" cy="819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−12     15</m:t>
                              </m:r>
                            </m:e>
                            <m:e>
                              <m:r>
                                <a:rPr lang="en-US" sz="2800" b="0" i="1" smtClean="0">
                                  <a:latin typeface="Cambria Math"/>
                                </a:rPr>
                                <m:t>6          9</m:t>
                              </m:r>
                            </m:e>
                          </m:eqArr>
                        </m:e>
                      </m:d>
                      <m:r>
                        <a:rPr lang="en-US" sz="2800" b="0" i="1" smtClean="0">
                          <a:latin typeface="Cambria Math"/>
                        </a:rPr>
                        <m:t>+</m:t>
                      </m:r>
                      <m:d>
                        <m:dPr>
                          <m:begChr m:val="["/>
                          <m:endChr m:val="]"/>
                          <m:ctrlPr>
                            <a:rPr lang="en-US" sz="2800" b="0" i="1" smtClean="0">
                              <a:latin typeface="Cambria Math"/>
                            </a:rPr>
                          </m:ctrlPr>
                        </m:dPr>
                        <m:e>
                          <m:eqArr>
                            <m:eqArrPr>
                              <m:ctrlPr>
                                <a:rPr lang="en-US" sz="2800" b="0" i="1" smtClean="0">
                                  <a:latin typeface="Cambria Math"/>
                                </a:rPr>
                              </m:ctrlPr>
                            </m:eqArrPr>
                            <m:e>
                              <m:r>
                                <a:rPr lang="en-US" sz="2800" b="0" i="1" smtClean="0">
                                  <a:latin typeface="Cambria Math"/>
                                </a:rPr>
                                <m:t>2    −4</m:t>
                              </m:r>
                            </m:e>
                            <m:e>
                              <m:r>
                                <a:rPr lang="en-US" sz="2800" b="0" i="1" smtClean="0">
                                  <a:latin typeface="Cambria Math"/>
                                </a:rPr>
                                <m:t>6     −10</m:t>
                              </m:r>
                            </m:e>
                          </m:eqArr>
                        </m:e>
                      </m:d>
                      <m:r>
                        <a:rPr lang="en-US" sz="2800" b="0" i="1" smtClean="0">
                          <a:latin typeface="Cambria Math"/>
                        </a:rPr>
                        <m:t>= </m:t>
                      </m:r>
                      <m:d>
                        <m:dPr>
                          <m:begChr m:val="["/>
                          <m:endChr m:val="]"/>
                          <m:ctrlPr>
                            <a:rPr lang="en-US" sz="2800" b="0" i="1" smtClean="0">
                              <a:latin typeface="Cambria Math"/>
                            </a:rPr>
                          </m:ctrlPr>
                        </m:dPr>
                        <m:e>
                          <m:eqArr>
                            <m:eqArrPr>
                              <m:ctrlPr>
                                <a:rPr lang="en-US" sz="2800" b="0" i="1" smtClean="0">
                                  <a:latin typeface="Cambria Math"/>
                                </a:rPr>
                              </m:ctrlPr>
                            </m:eqArrPr>
                            <m:e>
                              <m:r>
                                <a:rPr lang="en-US" sz="2800" b="0" i="1" smtClean="0">
                                  <a:latin typeface="Cambria Math"/>
                                </a:rPr>
                                <m:t>−10      11</m:t>
                              </m:r>
                            </m:e>
                            <m:e>
                              <m:r>
                                <a:rPr lang="en-US" sz="2800" b="0" i="1" smtClean="0">
                                  <a:latin typeface="Cambria Math"/>
                                </a:rPr>
                                <m:t>12    −1</m:t>
                              </m:r>
                            </m:e>
                          </m:eqArr>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902510" y="5562600"/>
                <a:ext cx="6449714" cy="819583"/>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58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4" name="Title 1"/>
          <p:cNvSpPr txBox="1">
            <a:spLocks/>
          </p:cNvSpPr>
          <p:nvPr/>
        </p:nvSpPr>
        <p:spPr>
          <a:xfrm>
            <a:off x="1447800" y="3581400"/>
            <a:ext cx="7498080" cy="2743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Homework:</a:t>
            </a:r>
          </a:p>
          <a:p>
            <a:r>
              <a:rPr lang="en-US" dirty="0" smtClean="0"/>
              <a:t>	M.2 Worksheet</a:t>
            </a:r>
            <a:endParaRPr lang="en-US" dirty="0"/>
          </a:p>
        </p:txBody>
      </p:sp>
    </p:spTree>
    <p:extLst>
      <p:ext uri="{BB962C8B-B14F-4D97-AF65-F5344CB8AC3E}">
        <p14:creationId xmlns:p14="http://schemas.microsoft.com/office/powerpoint/2010/main" val="14447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1752600"/>
          </a:xfrm>
        </p:spPr>
        <p:txBody>
          <a:bodyPr>
            <a:normAutofit lnSpcReduction="10000"/>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M.3   Multiplying </a:t>
            </a:r>
          </a:p>
          <a:p>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			Matrices</a:t>
            </a:r>
            <a:endParaRPr lang="en-US" sz="4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487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lstStyle/>
          <a:p>
            <a:r>
              <a:rPr lang="en-US" dirty="0" smtClean="0"/>
              <a:t>Learning Targets</a:t>
            </a:r>
            <a:endParaRPr lang="en-US" dirty="0"/>
          </a:p>
        </p:txBody>
      </p:sp>
      <p:sp>
        <p:nvSpPr>
          <p:cNvPr id="3" name="Content Placeholder 2"/>
          <p:cNvSpPr>
            <a:spLocks noGrp="1"/>
          </p:cNvSpPr>
          <p:nvPr>
            <p:ph idx="1"/>
          </p:nvPr>
        </p:nvSpPr>
        <p:spPr>
          <a:xfrm>
            <a:off x="990600" y="1066800"/>
            <a:ext cx="7498080" cy="990600"/>
          </a:xfrm>
        </p:spPr>
        <p:txBody>
          <a:bodyPr>
            <a:normAutofit/>
          </a:bodyPr>
          <a:lstStyle/>
          <a:p>
            <a:pPr marL="82296" indent="0">
              <a:buNone/>
            </a:pPr>
            <a:r>
              <a:rPr lang="en-US" sz="2800" dirty="0" smtClean="0">
                <a:solidFill>
                  <a:schemeClr val="tx2"/>
                </a:solidFill>
              </a:rPr>
              <a:t>- I can determine whether matrix multiplication is possible or not.</a:t>
            </a:r>
          </a:p>
        </p:txBody>
      </p:sp>
      <p:sp>
        <p:nvSpPr>
          <p:cNvPr id="4" name="TextBox 3"/>
          <p:cNvSpPr txBox="1"/>
          <p:nvPr/>
        </p:nvSpPr>
        <p:spPr>
          <a:xfrm>
            <a:off x="990600" y="2072122"/>
            <a:ext cx="7848600" cy="523220"/>
          </a:xfrm>
          <a:prstGeom prst="rect">
            <a:avLst/>
          </a:prstGeom>
          <a:noFill/>
        </p:spPr>
        <p:txBody>
          <a:bodyPr wrap="square" rtlCol="0">
            <a:spAutoFit/>
          </a:bodyPr>
          <a:lstStyle/>
          <a:p>
            <a:r>
              <a:rPr lang="en-US" sz="2800" dirty="0" smtClean="0">
                <a:solidFill>
                  <a:schemeClr val="tx2"/>
                </a:solidFill>
              </a:rPr>
              <a:t>- I can predict the dimensions of the matrix product.</a:t>
            </a:r>
            <a:endParaRPr lang="en-US" sz="1600" dirty="0"/>
          </a:p>
        </p:txBody>
      </p:sp>
      <p:sp>
        <p:nvSpPr>
          <p:cNvPr id="5" name="TextBox 4"/>
          <p:cNvSpPr txBox="1"/>
          <p:nvPr/>
        </p:nvSpPr>
        <p:spPr>
          <a:xfrm>
            <a:off x="1023257" y="2819400"/>
            <a:ext cx="7848600" cy="954107"/>
          </a:xfrm>
          <a:prstGeom prst="rect">
            <a:avLst/>
          </a:prstGeom>
          <a:noFill/>
        </p:spPr>
        <p:txBody>
          <a:bodyPr wrap="square" rtlCol="0">
            <a:spAutoFit/>
          </a:bodyPr>
          <a:lstStyle/>
          <a:p>
            <a:r>
              <a:rPr lang="en-US" sz="2800" dirty="0" smtClean="0">
                <a:solidFill>
                  <a:schemeClr val="tx2"/>
                </a:solidFill>
              </a:rPr>
              <a:t>- I can multiply matrices with the appropriate dimensions.</a:t>
            </a:r>
            <a:endParaRPr lang="en-US" sz="1600" dirty="0"/>
          </a:p>
        </p:txBody>
      </p:sp>
      <p:sp>
        <p:nvSpPr>
          <p:cNvPr id="6" name="TextBox 5"/>
          <p:cNvSpPr txBox="1"/>
          <p:nvPr/>
        </p:nvSpPr>
        <p:spPr>
          <a:xfrm>
            <a:off x="1012371" y="3962399"/>
            <a:ext cx="7848600" cy="954107"/>
          </a:xfrm>
          <a:prstGeom prst="rect">
            <a:avLst/>
          </a:prstGeom>
          <a:noFill/>
        </p:spPr>
        <p:txBody>
          <a:bodyPr wrap="square" rtlCol="0">
            <a:spAutoFit/>
          </a:bodyPr>
          <a:lstStyle/>
          <a:p>
            <a:r>
              <a:rPr lang="en-US" sz="2800" dirty="0" smtClean="0">
                <a:solidFill>
                  <a:schemeClr val="tx2"/>
                </a:solidFill>
              </a:rPr>
              <a:t>- I can show that multiplication of square matrices is not commutative.</a:t>
            </a:r>
            <a:endParaRPr lang="en-US" sz="1600" dirty="0"/>
          </a:p>
        </p:txBody>
      </p:sp>
      <p:sp>
        <p:nvSpPr>
          <p:cNvPr id="8" name="TextBox 7"/>
          <p:cNvSpPr txBox="1"/>
          <p:nvPr/>
        </p:nvSpPr>
        <p:spPr>
          <a:xfrm>
            <a:off x="1012371" y="5097726"/>
            <a:ext cx="7848600" cy="954107"/>
          </a:xfrm>
          <a:prstGeom prst="rect">
            <a:avLst/>
          </a:prstGeom>
          <a:noFill/>
        </p:spPr>
        <p:txBody>
          <a:bodyPr wrap="square" rtlCol="0">
            <a:spAutoFit/>
          </a:bodyPr>
          <a:lstStyle/>
          <a:p>
            <a:r>
              <a:rPr lang="en-US" sz="2800" dirty="0" smtClean="0">
                <a:solidFill>
                  <a:schemeClr val="tx2"/>
                </a:solidFill>
              </a:rPr>
              <a:t>- I can show that multiplication of square matrices satisfies the associative and distributive properties.</a:t>
            </a:r>
            <a:endParaRPr lang="en-US" sz="1600" dirty="0"/>
          </a:p>
        </p:txBody>
      </p:sp>
    </p:spTree>
    <p:extLst>
      <p:ext uri="{BB962C8B-B14F-4D97-AF65-F5344CB8AC3E}">
        <p14:creationId xmlns:p14="http://schemas.microsoft.com/office/powerpoint/2010/main" val="24156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799"/>
            <a:ext cx="8077200" cy="118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44707" y="1493941"/>
            <a:ext cx="5953938" cy="954107"/>
          </a:xfrm>
          <a:prstGeom prst="rect">
            <a:avLst/>
          </a:prstGeom>
          <a:noFill/>
        </p:spPr>
        <p:txBody>
          <a:bodyPr wrap="none" rtlCol="0">
            <a:spAutoFit/>
          </a:bodyPr>
          <a:lstStyle/>
          <a:p>
            <a:r>
              <a:rPr lang="en-US" sz="2800" dirty="0" smtClean="0"/>
              <a:t>Multiply each Row from the first matrix</a:t>
            </a:r>
          </a:p>
          <a:p>
            <a:r>
              <a:rPr lang="en-US" sz="2800" dirty="0" smtClean="0"/>
              <a:t>by each Column in the second matrix!</a:t>
            </a:r>
            <a:endParaRPr lang="en-US" sz="2800" dirty="0"/>
          </a:p>
        </p:txBody>
      </p:sp>
      <p:sp>
        <p:nvSpPr>
          <p:cNvPr id="13" name="TextBox 12"/>
          <p:cNvSpPr txBox="1"/>
          <p:nvPr/>
        </p:nvSpPr>
        <p:spPr>
          <a:xfrm>
            <a:off x="1600682" y="2600325"/>
            <a:ext cx="6300123" cy="523220"/>
          </a:xfrm>
          <a:prstGeom prst="rect">
            <a:avLst/>
          </a:prstGeom>
          <a:noFill/>
        </p:spPr>
        <p:txBody>
          <a:bodyPr wrap="none" rtlCol="0">
            <a:spAutoFit/>
          </a:bodyPr>
          <a:lstStyle/>
          <a:p>
            <a:r>
              <a:rPr lang="en-US" sz="2800" dirty="0" smtClean="0"/>
              <a:t>The inner dimensions MUST be the same!</a:t>
            </a:r>
            <a:endParaRPr lang="en-US" sz="2800" dirty="0"/>
          </a:p>
        </p:txBody>
      </p:sp>
      <p:sp>
        <p:nvSpPr>
          <p:cNvPr id="14" name="TextBox 13"/>
          <p:cNvSpPr txBox="1"/>
          <p:nvPr/>
        </p:nvSpPr>
        <p:spPr>
          <a:xfrm>
            <a:off x="1644707" y="3289480"/>
            <a:ext cx="6095002" cy="954107"/>
          </a:xfrm>
          <a:prstGeom prst="rect">
            <a:avLst/>
          </a:prstGeom>
          <a:noFill/>
        </p:spPr>
        <p:txBody>
          <a:bodyPr wrap="none" rtlCol="0">
            <a:spAutoFit/>
          </a:bodyPr>
          <a:lstStyle/>
          <a:p>
            <a:r>
              <a:rPr lang="en-US" sz="2800" dirty="0" smtClean="0"/>
              <a:t>The product matrix’s dimensions are the</a:t>
            </a:r>
          </a:p>
          <a:p>
            <a:r>
              <a:rPr lang="en-US" sz="2800" dirty="0" smtClean="0"/>
              <a:t>outer dimensions.</a:t>
            </a:r>
            <a:endParaRPr lang="en-US" sz="2800" dirty="0"/>
          </a:p>
        </p:txBody>
      </p:sp>
      <p:sp>
        <p:nvSpPr>
          <p:cNvPr id="15" name="TextBox 14"/>
          <p:cNvSpPr txBox="1"/>
          <p:nvPr/>
        </p:nvSpPr>
        <p:spPr>
          <a:xfrm>
            <a:off x="2286000" y="4366698"/>
            <a:ext cx="5301451" cy="584775"/>
          </a:xfrm>
          <a:prstGeom prst="rect">
            <a:avLst/>
          </a:prstGeom>
          <a:noFill/>
        </p:spPr>
        <p:txBody>
          <a:bodyPr wrap="none" rtlCol="0">
            <a:spAutoFit/>
          </a:bodyPr>
          <a:lstStyle/>
          <a:p>
            <a:r>
              <a:rPr lang="en-US" sz="3200" dirty="0" smtClean="0"/>
              <a:t>Example:	3 X 2 times a 2 X 4</a:t>
            </a:r>
            <a:endParaRPr lang="en-US" sz="3200" dirty="0"/>
          </a:p>
        </p:txBody>
      </p:sp>
      <p:grpSp>
        <p:nvGrpSpPr>
          <p:cNvPr id="25" name="Group 24"/>
          <p:cNvGrpSpPr/>
          <p:nvPr/>
        </p:nvGrpSpPr>
        <p:grpSpPr>
          <a:xfrm>
            <a:off x="4635520" y="4800600"/>
            <a:ext cx="2659702" cy="652361"/>
            <a:chOff x="4613749" y="4800600"/>
            <a:chExt cx="2659702" cy="652361"/>
          </a:xfrm>
        </p:grpSpPr>
        <p:cxnSp>
          <p:nvCxnSpPr>
            <p:cNvPr id="16" name="Straight Arrow Connector 15"/>
            <p:cNvCxnSpPr/>
            <p:nvPr/>
          </p:nvCxnSpPr>
          <p:spPr>
            <a:xfrm flipH="1" flipV="1">
              <a:off x="5029200" y="4800600"/>
              <a:ext cx="609600" cy="3048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943600" y="4800600"/>
              <a:ext cx="609600" cy="3048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13749" y="5083629"/>
              <a:ext cx="2659702" cy="369332"/>
            </a:xfrm>
            <a:prstGeom prst="rect">
              <a:avLst/>
            </a:prstGeom>
            <a:noFill/>
          </p:spPr>
          <p:txBody>
            <a:bodyPr wrap="none" rtlCol="0">
              <a:spAutoFit/>
            </a:bodyPr>
            <a:lstStyle/>
            <a:p>
              <a:r>
                <a:rPr lang="en-US" dirty="0" smtClean="0"/>
                <a:t>These MUST be the same!</a:t>
              </a:r>
              <a:endParaRPr lang="en-US" dirty="0"/>
            </a:p>
          </p:txBody>
        </p:sp>
      </p:grpSp>
      <p:sp>
        <p:nvSpPr>
          <p:cNvPr id="26" name="TextBox 25"/>
          <p:cNvSpPr txBox="1"/>
          <p:nvPr/>
        </p:nvSpPr>
        <p:spPr>
          <a:xfrm>
            <a:off x="2688771" y="5650354"/>
            <a:ext cx="5257800" cy="461665"/>
          </a:xfrm>
          <a:prstGeom prst="rect">
            <a:avLst/>
          </a:prstGeom>
          <a:noFill/>
        </p:spPr>
        <p:txBody>
          <a:bodyPr wrap="square" rtlCol="0">
            <a:spAutoFit/>
          </a:bodyPr>
          <a:lstStyle/>
          <a:p>
            <a:r>
              <a:rPr lang="en-US" sz="2400" dirty="0" smtClean="0"/>
              <a:t>The product’s dimensions are:   3 X 4</a:t>
            </a:r>
            <a:endParaRPr lang="en-US" sz="2400" dirty="0"/>
          </a:p>
        </p:txBody>
      </p:sp>
    </p:spTree>
    <p:extLst>
      <p:ext uri="{BB962C8B-B14F-4D97-AF65-F5344CB8AC3E}">
        <p14:creationId xmlns:p14="http://schemas.microsoft.com/office/powerpoint/2010/main" val="422888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9200" y="228600"/>
            <a:ext cx="7309693" cy="1504950"/>
            <a:chOff x="1219200" y="228600"/>
            <a:chExt cx="7309693" cy="1504950"/>
          </a:xfrm>
        </p:grpSpPr>
        <p:sp>
          <p:nvSpPr>
            <p:cNvPr id="7" name="Rectangle 6"/>
            <p:cNvSpPr/>
            <p:nvPr/>
          </p:nvSpPr>
          <p:spPr>
            <a:xfrm>
              <a:off x="1219200" y="228600"/>
              <a:ext cx="7309693" cy="461665"/>
            </a:xfrm>
            <a:prstGeom prst="rect">
              <a:avLst/>
            </a:prstGeom>
          </p:spPr>
          <p:txBody>
            <a:bodyPr wrap="none">
              <a:spAutoFit/>
            </a:bodyPr>
            <a:lstStyle/>
            <a:p>
              <a:r>
                <a:rPr lang="en-US" sz="2400" b="1" dirty="0">
                  <a:solidFill>
                    <a:schemeClr val="tx2"/>
                  </a:solidFill>
                </a:rPr>
                <a:t>Example 1</a:t>
              </a:r>
              <a:r>
                <a:rPr lang="en-US" sz="2400" b="1" dirty="0" smtClean="0">
                  <a:solidFill>
                    <a:schemeClr val="tx2"/>
                  </a:solidFill>
                </a:rPr>
                <a:t>:  </a:t>
              </a:r>
              <a:r>
                <a:rPr lang="en-US" sz="2400" dirty="0" smtClean="0">
                  <a:solidFill>
                    <a:schemeClr val="tx2"/>
                  </a:solidFill>
                </a:rPr>
                <a:t>Find AB and the dimension of the product  </a:t>
              </a:r>
              <a:endParaRPr lang="en-US" sz="24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690265"/>
              <a:ext cx="5081808" cy="104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p:nvGrpSpPr>
        <p:grpSpPr>
          <a:xfrm>
            <a:off x="3429424" y="1905000"/>
            <a:ext cx="1798244" cy="369332"/>
            <a:chOff x="3429424" y="1905000"/>
            <a:chExt cx="1798244" cy="369332"/>
          </a:xfrm>
        </p:grpSpPr>
        <p:sp>
          <p:nvSpPr>
            <p:cNvPr id="3" name="TextBox 2"/>
            <p:cNvSpPr txBox="1"/>
            <p:nvPr/>
          </p:nvSpPr>
          <p:spPr>
            <a:xfrm>
              <a:off x="3429424" y="1905000"/>
              <a:ext cx="707245" cy="369332"/>
            </a:xfrm>
            <a:prstGeom prst="rect">
              <a:avLst/>
            </a:prstGeom>
            <a:noFill/>
          </p:spPr>
          <p:txBody>
            <a:bodyPr wrap="none" rtlCol="0">
              <a:spAutoFit/>
            </a:bodyPr>
            <a:lstStyle/>
            <a:p>
              <a:r>
                <a:rPr lang="en-US" dirty="0" smtClean="0"/>
                <a:t>3 X 2</a:t>
              </a:r>
              <a:endParaRPr lang="en-US" dirty="0"/>
            </a:p>
          </p:txBody>
        </p:sp>
        <p:sp>
          <p:nvSpPr>
            <p:cNvPr id="11" name="TextBox 10"/>
            <p:cNvSpPr txBox="1"/>
            <p:nvPr/>
          </p:nvSpPr>
          <p:spPr>
            <a:xfrm>
              <a:off x="4520423" y="1905000"/>
              <a:ext cx="707245" cy="369332"/>
            </a:xfrm>
            <a:prstGeom prst="rect">
              <a:avLst/>
            </a:prstGeom>
            <a:noFill/>
          </p:spPr>
          <p:txBody>
            <a:bodyPr wrap="none" rtlCol="0">
              <a:spAutoFit/>
            </a:bodyPr>
            <a:lstStyle/>
            <a:p>
              <a:r>
                <a:rPr lang="en-US" dirty="0"/>
                <a:t>2</a:t>
              </a:r>
              <a:r>
                <a:rPr lang="en-US" dirty="0" smtClean="0"/>
                <a:t> X 2</a:t>
              </a:r>
              <a:endParaRPr lang="en-US" dirty="0"/>
            </a:p>
          </p:txBody>
        </p:sp>
      </p:grpSp>
      <p:sp>
        <p:nvSpPr>
          <p:cNvPr id="4" name="TextBox 3"/>
          <p:cNvSpPr txBox="1"/>
          <p:nvPr/>
        </p:nvSpPr>
        <p:spPr>
          <a:xfrm>
            <a:off x="1417254" y="2438400"/>
            <a:ext cx="1765868" cy="369332"/>
          </a:xfrm>
          <a:prstGeom prst="rect">
            <a:avLst/>
          </a:prstGeom>
          <a:noFill/>
        </p:spPr>
        <p:txBody>
          <a:bodyPr wrap="none" rtlCol="0">
            <a:spAutoFit/>
          </a:bodyPr>
          <a:lstStyle/>
          <a:p>
            <a:r>
              <a:rPr lang="en-US" dirty="0" smtClean="0"/>
              <a:t>Product is 3 X 2:</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133622" y="2573518"/>
                <a:ext cx="5763950" cy="12661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−4</m:t>
                              </m:r>
                              <m:d>
                                <m:dPr>
                                  <m:ctrlPr>
                                    <a:rPr lang="en-US" sz="2400" b="0" i="1" smtClean="0">
                                      <a:latin typeface="Cambria Math"/>
                                    </a:rPr>
                                  </m:ctrlPr>
                                </m:dPr>
                                <m:e>
                                  <m:r>
                                    <a:rPr lang="en-US" sz="2400" b="0" i="1" smtClean="0">
                                      <a:latin typeface="Cambria Math"/>
                                    </a:rPr>
                                    <m:t>5</m:t>
                                  </m:r>
                                </m:e>
                              </m:d>
                              <m:r>
                                <a:rPr lang="en-US" sz="2400" b="0" i="1" smtClean="0">
                                  <a:latin typeface="Cambria Math"/>
                                </a:rPr>
                                <m:t>+3</m:t>
                              </m:r>
                              <m:d>
                                <m:dPr>
                                  <m:ctrlPr>
                                    <a:rPr lang="en-US" sz="2400" b="0" i="1" smtClean="0">
                                      <a:latin typeface="Cambria Math"/>
                                    </a:rPr>
                                  </m:ctrlPr>
                                </m:dPr>
                                <m:e>
                                  <m:r>
                                    <a:rPr lang="en-US" sz="2400" b="0" i="1" smtClean="0">
                                      <a:latin typeface="Cambria Math"/>
                                    </a:rPr>
                                    <m:t>−1</m:t>
                                  </m:r>
                                </m:e>
                              </m:d>
                              <m:r>
                                <a:rPr lang="en-US" sz="2400" b="0" i="1" smtClean="0">
                                  <a:latin typeface="Cambria Math"/>
                                </a:rPr>
                                <m:t>               −4</m:t>
                              </m:r>
                              <m:d>
                                <m:dPr>
                                  <m:ctrlPr>
                                    <a:rPr lang="en-US" sz="2400" b="0" i="1" smtClean="0">
                                      <a:latin typeface="Cambria Math"/>
                                    </a:rPr>
                                  </m:ctrlPr>
                                </m:dPr>
                                <m:e>
                                  <m:r>
                                    <a:rPr lang="en-US" sz="2400" b="0" i="1" smtClean="0">
                                      <a:latin typeface="Cambria Math"/>
                                    </a:rPr>
                                    <m:t>−2</m:t>
                                  </m:r>
                                </m:e>
                              </m:d>
                              <m:r>
                                <a:rPr lang="en-US" sz="2400" b="0" i="1" smtClean="0">
                                  <a:latin typeface="Cambria Math"/>
                                </a:rPr>
                                <m:t>+3(3)</m:t>
                              </m:r>
                            </m:e>
                            <m:e>
                              <m:r>
                                <a:rPr lang="en-US" sz="2400" b="0" i="1" smtClean="0">
                                  <a:latin typeface="Cambria Math"/>
                                </a:rPr>
                                <m:t>2</m:t>
                              </m:r>
                              <m:d>
                                <m:dPr>
                                  <m:ctrlPr>
                                    <a:rPr lang="en-US" sz="2400" b="0" i="1" smtClean="0">
                                      <a:latin typeface="Cambria Math"/>
                                    </a:rPr>
                                  </m:ctrlPr>
                                </m:dPr>
                                <m:e>
                                  <m:r>
                                    <a:rPr lang="en-US" sz="2400" b="0" i="1" smtClean="0">
                                      <a:latin typeface="Cambria Math"/>
                                    </a:rPr>
                                    <m:t>5</m:t>
                                  </m:r>
                                </m:e>
                              </m:d>
                              <m:r>
                                <a:rPr lang="en-US" sz="2400" b="0" i="1" smtClean="0">
                                  <a:latin typeface="Cambria Math"/>
                                </a:rPr>
                                <m:t>+−2</m:t>
                              </m:r>
                              <m:d>
                                <m:dPr>
                                  <m:ctrlPr>
                                    <a:rPr lang="en-US" sz="2400" b="0" i="1" smtClean="0">
                                      <a:latin typeface="Cambria Math"/>
                                    </a:rPr>
                                  </m:ctrlPr>
                                </m:dPr>
                                <m:e>
                                  <m:r>
                                    <a:rPr lang="en-US" sz="2400" b="0" i="1" smtClean="0">
                                      <a:latin typeface="Cambria Math"/>
                                    </a:rPr>
                                    <m:t>−1</m:t>
                                  </m:r>
                                </m:e>
                              </m:d>
                              <m:r>
                                <a:rPr lang="en-US" sz="2400" b="0" i="1" smtClean="0">
                                  <a:latin typeface="Cambria Math"/>
                                </a:rPr>
                                <m:t>                  2</m:t>
                              </m:r>
                              <m:d>
                                <m:dPr>
                                  <m:ctrlPr>
                                    <a:rPr lang="en-US" sz="2400" b="0" i="1" smtClean="0">
                                      <a:latin typeface="Cambria Math"/>
                                    </a:rPr>
                                  </m:ctrlPr>
                                </m:dPr>
                                <m:e>
                                  <m:r>
                                    <a:rPr lang="en-US" sz="2400" b="0" i="1" smtClean="0">
                                      <a:latin typeface="Cambria Math"/>
                                    </a:rPr>
                                    <m:t>−2</m:t>
                                  </m:r>
                                </m:e>
                              </m:d>
                              <m:r>
                                <a:rPr lang="en-US" sz="2400" b="0" i="1" smtClean="0">
                                  <a:latin typeface="Cambria Math"/>
                                </a:rPr>
                                <m:t>+−2(3)</m:t>
                              </m:r>
                            </m:e>
                            <m:e>
                              <m:r>
                                <a:rPr lang="en-US" sz="2400" b="0" i="1" smtClean="0">
                                  <a:latin typeface="Cambria Math"/>
                                </a:rPr>
                                <m:t>1</m:t>
                              </m:r>
                              <m:d>
                                <m:dPr>
                                  <m:ctrlPr>
                                    <a:rPr lang="en-US" sz="2400" b="0" i="1" smtClean="0">
                                      <a:latin typeface="Cambria Math"/>
                                    </a:rPr>
                                  </m:ctrlPr>
                                </m:dPr>
                                <m:e>
                                  <m:r>
                                    <a:rPr lang="en-US" sz="2400" b="0" i="1" smtClean="0">
                                      <a:latin typeface="Cambria Math"/>
                                    </a:rPr>
                                    <m:t>5</m:t>
                                  </m:r>
                                </m:e>
                              </m:d>
                              <m:r>
                                <a:rPr lang="en-US" sz="2400" b="0" i="1" smtClean="0">
                                  <a:latin typeface="Cambria Math"/>
                                </a:rPr>
                                <m:t>+7</m:t>
                              </m:r>
                              <m:d>
                                <m:dPr>
                                  <m:ctrlPr>
                                    <a:rPr lang="en-US" sz="2400" b="0" i="1" smtClean="0">
                                      <a:latin typeface="Cambria Math"/>
                                    </a:rPr>
                                  </m:ctrlPr>
                                </m:dPr>
                                <m:e>
                                  <m:r>
                                    <a:rPr lang="en-US" sz="2400" b="0" i="1" smtClean="0">
                                      <a:latin typeface="Cambria Math"/>
                                    </a:rPr>
                                    <m:t>−1</m:t>
                                  </m:r>
                                </m:e>
                              </m:d>
                              <m:r>
                                <a:rPr lang="en-US" sz="2400" b="0" i="1" smtClean="0">
                                  <a:latin typeface="Cambria Math"/>
                                </a:rPr>
                                <m:t>                     1</m:t>
                              </m:r>
                              <m:d>
                                <m:dPr>
                                  <m:ctrlPr>
                                    <a:rPr lang="en-US" sz="2400" b="0" i="1" smtClean="0">
                                      <a:latin typeface="Cambria Math"/>
                                    </a:rPr>
                                  </m:ctrlPr>
                                </m:dPr>
                                <m:e>
                                  <m:r>
                                    <a:rPr lang="en-US" sz="2400" b="0" i="1" smtClean="0">
                                      <a:latin typeface="Cambria Math"/>
                                    </a:rPr>
                                    <m:t>−2</m:t>
                                  </m:r>
                                </m:e>
                              </m:d>
                              <m:r>
                                <a:rPr lang="en-US" sz="2400" b="0" i="1" smtClean="0">
                                  <a:latin typeface="Cambria Math"/>
                                </a:rPr>
                                <m:t>+7(3)</m:t>
                              </m:r>
                            </m:e>
                          </m:eqAr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133622" y="2573518"/>
                <a:ext cx="5763950" cy="126618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63844" y="4191000"/>
                <a:ext cx="2503506" cy="1066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−23               17</m:t>
                              </m:r>
                            </m:e>
                            <m:e>
                              <m:r>
                                <a:rPr lang="en-US" sz="2400" b="0" i="1" smtClean="0">
                                  <a:latin typeface="Cambria Math"/>
                                </a:rPr>
                                <m:t>12              −10</m:t>
                              </m:r>
                            </m:e>
                            <m:e>
                              <m:r>
                                <a:rPr lang="en-US" sz="2400" b="0" i="1" smtClean="0">
                                  <a:latin typeface="Cambria Math"/>
                                </a:rPr>
                                <m:t>−2                  19</m:t>
                              </m:r>
                            </m:e>
                          </m:eqArr>
                        </m:e>
                      </m:d>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763844" y="4191000"/>
                <a:ext cx="2503506" cy="106657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003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8600"/>
            <a:ext cx="7498080" cy="1600200"/>
          </a:xfrm>
        </p:spPr>
        <p:txBody>
          <a:bodyPr/>
          <a:lstStyle/>
          <a:p>
            <a:pPr marL="82296" indent="0">
              <a:buNone/>
            </a:pPr>
            <a:r>
              <a:rPr lang="en-US" dirty="0" smtClean="0">
                <a:solidFill>
                  <a:schemeClr val="tx2"/>
                </a:solidFill>
              </a:rPr>
              <a:t>Matrix: a rectangular array of variables or constants in horizontal rows and vertical columns, usually enclosed in brackets</a:t>
            </a:r>
            <a:endParaRPr lang="en-US" dirty="0">
              <a:solidFill>
                <a:schemeClr val="tx2"/>
              </a:solidFill>
            </a:endParaRPr>
          </a:p>
        </p:txBody>
      </p:sp>
      <mc:AlternateContent xmlns:mc="http://schemas.openxmlformats.org/markup-compatibility/2006" xmlns:a14="http://schemas.microsoft.com/office/drawing/2010/main">
        <mc:Choice Requires="a14">
          <p:sp>
            <p:nvSpPr>
              <p:cNvPr id="4" name="TextBox 3"/>
              <p:cNvSpPr txBox="1"/>
              <p:nvPr/>
            </p:nvSpPr>
            <p:spPr>
              <a:xfrm>
                <a:off x="2514600" y="2312842"/>
                <a:ext cx="4489049" cy="715837"/>
              </a:xfrm>
              <a:prstGeom prst="rect">
                <a:avLst/>
              </a:prstGeom>
              <a:noFill/>
            </p:spPr>
            <p:txBody>
              <a:bodyPr wrap="none" rtlCol="0">
                <a:spAutoFit/>
              </a:bodyPr>
              <a:lstStyle/>
              <a:p>
                <a:r>
                  <a:rPr lang="en-US" sz="2400" b="1" dirty="0" smtClean="0"/>
                  <a:t>Given:   </a:t>
                </a:r>
                <a14:m>
                  <m:oMath xmlns:m="http://schemas.openxmlformats.org/officeDocument/2006/math">
                    <m:r>
                      <a:rPr lang="en-US" sz="2400" b="1" i="0" smtClean="0">
                        <a:latin typeface="Cambria Math"/>
                      </a:rPr>
                      <m:t>𝐀</m:t>
                    </m:r>
                    <m:r>
                      <a:rPr lang="en-US" sz="2400" b="1" i="0" smtClean="0">
                        <a:latin typeface="Cambria Math"/>
                      </a:rPr>
                      <m:t>= </m:t>
                    </m:r>
                    <m:d>
                      <m:dPr>
                        <m:begChr m:val="["/>
                        <m:endChr m:val="]"/>
                        <m:ctrlPr>
                          <a:rPr lang="en-US" sz="2400" b="1" i="1" smtClean="0">
                            <a:latin typeface="Cambria Math"/>
                          </a:rPr>
                        </m:ctrlPr>
                      </m:dPr>
                      <m:e>
                        <m:eqArr>
                          <m:eqArrPr>
                            <m:ctrlPr>
                              <a:rPr lang="en-US" sz="2400" b="1" i="1" smtClean="0">
                                <a:latin typeface="Cambria Math"/>
                              </a:rPr>
                            </m:ctrlPr>
                          </m:eqArrPr>
                          <m:e>
                            <m:r>
                              <a:rPr lang="en-US" sz="2400" b="1" i="1" smtClean="0">
                                <a:latin typeface="Cambria Math"/>
                              </a:rPr>
                              <m:t>𝟏𝟑</m:t>
                            </m:r>
                            <m:r>
                              <a:rPr lang="en-US" sz="2400" b="1" i="1" smtClean="0">
                                <a:latin typeface="Cambria Math"/>
                              </a:rPr>
                              <m:t>   </m:t>
                            </m:r>
                            <m:r>
                              <a:rPr lang="en-US" sz="2400" b="1" i="1" smtClean="0">
                                <a:latin typeface="Cambria Math"/>
                              </a:rPr>
                              <m:t>𝟏𝟎</m:t>
                            </m:r>
                            <m:r>
                              <a:rPr lang="en-US" sz="2400" b="1" i="1" smtClean="0">
                                <a:latin typeface="Cambria Math"/>
                              </a:rPr>
                              <m:t>   −</m:t>
                            </m:r>
                            <m:r>
                              <a:rPr lang="en-US" sz="2400" b="1" i="1" smtClean="0">
                                <a:latin typeface="Cambria Math"/>
                              </a:rPr>
                              <m:t>𝟑</m:t>
                            </m:r>
                            <m:r>
                              <a:rPr lang="en-US" sz="2400" b="1" i="1" smtClean="0">
                                <a:latin typeface="Cambria Math"/>
                              </a:rPr>
                              <m:t>   </m:t>
                            </m:r>
                            <m:r>
                              <a:rPr lang="en-US" sz="2400" b="1" i="1" smtClean="0">
                                <a:latin typeface="Cambria Math"/>
                              </a:rPr>
                              <m:t>𝟒𝟓</m:t>
                            </m:r>
                          </m:e>
                          <m:e>
                            <m:r>
                              <a:rPr lang="en-US" sz="2400" b="1" i="1" smtClean="0">
                                <a:latin typeface="Cambria Math"/>
                              </a:rPr>
                              <m:t>𝟐</m:t>
                            </m:r>
                            <m:r>
                              <a:rPr lang="en-US" sz="2400" b="1" i="1" smtClean="0">
                                <a:latin typeface="Cambria Math"/>
                              </a:rPr>
                              <m:t>      </m:t>
                            </m:r>
                            <m:r>
                              <a:rPr lang="en-US" sz="2400" b="1" i="1" smtClean="0">
                                <a:latin typeface="Cambria Math"/>
                              </a:rPr>
                              <m:t>𝟖</m:t>
                            </m:r>
                            <m:r>
                              <a:rPr lang="en-US" sz="2400" b="1" i="1" smtClean="0">
                                <a:latin typeface="Cambria Math"/>
                              </a:rPr>
                              <m:t>      </m:t>
                            </m:r>
                            <m:r>
                              <a:rPr lang="en-US" sz="2400" b="1" i="1" smtClean="0">
                                <a:latin typeface="Cambria Math"/>
                              </a:rPr>
                              <m:t>𝟏𝟓</m:t>
                            </m:r>
                            <m:r>
                              <a:rPr lang="en-US" sz="2400" b="1" i="1" smtClean="0">
                                <a:latin typeface="Cambria Math"/>
                              </a:rPr>
                              <m:t>    </m:t>
                            </m:r>
                            <m:r>
                              <a:rPr lang="en-US" sz="2400" b="1" i="1" smtClean="0">
                                <a:latin typeface="Cambria Math"/>
                              </a:rPr>
                              <m:t>𝟖𝟎</m:t>
                            </m:r>
                          </m:e>
                        </m:eqArr>
                      </m:e>
                    </m:d>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2514600" y="2312842"/>
                <a:ext cx="4489049" cy="715837"/>
              </a:xfrm>
              <a:prstGeom prst="rect">
                <a:avLst/>
              </a:prstGeom>
              <a:blipFill rotWithShape="1">
                <a:blip r:embed="rId2"/>
                <a:stretch>
                  <a:fillRect l="-2174" b="-847"/>
                </a:stretch>
              </a:blipFill>
            </p:spPr>
            <p:txBody>
              <a:bodyPr/>
              <a:lstStyle/>
              <a:p>
                <a:r>
                  <a:rPr lang="en-US">
                    <a:noFill/>
                  </a:rPr>
                  <a:t> </a:t>
                </a:r>
              </a:p>
            </p:txBody>
          </p:sp>
        </mc:Fallback>
      </mc:AlternateContent>
      <p:sp>
        <p:nvSpPr>
          <p:cNvPr id="5" name="TextBox 4"/>
          <p:cNvSpPr txBox="1"/>
          <p:nvPr/>
        </p:nvSpPr>
        <p:spPr>
          <a:xfrm>
            <a:off x="1219200" y="3389531"/>
            <a:ext cx="4885953" cy="461665"/>
          </a:xfrm>
          <a:prstGeom prst="rect">
            <a:avLst/>
          </a:prstGeom>
          <a:noFill/>
        </p:spPr>
        <p:txBody>
          <a:bodyPr wrap="none" rtlCol="0">
            <a:spAutoFit/>
          </a:bodyPr>
          <a:lstStyle/>
          <a:p>
            <a:r>
              <a:rPr lang="en-US" sz="2400" dirty="0" smtClean="0"/>
              <a:t>Elements(s):  each value in the matrix.</a:t>
            </a:r>
            <a:endParaRPr lang="en-US" sz="2400" dirty="0"/>
          </a:p>
        </p:txBody>
      </p:sp>
      <p:sp>
        <p:nvSpPr>
          <p:cNvPr id="6" name="TextBox 5"/>
          <p:cNvSpPr txBox="1"/>
          <p:nvPr/>
        </p:nvSpPr>
        <p:spPr>
          <a:xfrm>
            <a:off x="1219200" y="4073098"/>
            <a:ext cx="7543799" cy="830997"/>
          </a:xfrm>
          <a:prstGeom prst="rect">
            <a:avLst/>
          </a:prstGeom>
          <a:noFill/>
        </p:spPr>
        <p:txBody>
          <a:bodyPr wrap="square" rtlCol="0">
            <a:spAutoFit/>
          </a:bodyPr>
          <a:lstStyle/>
          <a:p>
            <a:r>
              <a:rPr lang="en-US" sz="2400" dirty="0" smtClean="0"/>
              <a:t>Dimensions:  given by rows and columns in the form 2 X 4,</a:t>
            </a:r>
          </a:p>
          <a:p>
            <a:r>
              <a:rPr lang="en-US" sz="2400" dirty="0"/>
              <a:t>	</a:t>
            </a:r>
            <a:r>
              <a:rPr lang="en-US" sz="2400" dirty="0" smtClean="0"/>
              <a:t>				read as “2 by 4”</a:t>
            </a:r>
            <a:endParaRPr lang="en-US" sz="2400" dirty="0"/>
          </a:p>
        </p:txBody>
      </p:sp>
    </p:spTree>
    <p:extLst>
      <p:ext uri="{BB962C8B-B14F-4D97-AF65-F5344CB8AC3E}">
        <p14:creationId xmlns:p14="http://schemas.microsoft.com/office/powerpoint/2010/main" val="25062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152400"/>
            <a:ext cx="6514027" cy="1929492"/>
            <a:chOff x="1143000" y="152400"/>
            <a:chExt cx="6514027" cy="1929492"/>
          </a:xfrm>
        </p:grpSpPr>
        <p:sp>
          <p:nvSpPr>
            <p:cNvPr id="7" name="Rectangle 6"/>
            <p:cNvSpPr/>
            <p:nvPr/>
          </p:nvSpPr>
          <p:spPr>
            <a:xfrm>
              <a:off x="1143000" y="152400"/>
              <a:ext cx="6514027" cy="830997"/>
            </a:xfrm>
            <a:prstGeom prst="rect">
              <a:avLst/>
            </a:prstGeom>
          </p:spPr>
          <p:txBody>
            <a:bodyPr wrap="none">
              <a:spAutoFit/>
            </a:bodyPr>
            <a:lstStyle/>
            <a:p>
              <a:r>
                <a:rPr lang="en-US" sz="2400" b="1" dirty="0">
                  <a:solidFill>
                    <a:schemeClr val="tx2"/>
                  </a:solidFill>
                </a:rPr>
                <a:t>Example </a:t>
              </a:r>
              <a:r>
                <a:rPr lang="en-US" sz="2400" b="1" dirty="0" smtClean="0">
                  <a:solidFill>
                    <a:schemeClr val="tx2"/>
                  </a:solidFill>
                </a:rPr>
                <a:t>2:  </a:t>
              </a:r>
              <a:r>
                <a:rPr lang="en-US" sz="2400" dirty="0" smtClean="0">
                  <a:solidFill>
                    <a:schemeClr val="tx2"/>
                  </a:solidFill>
                </a:rPr>
                <a:t>Find the product, if possible.</a:t>
              </a:r>
            </a:p>
            <a:p>
              <a:r>
                <a:rPr lang="en-US" sz="2400" dirty="0">
                  <a:solidFill>
                    <a:schemeClr val="tx2"/>
                  </a:solidFill>
                </a:rPr>
                <a:t>	</a:t>
              </a:r>
              <a:r>
                <a:rPr lang="en-US" sz="2400" dirty="0" smtClean="0">
                  <a:solidFill>
                    <a:schemeClr val="tx2"/>
                  </a:solidFill>
                </a:rPr>
                <a:t>	If it is not possible, write </a:t>
              </a:r>
              <a:r>
                <a:rPr lang="en-US" sz="2400" i="1" dirty="0" smtClean="0">
                  <a:solidFill>
                    <a:schemeClr val="tx2"/>
                  </a:solidFill>
                </a:rPr>
                <a:t>undefined</a:t>
              </a:r>
              <a:r>
                <a:rPr lang="en-US" sz="2400" dirty="0" smtClean="0">
                  <a:solidFill>
                    <a:schemeClr val="tx2"/>
                  </a:solidFill>
                </a:rPr>
                <a:t>. </a:t>
              </a:r>
              <a:endParaRPr lang="en-US" sz="2400" dirty="0">
                <a:solidFill>
                  <a:schemeClr val="tx2"/>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67517"/>
              <a:ext cx="257507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43000" y="1620227"/>
              <a:ext cx="415498" cy="461665"/>
            </a:xfrm>
            <a:prstGeom prst="rect">
              <a:avLst/>
            </a:prstGeom>
            <a:noFill/>
          </p:spPr>
          <p:txBody>
            <a:bodyPr wrap="none" rtlCol="0">
              <a:spAutoFit/>
            </a:bodyPr>
            <a:lstStyle/>
            <a:p>
              <a:r>
                <a:rPr lang="en-US" sz="2400" dirty="0" smtClean="0"/>
                <a:t>a)</a:t>
              </a:r>
              <a:endParaRPr lang="en-US" sz="2400" dirty="0"/>
            </a:p>
          </p:txBody>
        </p:sp>
      </p:grpSp>
      <p:sp>
        <p:nvSpPr>
          <p:cNvPr id="6" name="TextBox 5"/>
          <p:cNvSpPr txBox="1"/>
          <p:nvPr/>
        </p:nvSpPr>
        <p:spPr>
          <a:xfrm>
            <a:off x="2060483" y="2103663"/>
            <a:ext cx="1806905" cy="369332"/>
          </a:xfrm>
          <a:prstGeom prst="rect">
            <a:avLst/>
          </a:prstGeom>
          <a:noFill/>
        </p:spPr>
        <p:txBody>
          <a:bodyPr wrap="none" rtlCol="0">
            <a:spAutoFit/>
          </a:bodyPr>
          <a:lstStyle/>
          <a:p>
            <a:r>
              <a:rPr lang="en-US" dirty="0" smtClean="0"/>
              <a:t>2 X 2         2 X 2</a:t>
            </a:r>
            <a:endParaRPr lang="en-US" dirty="0"/>
          </a:p>
        </p:txBody>
      </p:sp>
      <p:sp>
        <p:nvSpPr>
          <p:cNvPr id="11" name="TextBox 10"/>
          <p:cNvSpPr txBox="1"/>
          <p:nvPr/>
        </p:nvSpPr>
        <p:spPr>
          <a:xfrm>
            <a:off x="1264096" y="2623066"/>
            <a:ext cx="1765868" cy="369332"/>
          </a:xfrm>
          <a:prstGeom prst="rect">
            <a:avLst/>
          </a:prstGeom>
          <a:noFill/>
        </p:spPr>
        <p:txBody>
          <a:bodyPr wrap="none" rtlCol="0">
            <a:spAutoFit/>
          </a:bodyPr>
          <a:lstStyle/>
          <a:p>
            <a:r>
              <a:rPr lang="en-US" dirty="0" smtClean="0"/>
              <a:t>Product is 2 X 2:</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352800" y="2761565"/>
                <a:ext cx="5047664" cy="8322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m:t>
                              </m:r>
                              <m:d>
                                <m:dPr>
                                  <m:ctrlPr>
                                    <a:rPr lang="en-US" sz="2400" b="0" i="1" smtClean="0">
                                      <a:latin typeface="Cambria Math"/>
                                    </a:rPr>
                                  </m:ctrlPr>
                                </m:dPr>
                                <m:e>
                                  <m:r>
                                    <a:rPr lang="en-US" sz="2400" b="0" i="1" smtClean="0">
                                      <a:latin typeface="Cambria Math"/>
                                    </a:rPr>
                                    <m:t>3</m:t>
                                  </m:r>
                                </m:e>
                              </m:d>
                              <m:r>
                                <a:rPr lang="en-US" sz="2400" b="0" i="1" smtClean="0">
                                  <a:latin typeface="Cambria Math"/>
                                </a:rPr>
                                <m:t>+0</m:t>
                              </m:r>
                              <m:d>
                                <m:dPr>
                                  <m:ctrlPr>
                                    <a:rPr lang="en-US" sz="2400" b="0" i="1" smtClean="0">
                                      <a:latin typeface="Cambria Math"/>
                                    </a:rPr>
                                  </m:ctrlPr>
                                </m:dPr>
                                <m:e>
                                  <m:r>
                                    <a:rPr lang="en-US" sz="2400" b="0" i="1" smtClean="0">
                                      <a:latin typeface="Cambria Math"/>
                                    </a:rPr>
                                    <m:t>−1</m:t>
                                  </m:r>
                                </m:e>
                              </m:d>
                              <m:r>
                                <a:rPr lang="en-US" sz="2400" b="0" i="1" smtClean="0">
                                  <a:latin typeface="Cambria Math"/>
                                </a:rPr>
                                <m:t>         −1</m:t>
                              </m:r>
                              <m:d>
                                <m:dPr>
                                  <m:ctrlPr>
                                    <a:rPr lang="en-US" sz="2400" b="0" i="1" smtClean="0">
                                      <a:latin typeface="Cambria Math"/>
                                    </a:rPr>
                                  </m:ctrlPr>
                                </m:dPr>
                                <m:e>
                                  <m:r>
                                    <a:rPr lang="en-US" sz="2400" b="0" i="1" smtClean="0">
                                      <a:latin typeface="Cambria Math"/>
                                    </a:rPr>
                                    <m:t>2</m:t>
                                  </m:r>
                                </m:e>
                              </m:d>
                              <m:r>
                                <a:rPr lang="en-US" sz="2400" b="0" i="1" smtClean="0">
                                  <a:latin typeface="Cambria Math"/>
                                </a:rPr>
                                <m:t>+0(4)</m:t>
                              </m:r>
                            </m:e>
                            <m:e>
                              <m:r>
                                <a:rPr lang="en-US" sz="2400" b="0" i="1" smtClean="0">
                                  <a:latin typeface="Cambria Math"/>
                                </a:rPr>
                                <m:t>3</m:t>
                              </m:r>
                              <m:d>
                                <m:dPr>
                                  <m:ctrlPr>
                                    <a:rPr lang="en-US" sz="2400" b="0" i="1" smtClean="0">
                                      <a:latin typeface="Cambria Math"/>
                                    </a:rPr>
                                  </m:ctrlPr>
                                </m:dPr>
                                <m:e>
                                  <m:r>
                                    <a:rPr lang="en-US" sz="2400" b="0" i="1" smtClean="0">
                                      <a:latin typeface="Cambria Math"/>
                                    </a:rPr>
                                    <m:t>3</m:t>
                                  </m:r>
                                </m:e>
                              </m:d>
                              <m:r>
                                <a:rPr lang="en-US" sz="2400" b="0" i="1" smtClean="0">
                                  <a:latin typeface="Cambria Math"/>
                                </a:rPr>
                                <m:t>+7</m:t>
                              </m:r>
                              <m:d>
                                <m:dPr>
                                  <m:ctrlPr>
                                    <a:rPr lang="en-US" sz="2400" b="0" i="1" smtClean="0">
                                      <a:latin typeface="Cambria Math"/>
                                    </a:rPr>
                                  </m:ctrlPr>
                                </m:dPr>
                                <m:e>
                                  <m:r>
                                    <a:rPr lang="en-US" sz="2400" b="0" i="1" smtClean="0">
                                      <a:latin typeface="Cambria Math"/>
                                    </a:rPr>
                                    <m:t>−1</m:t>
                                  </m:r>
                                </m:e>
                              </m:d>
                              <m:r>
                                <a:rPr lang="en-US" sz="2400" b="0" i="1" smtClean="0">
                                  <a:latin typeface="Cambria Math"/>
                                </a:rPr>
                                <m:t>                3</m:t>
                              </m:r>
                              <m:d>
                                <m:dPr>
                                  <m:ctrlPr>
                                    <a:rPr lang="en-US" sz="2400" b="0" i="1" smtClean="0">
                                      <a:latin typeface="Cambria Math"/>
                                    </a:rPr>
                                  </m:ctrlPr>
                                </m:dPr>
                                <m:e>
                                  <m:r>
                                    <a:rPr lang="en-US" sz="2400" b="0" i="1" smtClean="0">
                                      <a:latin typeface="Cambria Math"/>
                                    </a:rPr>
                                    <m:t>2</m:t>
                                  </m:r>
                                </m:e>
                              </m:d>
                              <m:r>
                                <a:rPr lang="en-US" sz="2400" b="0" i="1" smtClean="0">
                                  <a:latin typeface="Cambria Math"/>
                                </a:rPr>
                                <m:t>+7(4)</m:t>
                              </m:r>
                            </m:e>
                          </m:eqAr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352800" y="2761565"/>
                <a:ext cx="5047664" cy="83221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58885" y="3886200"/>
                <a:ext cx="2035493"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−3         −2</m:t>
                              </m:r>
                            </m:e>
                            <m:e>
                              <m:r>
                                <a:rPr lang="en-US" sz="2400" b="0" i="1" smtClean="0">
                                  <a:latin typeface="Cambria Math"/>
                                </a:rPr>
                                <m:t>2               34</m:t>
                              </m:r>
                            </m:e>
                          </m:eqAr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858885" y="3886200"/>
                <a:ext cx="2035493" cy="70814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20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152400"/>
            <a:ext cx="6514027" cy="1929492"/>
            <a:chOff x="1143000" y="152400"/>
            <a:chExt cx="6514027" cy="1929492"/>
          </a:xfrm>
        </p:grpSpPr>
        <p:sp>
          <p:nvSpPr>
            <p:cNvPr id="7" name="Rectangle 6"/>
            <p:cNvSpPr/>
            <p:nvPr/>
          </p:nvSpPr>
          <p:spPr>
            <a:xfrm>
              <a:off x="1143000" y="152400"/>
              <a:ext cx="6514027" cy="830997"/>
            </a:xfrm>
            <a:prstGeom prst="rect">
              <a:avLst/>
            </a:prstGeom>
          </p:spPr>
          <p:txBody>
            <a:bodyPr wrap="none">
              <a:spAutoFit/>
            </a:bodyPr>
            <a:lstStyle/>
            <a:p>
              <a:r>
                <a:rPr lang="en-US" sz="2400" b="1" dirty="0">
                  <a:solidFill>
                    <a:schemeClr val="tx2"/>
                  </a:solidFill>
                </a:rPr>
                <a:t>Example </a:t>
              </a:r>
              <a:r>
                <a:rPr lang="en-US" sz="2400" b="1" dirty="0" smtClean="0">
                  <a:solidFill>
                    <a:schemeClr val="tx2"/>
                  </a:solidFill>
                </a:rPr>
                <a:t>2:  </a:t>
              </a:r>
              <a:r>
                <a:rPr lang="en-US" sz="2400" dirty="0" smtClean="0">
                  <a:solidFill>
                    <a:schemeClr val="tx2"/>
                  </a:solidFill>
                </a:rPr>
                <a:t>Find the product, if possible.</a:t>
              </a:r>
            </a:p>
            <a:p>
              <a:r>
                <a:rPr lang="en-US" sz="2400" dirty="0">
                  <a:solidFill>
                    <a:schemeClr val="tx2"/>
                  </a:solidFill>
                </a:rPr>
                <a:t>	</a:t>
              </a:r>
              <a:r>
                <a:rPr lang="en-US" sz="2400" dirty="0" smtClean="0">
                  <a:solidFill>
                    <a:schemeClr val="tx2"/>
                  </a:solidFill>
                </a:rPr>
                <a:t>	If it is not possible, write </a:t>
              </a:r>
              <a:r>
                <a:rPr lang="en-US" sz="2400" i="1" dirty="0" smtClean="0">
                  <a:solidFill>
                    <a:schemeClr val="tx2"/>
                  </a:solidFill>
                </a:rPr>
                <a:t>undefined</a:t>
              </a:r>
              <a:r>
                <a:rPr lang="en-US" sz="2400" dirty="0" smtClean="0">
                  <a:solidFill>
                    <a:schemeClr val="tx2"/>
                  </a:solidFill>
                </a:rPr>
                <a:t>. </a:t>
              </a:r>
              <a:endParaRPr lang="en-US" sz="2400" dirty="0">
                <a:solidFill>
                  <a:schemeClr val="tx2"/>
                </a:solidFill>
              </a:endParaRPr>
            </a:p>
          </p:txBody>
        </p:sp>
        <p:sp>
          <p:nvSpPr>
            <p:cNvPr id="4" name="TextBox 3"/>
            <p:cNvSpPr txBox="1"/>
            <p:nvPr/>
          </p:nvSpPr>
          <p:spPr>
            <a:xfrm>
              <a:off x="1143000" y="1620227"/>
              <a:ext cx="437940" cy="461665"/>
            </a:xfrm>
            <a:prstGeom prst="rect">
              <a:avLst/>
            </a:prstGeom>
            <a:noFill/>
          </p:spPr>
          <p:txBody>
            <a:bodyPr wrap="none" rtlCol="0">
              <a:spAutoFit/>
            </a:bodyPr>
            <a:lstStyle/>
            <a:p>
              <a:r>
                <a:rPr lang="en-US" sz="2400" dirty="0"/>
                <a:t>b</a:t>
              </a:r>
              <a:r>
                <a:rPr lang="en-US" sz="2400" dirty="0" smtClean="0"/>
                <a:t>)</a:t>
              </a:r>
              <a:endParaRPr lang="en-US" sz="2400" dirty="0"/>
            </a:p>
          </p:txBody>
        </p:sp>
      </p:grpSp>
      <p:sp>
        <p:nvSpPr>
          <p:cNvPr id="6" name="TextBox 5"/>
          <p:cNvSpPr txBox="1"/>
          <p:nvPr/>
        </p:nvSpPr>
        <p:spPr>
          <a:xfrm>
            <a:off x="2743200" y="2103663"/>
            <a:ext cx="1806905" cy="369332"/>
          </a:xfrm>
          <a:prstGeom prst="rect">
            <a:avLst/>
          </a:prstGeom>
          <a:noFill/>
        </p:spPr>
        <p:txBody>
          <a:bodyPr wrap="none" rtlCol="0">
            <a:spAutoFit/>
          </a:bodyPr>
          <a:lstStyle/>
          <a:p>
            <a:r>
              <a:rPr lang="en-US" dirty="0" smtClean="0"/>
              <a:t>2 X 2         2 X 3</a:t>
            </a:r>
            <a:endParaRPr lang="en-US" dirty="0"/>
          </a:p>
        </p:txBody>
      </p:sp>
      <p:sp>
        <p:nvSpPr>
          <p:cNvPr id="11" name="TextBox 10"/>
          <p:cNvSpPr txBox="1"/>
          <p:nvPr/>
        </p:nvSpPr>
        <p:spPr>
          <a:xfrm>
            <a:off x="1264096" y="2623066"/>
            <a:ext cx="1765868" cy="369332"/>
          </a:xfrm>
          <a:prstGeom prst="rect">
            <a:avLst/>
          </a:prstGeom>
          <a:noFill/>
        </p:spPr>
        <p:txBody>
          <a:bodyPr wrap="none" rtlCol="0">
            <a:spAutoFit/>
          </a:bodyPr>
          <a:lstStyle/>
          <a:p>
            <a:r>
              <a:rPr lang="en-US" dirty="0" smtClean="0"/>
              <a:t>Product is 2 X 3:</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169276" y="3118160"/>
                <a:ext cx="7940186" cy="8322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−3</m:t>
                              </m:r>
                              <m:d>
                                <m:dPr>
                                  <m:ctrlPr>
                                    <a:rPr lang="en-US" sz="2400" b="0" i="1" smtClean="0">
                                      <a:latin typeface="Cambria Math"/>
                                    </a:rPr>
                                  </m:ctrlPr>
                                </m:dPr>
                                <m:e>
                                  <m:r>
                                    <a:rPr lang="en-US" sz="2400" b="0" i="1" smtClean="0">
                                      <a:latin typeface="Cambria Math"/>
                                    </a:rPr>
                                    <m:t>4</m:t>
                                  </m:r>
                                </m:e>
                              </m:d>
                              <m:r>
                                <a:rPr lang="en-US" sz="2400" b="0" i="1" smtClean="0">
                                  <a:latin typeface="Cambria Math"/>
                                </a:rPr>
                                <m:t>+1</m:t>
                              </m:r>
                              <m:d>
                                <m:dPr>
                                  <m:ctrlPr>
                                    <a:rPr lang="en-US" sz="2400" b="0" i="1" smtClean="0">
                                      <a:latin typeface="Cambria Math"/>
                                    </a:rPr>
                                  </m:ctrlPr>
                                </m:dPr>
                                <m:e>
                                  <m:r>
                                    <a:rPr lang="en-US" sz="2400" b="0" i="1" smtClean="0">
                                      <a:latin typeface="Cambria Math"/>
                                    </a:rPr>
                                    <m:t>−3</m:t>
                                  </m:r>
                                </m:e>
                              </m:d>
                              <m:r>
                                <a:rPr lang="en-US" sz="2400" b="0" i="1" smtClean="0">
                                  <a:latin typeface="Cambria Math"/>
                                </a:rPr>
                                <m:t>         −3</m:t>
                              </m:r>
                              <m:d>
                                <m:dPr>
                                  <m:ctrlPr>
                                    <a:rPr lang="en-US" sz="2400" b="0" i="1" smtClean="0">
                                      <a:latin typeface="Cambria Math"/>
                                    </a:rPr>
                                  </m:ctrlPr>
                                </m:dPr>
                                <m:e>
                                  <m:r>
                                    <a:rPr lang="en-US" sz="2400" b="0" i="1" smtClean="0">
                                      <a:latin typeface="Cambria Math"/>
                                    </a:rPr>
                                    <m:t>0</m:t>
                                  </m:r>
                                </m:e>
                              </m:d>
                              <m:r>
                                <a:rPr lang="en-US" sz="2400" b="0" i="1" smtClean="0">
                                  <a:latin typeface="Cambria Math"/>
                                </a:rPr>
                                <m:t>+1</m:t>
                              </m:r>
                              <m:d>
                                <m:dPr>
                                  <m:ctrlPr>
                                    <a:rPr lang="en-US" sz="2400" b="0" i="1" smtClean="0">
                                      <a:latin typeface="Cambria Math"/>
                                    </a:rPr>
                                  </m:ctrlPr>
                                </m:dPr>
                                <m:e>
                                  <m:r>
                                    <a:rPr lang="en-US" sz="2400" b="0" i="1" smtClean="0">
                                      <a:latin typeface="Cambria Math"/>
                                    </a:rPr>
                                    <m:t>1</m:t>
                                  </m:r>
                                </m:e>
                              </m:d>
                              <m:r>
                                <a:rPr lang="en-US" sz="2400" b="0" i="1" smtClean="0">
                                  <a:latin typeface="Cambria Math"/>
                                </a:rPr>
                                <m:t>           −3</m:t>
                              </m:r>
                              <m:d>
                                <m:dPr>
                                  <m:ctrlPr>
                                    <a:rPr lang="en-US" sz="2400" b="0" i="1" smtClean="0">
                                      <a:latin typeface="Cambria Math"/>
                                    </a:rPr>
                                  </m:ctrlPr>
                                </m:dPr>
                                <m:e>
                                  <m:r>
                                    <a:rPr lang="en-US" sz="2400" b="0" i="1" smtClean="0">
                                      <a:latin typeface="Cambria Math"/>
                                    </a:rPr>
                                    <m:t>−2</m:t>
                                  </m:r>
                                </m:e>
                              </m:d>
                              <m:r>
                                <a:rPr lang="en-US" sz="2400" b="0" i="1" smtClean="0">
                                  <a:latin typeface="Cambria Math"/>
                                </a:rPr>
                                <m:t>+1(1)</m:t>
                              </m:r>
                            </m:e>
                            <m:e>
                              <m:r>
                                <a:rPr lang="en-US" sz="2400" b="0" i="1" smtClean="0">
                                  <a:latin typeface="Cambria Math"/>
                                </a:rPr>
                                <m:t>5</m:t>
                              </m:r>
                              <m:d>
                                <m:dPr>
                                  <m:ctrlPr>
                                    <a:rPr lang="en-US" sz="2400" b="0" i="1" smtClean="0">
                                      <a:latin typeface="Cambria Math"/>
                                    </a:rPr>
                                  </m:ctrlPr>
                                </m:dPr>
                                <m:e>
                                  <m:r>
                                    <a:rPr lang="en-US" sz="2400" b="0" i="1" smtClean="0">
                                      <a:latin typeface="Cambria Math"/>
                                    </a:rPr>
                                    <m:t>4</m:t>
                                  </m:r>
                                </m:e>
                              </m:d>
                              <m:r>
                                <a:rPr lang="en-US" sz="2400" b="0" i="1" smtClean="0">
                                  <a:latin typeface="Cambria Math"/>
                                </a:rPr>
                                <m:t>+−2</m:t>
                              </m:r>
                              <m:d>
                                <m:dPr>
                                  <m:ctrlPr>
                                    <a:rPr lang="en-US" sz="2400" b="0" i="1" smtClean="0">
                                      <a:latin typeface="Cambria Math"/>
                                    </a:rPr>
                                  </m:ctrlPr>
                                </m:dPr>
                                <m:e>
                                  <m:r>
                                    <a:rPr lang="en-US" sz="2400" b="0" i="1" smtClean="0">
                                      <a:latin typeface="Cambria Math"/>
                                    </a:rPr>
                                    <m:t>−3</m:t>
                                  </m:r>
                                </m:e>
                              </m:d>
                              <m:r>
                                <a:rPr lang="en-US" sz="2400" b="0" i="1" smtClean="0">
                                  <a:latin typeface="Cambria Math"/>
                                </a:rPr>
                                <m:t>            5</m:t>
                              </m:r>
                              <m:d>
                                <m:dPr>
                                  <m:ctrlPr>
                                    <a:rPr lang="en-US" sz="2400" b="0" i="1" smtClean="0">
                                      <a:latin typeface="Cambria Math"/>
                                    </a:rPr>
                                  </m:ctrlPr>
                                </m:dPr>
                                <m:e>
                                  <m:r>
                                    <a:rPr lang="en-US" sz="2400" b="0" i="1" smtClean="0">
                                      <a:latin typeface="Cambria Math"/>
                                    </a:rPr>
                                    <m:t>0</m:t>
                                  </m:r>
                                </m:e>
                              </m:d>
                              <m:r>
                                <a:rPr lang="en-US" sz="2400" b="0" i="1" smtClean="0">
                                  <a:latin typeface="Cambria Math"/>
                                </a:rPr>
                                <m:t>+−2</m:t>
                              </m:r>
                              <m:d>
                                <m:dPr>
                                  <m:ctrlPr>
                                    <a:rPr lang="en-US" sz="2400" b="0" i="1" smtClean="0">
                                      <a:latin typeface="Cambria Math"/>
                                    </a:rPr>
                                  </m:ctrlPr>
                                </m:dPr>
                                <m:e>
                                  <m:r>
                                    <a:rPr lang="en-US" sz="2400" b="0" i="1" smtClean="0">
                                      <a:latin typeface="Cambria Math"/>
                                    </a:rPr>
                                    <m:t>1</m:t>
                                  </m:r>
                                </m:e>
                              </m:d>
                              <m:r>
                                <a:rPr lang="en-US" sz="2400" b="0" i="1" smtClean="0">
                                  <a:latin typeface="Cambria Math"/>
                                </a:rPr>
                                <m:t>            5</m:t>
                              </m:r>
                              <m:d>
                                <m:dPr>
                                  <m:ctrlPr>
                                    <a:rPr lang="en-US" sz="2400" b="0" i="1" smtClean="0">
                                      <a:latin typeface="Cambria Math"/>
                                    </a:rPr>
                                  </m:ctrlPr>
                                </m:dPr>
                                <m:e>
                                  <m:r>
                                    <a:rPr lang="en-US" sz="2400" b="0" i="1" smtClean="0">
                                      <a:latin typeface="Cambria Math"/>
                                    </a:rPr>
                                    <m:t>−2</m:t>
                                  </m:r>
                                </m:e>
                              </m:d>
                              <m:r>
                                <a:rPr lang="en-US" sz="2400" b="0" i="1" smtClean="0">
                                  <a:latin typeface="Cambria Math"/>
                                </a:rPr>
                                <m:t>+−2(1)</m:t>
                              </m:r>
                            </m:e>
                          </m:eqAr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169276" y="3118160"/>
                <a:ext cx="7940186" cy="8322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76538" y="4343400"/>
                <a:ext cx="3288015" cy="715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−15          1                7</m:t>
                              </m:r>
                            </m:e>
                            <m:e>
                              <m:r>
                                <a:rPr lang="en-US" sz="2400" b="0" i="1" smtClean="0">
                                  <a:latin typeface="Cambria Math"/>
                                </a:rPr>
                                <m:t>26         −2         −12</m:t>
                              </m:r>
                            </m:e>
                          </m:eqAr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976538" y="4343400"/>
                <a:ext cx="3288015" cy="715645"/>
              </a:xfrm>
              <a:prstGeom prst="rect">
                <a:avLst/>
              </a:prstGeom>
              <a:blipFill rotWithShape="1">
                <a:blip r:embed="rId3"/>
                <a:stretch>
                  <a:fillRect/>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58" y="1214230"/>
            <a:ext cx="4200273" cy="86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152400"/>
            <a:ext cx="6514027" cy="1929492"/>
            <a:chOff x="1143000" y="152400"/>
            <a:chExt cx="6514027" cy="1929492"/>
          </a:xfrm>
        </p:grpSpPr>
        <p:sp>
          <p:nvSpPr>
            <p:cNvPr id="7" name="Rectangle 6"/>
            <p:cNvSpPr/>
            <p:nvPr/>
          </p:nvSpPr>
          <p:spPr>
            <a:xfrm>
              <a:off x="1143000" y="152400"/>
              <a:ext cx="6514027" cy="830997"/>
            </a:xfrm>
            <a:prstGeom prst="rect">
              <a:avLst/>
            </a:prstGeom>
          </p:spPr>
          <p:txBody>
            <a:bodyPr wrap="none">
              <a:spAutoFit/>
            </a:bodyPr>
            <a:lstStyle/>
            <a:p>
              <a:r>
                <a:rPr lang="en-US" sz="2400" b="1" dirty="0" smtClean="0">
                  <a:solidFill>
                    <a:schemeClr val="tx2"/>
                  </a:solidFill>
                </a:rPr>
                <a:t>Your Turn </a:t>
              </a:r>
              <a:r>
                <a:rPr lang="en-US" sz="2400" b="1" dirty="0">
                  <a:solidFill>
                    <a:schemeClr val="tx2"/>
                  </a:solidFill>
                </a:rPr>
                <a:t>1</a:t>
              </a:r>
              <a:r>
                <a:rPr lang="en-US" sz="2400" b="1" dirty="0" smtClean="0">
                  <a:solidFill>
                    <a:schemeClr val="tx2"/>
                  </a:solidFill>
                </a:rPr>
                <a:t>:  </a:t>
              </a:r>
              <a:r>
                <a:rPr lang="en-US" sz="2400" dirty="0" smtClean="0">
                  <a:solidFill>
                    <a:schemeClr val="tx2"/>
                  </a:solidFill>
                </a:rPr>
                <a:t>Find the product, if possible.</a:t>
              </a:r>
            </a:p>
            <a:p>
              <a:r>
                <a:rPr lang="en-US" sz="2400" dirty="0">
                  <a:solidFill>
                    <a:schemeClr val="tx2"/>
                  </a:solidFill>
                </a:rPr>
                <a:t>	</a:t>
              </a:r>
              <a:r>
                <a:rPr lang="en-US" sz="2400" dirty="0" smtClean="0">
                  <a:solidFill>
                    <a:schemeClr val="tx2"/>
                  </a:solidFill>
                </a:rPr>
                <a:t>	If it is not possible, write </a:t>
              </a:r>
              <a:r>
                <a:rPr lang="en-US" sz="2400" i="1" dirty="0" smtClean="0">
                  <a:solidFill>
                    <a:schemeClr val="tx2"/>
                  </a:solidFill>
                </a:rPr>
                <a:t>undefined</a:t>
              </a:r>
              <a:r>
                <a:rPr lang="en-US" sz="2400" dirty="0" smtClean="0">
                  <a:solidFill>
                    <a:schemeClr val="tx2"/>
                  </a:solidFill>
                </a:rPr>
                <a:t>. </a:t>
              </a:r>
              <a:endParaRPr lang="en-US" sz="2400" dirty="0">
                <a:solidFill>
                  <a:schemeClr val="tx2"/>
                </a:solidFill>
              </a:endParaRPr>
            </a:p>
          </p:txBody>
        </p:sp>
        <p:sp>
          <p:nvSpPr>
            <p:cNvPr id="4" name="TextBox 3"/>
            <p:cNvSpPr txBox="1"/>
            <p:nvPr/>
          </p:nvSpPr>
          <p:spPr>
            <a:xfrm>
              <a:off x="1143000" y="1620227"/>
              <a:ext cx="415498" cy="461665"/>
            </a:xfrm>
            <a:prstGeom prst="rect">
              <a:avLst/>
            </a:prstGeom>
            <a:noFill/>
          </p:spPr>
          <p:txBody>
            <a:bodyPr wrap="none" rtlCol="0">
              <a:spAutoFit/>
            </a:bodyPr>
            <a:lstStyle/>
            <a:p>
              <a:r>
                <a:rPr lang="en-US" sz="2400" dirty="0" smtClean="0"/>
                <a:t>a)</a:t>
              </a:r>
              <a:endParaRPr lang="en-US" sz="2400" dirty="0"/>
            </a:p>
          </p:txBody>
        </p:sp>
      </p:grpSp>
      <p:sp>
        <p:nvSpPr>
          <p:cNvPr id="6" name="TextBox 5"/>
          <p:cNvSpPr txBox="1"/>
          <p:nvPr/>
        </p:nvSpPr>
        <p:spPr>
          <a:xfrm>
            <a:off x="2593108" y="2103663"/>
            <a:ext cx="1806905" cy="369332"/>
          </a:xfrm>
          <a:prstGeom prst="rect">
            <a:avLst/>
          </a:prstGeom>
          <a:noFill/>
        </p:spPr>
        <p:txBody>
          <a:bodyPr wrap="none" rtlCol="0">
            <a:spAutoFit/>
          </a:bodyPr>
          <a:lstStyle/>
          <a:p>
            <a:r>
              <a:rPr lang="en-US" dirty="0"/>
              <a:t>3</a:t>
            </a:r>
            <a:r>
              <a:rPr lang="en-US" dirty="0" smtClean="0"/>
              <a:t> X 2         2 X 2</a:t>
            </a:r>
            <a:endParaRPr lang="en-US" dirty="0"/>
          </a:p>
        </p:txBody>
      </p:sp>
      <p:sp>
        <p:nvSpPr>
          <p:cNvPr id="11" name="TextBox 10"/>
          <p:cNvSpPr txBox="1"/>
          <p:nvPr/>
        </p:nvSpPr>
        <p:spPr>
          <a:xfrm>
            <a:off x="1264096" y="2623066"/>
            <a:ext cx="1765868" cy="369332"/>
          </a:xfrm>
          <a:prstGeom prst="rect">
            <a:avLst/>
          </a:prstGeom>
          <a:noFill/>
        </p:spPr>
        <p:txBody>
          <a:bodyPr wrap="none" rtlCol="0">
            <a:spAutoFit/>
          </a:bodyPr>
          <a:lstStyle/>
          <a:p>
            <a:r>
              <a:rPr lang="en-US" dirty="0" smtClean="0"/>
              <a:t>Product is 3 X 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92000"/>
            <a:ext cx="3200400" cy="118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3029964" y="2786711"/>
                <a:ext cx="5307671" cy="12661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3</m:t>
                              </m:r>
                              <m:d>
                                <m:dPr>
                                  <m:ctrlPr>
                                    <a:rPr lang="en-US" sz="2400" b="0" i="1" smtClean="0">
                                      <a:latin typeface="Cambria Math"/>
                                    </a:rPr>
                                  </m:ctrlPr>
                                </m:dPr>
                                <m:e>
                                  <m:r>
                                    <a:rPr lang="en-US" sz="2400" b="0" i="1" smtClean="0">
                                      <a:latin typeface="Cambria Math"/>
                                    </a:rPr>
                                    <m:t>1</m:t>
                                  </m:r>
                                </m:e>
                              </m:d>
                              <m:r>
                                <a:rPr lang="en-US" sz="2400" b="0" i="1" smtClean="0">
                                  <a:latin typeface="Cambria Math"/>
                                </a:rPr>
                                <m:t>+−2</m:t>
                              </m:r>
                              <m:d>
                                <m:dPr>
                                  <m:ctrlPr>
                                    <a:rPr lang="en-US" sz="2400" b="0" i="1" smtClean="0">
                                      <a:latin typeface="Cambria Math"/>
                                    </a:rPr>
                                  </m:ctrlPr>
                                </m:dPr>
                                <m:e>
                                  <m:r>
                                    <a:rPr lang="en-US" sz="2400" b="0" i="1" smtClean="0">
                                      <a:latin typeface="Cambria Math"/>
                                    </a:rPr>
                                    <m:t>2</m:t>
                                  </m:r>
                                </m:e>
                              </m:d>
                              <m:r>
                                <a:rPr lang="en-US" sz="2400" b="0" i="1" smtClean="0">
                                  <a:latin typeface="Cambria Math"/>
                                </a:rPr>
                                <m:t>               3</m:t>
                              </m:r>
                              <m:d>
                                <m:dPr>
                                  <m:ctrlPr>
                                    <a:rPr lang="en-US" sz="2400" b="0" i="1" smtClean="0">
                                      <a:latin typeface="Cambria Math"/>
                                    </a:rPr>
                                  </m:ctrlPr>
                                </m:dPr>
                                <m:e>
                                  <m:r>
                                    <a:rPr lang="en-US" sz="2400" b="0" i="1" smtClean="0">
                                      <a:latin typeface="Cambria Math"/>
                                    </a:rPr>
                                    <m:t>2</m:t>
                                  </m:r>
                                </m:e>
                              </m:d>
                              <m:r>
                                <a:rPr lang="en-US" sz="2400" b="0" i="1" smtClean="0">
                                  <a:latin typeface="Cambria Math"/>
                                </a:rPr>
                                <m:t>+−2(1)</m:t>
                              </m:r>
                            </m:e>
                            <m:e>
                              <m:r>
                                <a:rPr lang="en-US" sz="2400" b="0" i="1" smtClean="0">
                                  <a:latin typeface="Cambria Math"/>
                                </a:rPr>
                                <m:t>0</m:t>
                              </m:r>
                              <m:d>
                                <m:dPr>
                                  <m:ctrlPr>
                                    <a:rPr lang="en-US" sz="2400" b="0" i="1" smtClean="0">
                                      <a:latin typeface="Cambria Math"/>
                                    </a:rPr>
                                  </m:ctrlPr>
                                </m:dPr>
                                <m:e>
                                  <m:r>
                                    <a:rPr lang="en-US" sz="2400" b="0" i="1" smtClean="0">
                                      <a:latin typeface="Cambria Math"/>
                                    </a:rPr>
                                    <m:t>1</m:t>
                                  </m:r>
                                </m:e>
                              </m:d>
                              <m:r>
                                <a:rPr lang="en-US" sz="2400" b="0" i="1" smtClean="0">
                                  <a:latin typeface="Cambria Math"/>
                                </a:rPr>
                                <m:t>+4</m:t>
                              </m:r>
                              <m:d>
                                <m:dPr>
                                  <m:ctrlPr>
                                    <a:rPr lang="en-US" sz="2400" b="0" i="1" smtClean="0">
                                      <a:latin typeface="Cambria Math"/>
                                    </a:rPr>
                                  </m:ctrlPr>
                                </m:dPr>
                                <m:e>
                                  <m:r>
                                    <a:rPr lang="en-US" sz="2400" b="0" i="1" smtClean="0">
                                      <a:latin typeface="Cambria Math"/>
                                    </a:rPr>
                                    <m:t>2</m:t>
                                  </m:r>
                                </m:e>
                              </m:d>
                              <m:r>
                                <a:rPr lang="en-US" sz="2400" b="0" i="1" smtClean="0">
                                  <a:latin typeface="Cambria Math"/>
                                </a:rPr>
                                <m:t>                  0</m:t>
                              </m:r>
                              <m:d>
                                <m:dPr>
                                  <m:ctrlPr>
                                    <a:rPr lang="en-US" sz="2400" b="0" i="1" smtClean="0">
                                      <a:latin typeface="Cambria Math"/>
                                    </a:rPr>
                                  </m:ctrlPr>
                                </m:dPr>
                                <m:e>
                                  <m:r>
                                    <a:rPr lang="en-US" sz="2400" b="0" i="1" smtClean="0">
                                      <a:latin typeface="Cambria Math"/>
                                    </a:rPr>
                                    <m:t>2</m:t>
                                  </m:r>
                                </m:e>
                              </m:d>
                              <m:r>
                                <a:rPr lang="en-US" sz="2400" b="0" i="1" smtClean="0">
                                  <a:latin typeface="Cambria Math"/>
                                </a:rPr>
                                <m:t>+4(1)</m:t>
                              </m:r>
                            </m:e>
                            <m:e>
                              <m:r>
                                <a:rPr lang="en-US" sz="2400" b="0" i="1" smtClean="0">
                                  <a:latin typeface="Cambria Math"/>
                                </a:rPr>
                                <m:t>−5</m:t>
                              </m:r>
                              <m:d>
                                <m:dPr>
                                  <m:ctrlPr>
                                    <a:rPr lang="en-US" sz="2400" b="0" i="1" smtClean="0">
                                      <a:latin typeface="Cambria Math"/>
                                    </a:rPr>
                                  </m:ctrlPr>
                                </m:dPr>
                                <m:e>
                                  <m:r>
                                    <a:rPr lang="en-US" sz="2400" b="0" i="1" smtClean="0">
                                      <a:latin typeface="Cambria Math"/>
                                    </a:rPr>
                                    <m:t>1</m:t>
                                  </m:r>
                                </m:e>
                              </m:d>
                              <m:r>
                                <a:rPr lang="en-US" sz="2400" b="0" i="1" smtClean="0">
                                  <a:latin typeface="Cambria Math"/>
                                </a:rPr>
                                <m:t>+1</m:t>
                              </m:r>
                              <m:d>
                                <m:dPr>
                                  <m:ctrlPr>
                                    <a:rPr lang="en-US" sz="2400" b="0" i="1" smtClean="0">
                                      <a:latin typeface="Cambria Math"/>
                                    </a:rPr>
                                  </m:ctrlPr>
                                </m:dPr>
                                <m:e>
                                  <m:r>
                                    <a:rPr lang="en-US" sz="2400" b="0" i="1" smtClean="0">
                                      <a:latin typeface="Cambria Math"/>
                                    </a:rPr>
                                    <m:t>2</m:t>
                                  </m:r>
                                </m:e>
                              </m:d>
                              <m:r>
                                <a:rPr lang="en-US" sz="2400" b="0" i="1" smtClean="0">
                                  <a:latin typeface="Cambria Math"/>
                                </a:rPr>
                                <m:t>              −5</m:t>
                              </m:r>
                              <m:d>
                                <m:dPr>
                                  <m:ctrlPr>
                                    <a:rPr lang="en-US" sz="2400" b="0" i="1" smtClean="0">
                                      <a:latin typeface="Cambria Math"/>
                                    </a:rPr>
                                  </m:ctrlPr>
                                </m:dPr>
                                <m:e>
                                  <m:r>
                                    <a:rPr lang="en-US" sz="2400" b="0" i="1" smtClean="0">
                                      <a:latin typeface="Cambria Math"/>
                                    </a:rPr>
                                    <m:t>2</m:t>
                                  </m:r>
                                </m:e>
                              </m:d>
                              <m:r>
                                <a:rPr lang="en-US" sz="2400" b="0" i="1" smtClean="0">
                                  <a:latin typeface="Cambria Math"/>
                                </a:rPr>
                                <m:t>+1(1)</m:t>
                              </m:r>
                            </m:e>
                          </m:eqArr>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029964" y="2786711"/>
                <a:ext cx="5307671" cy="126618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48200" y="4343400"/>
                <a:ext cx="2123595" cy="1068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−1               4</m:t>
                              </m:r>
                            </m:e>
                            <m:e>
                              <m:r>
                                <a:rPr lang="en-US" sz="2400" b="0" i="1" smtClean="0">
                                  <a:latin typeface="Cambria Math"/>
                                </a:rPr>
                                <m:t>8                  4</m:t>
                              </m:r>
                            </m:e>
                            <m:e>
                              <m:r>
                                <a:rPr lang="en-US" sz="2400" b="0" i="1" smtClean="0">
                                  <a:latin typeface="Cambria Math"/>
                                </a:rPr>
                                <m:t>−3         −9</m:t>
                              </m:r>
                            </m:e>
                          </m:eqArr>
                        </m:e>
                      </m:d>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648200" y="4343400"/>
                <a:ext cx="2123595" cy="106894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86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152400"/>
            <a:ext cx="6514027" cy="1929492"/>
            <a:chOff x="1143000" y="152400"/>
            <a:chExt cx="6514027" cy="1929492"/>
          </a:xfrm>
        </p:grpSpPr>
        <p:sp>
          <p:nvSpPr>
            <p:cNvPr id="7" name="Rectangle 6"/>
            <p:cNvSpPr/>
            <p:nvPr/>
          </p:nvSpPr>
          <p:spPr>
            <a:xfrm>
              <a:off x="1143000" y="152400"/>
              <a:ext cx="6514027" cy="830997"/>
            </a:xfrm>
            <a:prstGeom prst="rect">
              <a:avLst/>
            </a:prstGeom>
          </p:spPr>
          <p:txBody>
            <a:bodyPr wrap="none">
              <a:spAutoFit/>
            </a:bodyPr>
            <a:lstStyle/>
            <a:p>
              <a:r>
                <a:rPr lang="en-US" sz="2400" b="1" dirty="0" smtClean="0">
                  <a:solidFill>
                    <a:schemeClr val="tx2"/>
                  </a:solidFill>
                </a:rPr>
                <a:t>Your Turn </a:t>
              </a:r>
              <a:r>
                <a:rPr lang="en-US" sz="2400" b="1" dirty="0">
                  <a:solidFill>
                    <a:schemeClr val="tx2"/>
                  </a:solidFill>
                </a:rPr>
                <a:t>1</a:t>
              </a:r>
              <a:r>
                <a:rPr lang="en-US" sz="2400" b="1" dirty="0" smtClean="0">
                  <a:solidFill>
                    <a:schemeClr val="tx2"/>
                  </a:solidFill>
                </a:rPr>
                <a:t>:  </a:t>
              </a:r>
              <a:r>
                <a:rPr lang="en-US" sz="2400" dirty="0" smtClean="0">
                  <a:solidFill>
                    <a:schemeClr val="tx2"/>
                  </a:solidFill>
                </a:rPr>
                <a:t>Find the product, if possible.</a:t>
              </a:r>
            </a:p>
            <a:p>
              <a:r>
                <a:rPr lang="en-US" sz="2400" dirty="0">
                  <a:solidFill>
                    <a:schemeClr val="tx2"/>
                  </a:solidFill>
                </a:rPr>
                <a:t>	</a:t>
              </a:r>
              <a:r>
                <a:rPr lang="en-US" sz="2400" dirty="0" smtClean="0">
                  <a:solidFill>
                    <a:schemeClr val="tx2"/>
                  </a:solidFill>
                </a:rPr>
                <a:t>	If it is not possible, write </a:t>
              </a:r>
              <a:r>
                <a:rPr lang="en-US" sz="2400" i="1" dirty="0" smtClean="0">
                  <a:solidFill>
                    <a:schemeClr val="tx2"/>
                  </a:solidFill>
                </a:rPr>
                <a:t>undefined</a:t>
              </a:r>
              <a:r>
                <a:rPr lang="en-US" sz="2400" dirty="0" smtClean="0">
                  <a:solidFill>
                    <a:schemeClr val="tx2"/>
                  </a:solidFill>
                </a:rPr>
                <a:t>. </a:t>
              </a:r>
              <a:endParaRPr lang="en-US" sz="2400" dirty="0">
                <a:solidFill>
                  <a:schemeClr val="tx2"/>
                </a:solidFill>
              </a:endParaRPr>
            </a:p>
          </p:txBody>
        </p:sp>
        <p:sp>
          <p:nvSpPr>
            <p:cNvPr id="4" name="TextBox 3"/>
            <p:cNvSpPr txBox="1"/>
            <p:nvPr/>
          </p:nvSpPr>
          <p:spPr>
            <a:xfrm>
              <a:off x="1143000" y="1620227"/>
              <a:ext cx="437940" cy="461665"/>
            </a:xfrm>
            <a:prstGeom prst="rect">
              <a:avLst/>
            </a:prstGeom>
            <a:noFill/>
          </p:spPr>
          <p:txBody>
            <a:bodyPr wrap="none" rtlCol="0">
              <a:spAutoFit/>
            </a:bodyPr>
            <a:lstStyle/>
            <a:p>
              <a:r>
                <a:rPr lang="en-US" sz="2400" dirty="0"/>
                <a:t>b</a:t>
              </a:r>
              <a:r>
                <a:rPr lang="en-US" sz="2400" dirty="0" smtClean="0"/>
                <a:t>)</a:t>
              </a:r>
              <a:endParaRPr lang="en-US" sz="2400" dirty="0"/>
            </a:p>
          </p:txBody>
        </p:sp>
      </p:grpSp>
      <p:sp>
        <p:nvSpPr>
          <p:cNvPr id="6" name="TextBox 5"/>
          <p:cNvSpPr txBox="1"/>
          <p:nvPr/>
        </p:nvSpPr>
        <p:spPr>
          <a:xfrm>
            <a:off x="2593108" y="2103663"/>
            <a:ext cx="1806905" cy="369332"/>
          </a:xfrm>
          <a:prstGeom prst="rect">
            <a:avLst/>
          </a:prstGeom>
          <a:noFill/>
        </p:spPr>
        <p:txBody>
          <a:bodyPr wrap="none" rtlCol="0">
            <a:spAutoFit/>
          </a:bodyPr>
          <a:lstStyle/>
          <a:p>
            <a:r>
              <a:rPr lang="en-US" dirty="0"/>
              <a:t>3</a:t>
            </a:r>
            <a:r>
              <a:rPr lang="en-US" dirty="0" smtClean="0"/>
              <a:t> X 2         1 X 3</a:t>
            </a:r>
            <a:endParaRPr lang="en-US" dirty="0"/>
          </a:p>
        </p:txBody>
      </p:sp>
      <p:sp>
        <p:nvSpPr>
          <p:cNvPr id="11" name="TextBox 10"/>
          <p:cNvSpPr txBox="1"/>
          <p:nvPr/>
        </p:nvSpPr>
        <p:spPr>
          <a:xfrm>
            <a:off x="1335431" y="2623066"/>
            <a:ext cx="2307042" cy="369332"/>
          </a:xfrm>
          <a:prstGeom prst="rect">
            <a:avLst/>
          </a:prstGeom>
          <a:noFill/>
        </p:spPr>
        <p:txBody>
          <a:bodyPr wrap="none" rtlCol="0">
            <a:spAutoFit/>
          </a:bodyPr>
          <a:lstStyle/>
          <a:p>
            <a:r>
              <a:rPr lang="en-US" dirty="0" smtClean="0"/>
              <a:t>Product is:   Undefined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983397"/>
            <a:ext cx="3463052" cy="109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5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152400"/>
            <a:ext cx="6514027" cy="1929492"/>
            <a:chOff x="1143000" y="152400"/>
            <a:chExt cx="6514027" cy="1929492"/>
          </a:xfrm>
        </p:grpSpPr>
        <p:sp>
          <p:nvSpPr>
            <p:cNvPr id="7" name="Rectangle 6"/>
            <p:cNvSpPr/>
            <p:nvPr/>
          </p:nvSpPr>
          <p:spPr>
            <a:xfrm>
              <a:off x="1143000" y="152400"/>
              <a:ext cx="6514027" cy="830997"/>
            </a:xfrm>
            <a:prstGeom prst="rect">
              <a:avLst/>
            </a:prstGeom>
          </p:spPr>
          <p:txBody>
            <a:bodyPr wrap="none">
              <a:spAutoFit/>
            </a:bodyPr>
            <a:lstStyle/>
            <a:p>
              <a:r>
                <a:rPr lang="en-US" sz="2400" b="1" dirty="0" smtClean="0">
                  <a:solidFill>
                    <a:schemeClr val="tx2"/>
                  </a:solidFill>
                </a:rPr>
                <a:t>Your Turn </a:t>
              </a:r>
              <a:r>
                <a:rPr lang="en-US" sz="2400" b="1" dirty="0">
                  <a:solidFill>
                    <a:schemeClr val="tx2"/>
                  </a:solidFill>
                </a:rPr>
                <a:t>1</a:t>
              </a:r>
              <a:r>
                <a:rPr lang="en-US" sz="2400" b="1" dirty="0" smtClean="0">
                  <a:solidFill>
                    <a:schemeClr val="tx2"/>
                  </a:solidFill>
                </a:rPr>
                <a:t>:  </a:t>
              </a:r>
              <a:r>
                <a:rPr lang="en-US" sz="2400" dirty="0" smtClean="0">
                  <a:solidFill>
                    <a:schemeClr val="tx2"/>
                  </a:solidFill>
                </a:rPr>
                <a:t>Find the product, if possible.</a:t>
              </a:r>
            </a:p>
            <a:p>
              <a:r>
                <a:rPr lang="en-US" sz="2400" dirty="0">
                  <a:solidFill>
                    <a:schemeClr val="tx2"/>
                  </a:solidFill>
                </a:rPr>
                <a:t>	</a:t>
              </a:r>
              <a:r>
                <a:rPr lang="en-US" sz="2400" dirty="0" smtClean="0">
                  <a:solidFill>
                    <a:schemeClr val="tx2"/>
                  </a:solidFill>
                </a:rPr>
                <a:t>	If it is not possible, write </a:t>
              </a:r>
              <a:r>
                <a:rPr lang="en-US" sz="2400" i="1" dirty="0" smtClean="0">
                  <a:solidFill>
                    <a:schemeClr val="tx2"/>
                  </a:solidFill>
                </a:rPr>
                <a:t>undefined</a:t>
              </a:r>
              <a:r>
                <a:rPr lang="en-US" sz="2400" dirty="0" smtClean="0">
                  <a:solidFill>
                    <a:schemeClr val="tx2"/>
                  </a:solidFill>
                </a:rPr>
                <a:t>. </a:t>
              </a:r>
              <a:endParaRPr lang="en-US" sz="2400" dirty="0">
                <a:solidFill>
                  <a:schemeClr val="tx2"/>
                </a:solidFill>
              </a:endParaRPr>
            </a:p>
          </p:txBody>
        </p:sp>
        <p:sp>
          <p:nvSpPr>
            <p:cNvPr id="4" name="TextBox 3"/>
            <p:cNvSpPr txBox="1"/>
            <p:nvPr/>
          </p:nvSpPr>
          <p:spPr>
            <a:xfrm>
              <a:off x="1143000" y="1620227"/>
              <a:ext cx="418704" cy="461665"/>
            </a:xfrm>
            <a:prstGeom prst="rect">
              <a:avLst/>
            </a:prstGeom>
            <a:noFill/>
          </p:spPr>
          <p:txBody>
            <a:bodyPr wrap="none" rtlCol="0">
              <a:spAutoFit/>
            </a:bodyPr>
            <a:lstStyle/>
            <a:p>
              <a:r>
                <a:rPr lang="en-US" sz="2400" dirty="0" smtClean="0"/>
                <a:t>c)</a:t>
              </a:r>
              <a:endParaRPr lang="en-US" sz="2400" dirty="0"/>
            </a:p>
          </p:txBody>
        </p:sp>
      </p:grpSp>
      <p:sp>
        <p:nvSpPr>
          <p:cNvPr id="6" name="TextBox 5"/>
          <p:cNvSpPr txBox="1"/>
          <p:nvPr/>
        </p:nvSpPr>
        <p:spPr>
          <a:xfrm>
            <a:off x="2836040" y="2103663"/>
            <a:ext cx="1806905" cy="369332"/>
          </a:xfrm>
          <a:prstGeom prst="rect">
            <a:avLst/>
          </a:prstGeom>
          <a:noFill/>
        </p:spPr>
        <p:txBody>
          <a:bodyPr wrap="none" rtlCol="0">
            <a:spAutoFit/>
          </a:bodyPr>
          <a:lstStyle/>
          <a:p>
            <a:r>
              <a:rPr lang="en-US" dirty="0" smtClean="0"/>
              <a:t>2 X 2        2 X 2</a:t>
            </a:r>
            <a:endParaRPr lang="en-US" dirty="0"/>
          </a:p>
        </p:txBody>
      </p:sp>
      <p:sp>
        <p:nvSpPr>
          <p:cNvPr id="11" name="TextBox 10"/>
          <p:cNvSpPr txBox="1"/>
          <p:nvPr/>
        </p:nvSpPr>
        <p:spPr>
          <a:xfrm>
            <a:off x="1264096" y="2623066"/>
            <a:ext cx="1765868" cy="369332"/>
          </a:xfrm>
          <a:prstGeom prst="rect">
            <a:avLst/>
          </a:prstGeom>
          <a:noFill/>
        </p:spPr>
        <p:txBody>
          <a:bodyPr wrap="none" rtlCol="0">
            <a:spAutoFit/>
          </a:bodyPr>
          <a:lstStyle/>
          <a:p>
            <a:r>
              <a:rPr lang="en-US" dirty="0" smtClean="0"/>
              <a:t>Product is 2 X 2:</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785" y="1143001"/>
            <a:ext cx="3733733" cy="9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TextBox 13"/>
              <p:cNvSpPr txBox="1"/>
              <p:nvPr/>
            </p:nvSpPr>
            <p:spPr>
              <a:xfrm>
                <a:off x="3352800" y="2761565"/>
                <a:ext cx="5611344" cy="8322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7</m:t>
                              </m:r>
                              <m:d>
                                <m:dPr>
                                  <m:ctrlPr>
                                    <a:rPr lang="en-US" sz="2400" b="0" i="1" smtClean="0">
                                      <a:latin typeface="Cambria Math"/>
                                    </a:rPr>
                                  </m:ctrlPr>
                                </m:dPr>
                                <m:e>
                                  <m:r>
                                    <a:rPr lang="en-US" sz="2400" b="0" i="1" smtClean="0">
                                      <a:latin typeface="Cambria Math"/>
                                    </a:rPr>
                                    <m:t>1</m:t>
                                  </m:r>
                                </m:e>
                              </m:d>
                              <m:r>
                                <a:rPr lang="en-US" sz="2400" b="0" i="1" smtClean="0">
                                  <a:latin typeface="Cambria Math"/>
                                </a:rPr>
                                <m:t>+−2</m:t>
                              </m:r>
                              <m:d>
                                <m:dPr>
                                  <m:ctrlPr>
                                    <a:rPr lang="en-US" sz="2400" b="0" i="1" smtClean="0">
                                      <a:latin typeface="Cambria Math"/>
                                    </a:rPr>
                                  </m:ctrlPr>
                                </m:dPr>
                                <m:e>
                                  <m:r>
                                    <a:rPr lang="en-US" sz="2400" b="0" i="1" smtClean="0">
                                      <a:latin typeface="Cambria Math"/>
                                    </a:rPr>
                                    <m:t>−2</m:t>
                                  </m:r>
                                </m:e>
                              </m:d>
                              <m:r>
                                <a:rPr lang="en-US" sz="2400" b="0" i="1" smtClean="0">
                                  <a:latin typeface="Cambria Math"/>
                                </a:rPr>
                                <m:t>               7</m:t>
                              </m:r>
                              <m:d>
                                <m:dPr>
                                  <m:ctrlPr>
                                    <a:rPr lang="en-US" sz="2400" b="0" i="1" smtClean="0">
                                      <a:latin typeface="Cambria Math"/>
                                    </a:rPr>
                                  </m:ctrlPr>
                                </m:dPr>
                                <m:e>
                                  <m:r>
                                    <a:rPr lang="en-US" sz="2400" b="0" i="1" smtClean="0">
                                      <a:latin typeface="Cambria Math"/>
                                    </a:rPr>
                                    <m:t>−3</m:t>
                                  </m:r>
                                </m:e>
                              </m:d>
                              <m:r>
                                <a:rPr lang="en-US" sz="2400" b="0" i="1" smtClean="0">
                                  <a:latin typeface="Cambria Math"/>
                                </a:rPr>
                                <m:t>+−2(0)</m:t>
                              </m:r>
                            </m:e>
                            <m:e>
                              <m:r>
                                <a:rPr lang="en-US" sz="2400" b="0" i="1" smtClean="0">
                                  <a:latin typeface="Cambria Math"/>
                                </a:rPr>
                                <m:t>5</m:t>
                              </m:r>
                              <m:d>
                                <m:dPr>
                                  <m:ctrlPr>
                                    <a:rPr lang="en-US" sz="2400" b="0" i="1" smtClean="0">
                                      <a:latin typeface="Cambria Math"/>
                                    </a:rPr>
                                  </m:ctrlPr>
                                </m:dPr>
                                <m:e>
                                  <m:r>
                                    <a:rPr lang="en-US" sz="2400" b="0" i="1" smtClean="0">
                                      <a:latin typeface="Cambria Math"/>
                                    </a:rPr>
                                    <m:t>1</m:t>
                                  </m:r>
                                </m:e>
                              </m:d>
                              <m:r>
                                <a:rPr lang="en-US" sz="2400" b="0" i="1" smtClean="0">
                                  <a:latin typeface="Cambria Math"/>
                                </a:rPr>
                                <m:t>+−4</m:t>
                              </m:r>
                              <m:d>
                                <m:dPr>
                                  <m:ctrlPr>
                                    <a:rPr lang="en-US" sz="2400" b="0" i="1" smtClean="0">
                                      <a:latin typeface="Cambria Math"/>
                                    </a:rPr>
                                  </m:ctrlPr>
                                </m:dPr>
                                <m:e>
                                  <m:r>
                                    <a:rPr lang="en-US" sz="2400" b="0" i="1" smtClean="0">
                                      <a:latin typeface="Cambria Math"/>
                                    </a:rPr>
                                    <m:t>−2</m:t>
                                  </m:r>
                                </m:e>
                              </m:d>
                              <m:r>
                                <a:rPr lang="en-US" sz="2400" b="0" i="1" smtClean="0">
                                  <a:latin typeface="Cambria Math"/>
                                </a:rPr>
                                <m:t>                5</m:t>
                              </m:r>
                              <m:d>
                                <m:dPr>
                                  <m:ctrlPr>
                                    <a:rPr lang="en-US" sz="2400" b="0" i="1" smtClean="0">
                                      <a:latin typeface="Cambria Math"/>
                                    </a:rPr>
                                  </m:ctrlPr>
                                </m:dPr>
                                <m:e>
                                  <m:r>
                                    <a:rPr lang="en-US" sz="2400" b="0" i="1" smtClean="0">
                                      <a:latin typeface="Cambria Math"/>
                                    </a:rPr>
                                    <m:t>−3</m:t>
                                  </m:r>
                                </m:e>
                              </m:d>
                              <m:r>
                                <a:rPr lang="en-US" sz="2400" b="0" i="1" smtClean="0">
                                  <a:latin typeface="Cambria Math"/>
                                </a:rPr>
                                <m:t>+−4(0)</m:t>
                              </m:r>
                            </m:e>
                          </m:eqAr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352800" y="2761565"/>
                <a:ext cx="5611344" cy="83221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58885" y="3886200"/>
                <a:ext cx="2550057"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11              −21</m:t>
                              </m:r>
                            </m:e>
                            <m:e>
                              <m:r>
                                <a:rPr lang="en-US" sz="2400" b="0" i="1" smtClean="0">
                                  <a:latin typeface="Cambria Math"/>
                                </a:rPr>
                                <m:t>13               −15</m:t>
                              </m:r>
                            </m:e>
                          </m:eqArr>
                        </m:e>
                      </m:d>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858885" y="3886200"/>
                <a:ext cx="2550057" cy="70814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289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8132132" cy="22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71600" y="2752269"/>
            <a:ext cx="5943600" cy="369332"/>
          </a:xfrm>
          <a:prstGeom prst="rect">
            <a:avLst/>
          </a:prstGeom>
        </p:spPr>
        <p:txBody>
          <a:bodyPr wrap="square">
            <a:spAutoFit/>
          </a:bodyPr>
          <a:lstStyle/>
          <a:p>
            <a:r>
              <a:rPr lang="en-US" dirty="0"/>
              <a:t>Where </a:t>
            </a:r>
            <a:r>
              <a:rPr lang="en-US" b="1" i="1" u="sng" dirty="0"/>
              <a:t>c</a:t>
            </a:r>
            <a:r>
              <a:rPr lang="en-US" dirty="0"/>
              <a:t> is a scalar (or a constant).  A, B, and </a:t>
            </a:r>
            <a:r>
              <a:rPr lang="en-US" b="1" u="sng" dirty="0"/>
              <a:t>C</a:t>
            </a:r>
            <a:r>
              <a:rPr lang="en-US" dirty="0"/>
              <a:t> is a matrix.</a:t>
            </a:r>
          </a:p>
        </p:txBody>
      </p:sp>
    </p:spTree>
    <p:extLst>
      <p:ext uri="{BB962C8B-B14F-4D97-AF65-F5344CB8AC3E}">
        <p14:creationId xmlns:p14="http://schemas.microsoft.com/office/powerpoint/2010/main" val="3386613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normAutofit/>
          </a:bodyPr>
          <a:lstStyle/>
          <a:p>
            <a:r>
              <a:rPr lang="en-US" b="1" dirty="0">
                <a:effectLst/>
              </a:rPr>
              <a:t>Example 3:  </a:t>
            </a:r>
            <a:r>
              <a:rPr lang="en-US" dirty="0" smtClean="0">
                <a:effectLst/>
              </a:rPr>
              <a:t>Find </a:t>
            </a:r>
            <a:r>
              <a:rPr lang="en-US" i="1" dirty="0" smtClean="0">
                <a:effectLst/>
              </a:rPr>
              <a:t>(A+B)C</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228" y="1143000"/>
            <a:ext cx="64704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89430" y="1389394"/>
            <a:ext cx="437940" cy="461665"/>
          </a:xfrm>
          <a:prstGeom prst="rect">
            <a:avLst/>
          </a:prstGeom>
          <a:noFill/>
        </p:spPr>
        <p:txBody>
          <a:bodyPr wrap="none" rtlCol="0">
            <a:spAutoFit/>
          </a:bodyPr>
          <a:lstStyle/>
          <a:p>
            <a:r>
              <a:rPr lang="en-US" sz="2400" dirty="0"/>
              <a:t>1</a:t>
            </a:r>
            <a:r>
              <a:rPr lang="en-US" sz="2400" dirty="0" smtClean="0"/>
              <a:t>)</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2057400" y="2209800"/>
                <a:ext cx="5050678"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4     −3</m:t>
                                  </m:r>
                                </m:e>
                                <m:e>
                                  <m:r>
                                    <a:rPr lang="en-US" sz="2400" b="0" i="1" smtClean="0">
                                      <a:latin typeface="Cambria Math"/>
                                    </a:rPr>
                                    <m:t>2          1</m:t>
                                  </m:r>
                                </m:e>
                              </m:eqArr>
                            </m:e>
                          </m:d>
                          <m:r>
                            <a:rPr lang="en-US" sz="2400" b="0" i="1" smtClean="0">
                              <a:latin typeface="Cambria Math"/>
                            </a:rPr>
                            <m:t>+</m:t>
                          </m:r>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2          0</m:t>
                                  </m:r>
                                </m:e>
                                <m:e>
                                  <m:r>
                                    <a:rPr lang="en-US" sz="2400" b="0" i="1" smtClean="0">
                                      <a:latin typeface="Cambria Math"/>
                                    </a:rPr>
                                    <m:t>5      −3</m:t>
                                  </m:r>
                                </m:e>
                              </m:eqArr>
                            </m:e>
                          </m:d>
                        </m:e>
                      </m:d>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−2</m:t>
                              </m:r>
                            </m:e>
                            <m:e>
                              <m:r>
                                <a:rPr lang="en-US" sz="2400" b="0" i="1" smtClean="0">
                                  <a:latin typeface="Cambria Math"/>
                                </a:rPr>
                                <m:t>6           3</m:t>
                              </m:r>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057400" y="2209800"/>
                <a:ext cx="5050678" cy="7081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0406" y="3200400"/>
                <a:ext cx="3359317"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6       −3</m:t>
                                  </m:r>
                                </m:e>
                                <m:e>
                                  <m:r>
                                    <a:rPr lang="en-US" sz="2400" b="0" i="1" smtClean="0">
                                      <a:latin typeface="Cambria Math"/>
                                    </a:rPr>
                                    <m:t>7       −2</m:t>
                                  </m:r>
                                </m:e>
                              </m:eqArr>
                            </m:e>
                          </m:d>
                        </m:e>
                      </m:d>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−2</m:t>
                              </m:r>
                            </m:e>
                            <m:e>
                              <m:r>
                                <a:rPr lang="en-US" sz="2400" b="0" i="1" smtClean="0">
                                  <a:latin typeface="Cambria Math"/>
                                </a:rPr>
                                <m:t>6           3</m:t>
                              </m:r>
                            </m:e>
                          </m:eqArr>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970406" y="3200400"/>
                <a:ext cx="3359317" cy="70814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39055" y="4114800"/>
                <a:ext cx="3622017" cy="7068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6−18              −12−9</m:t>
                              </m:r>
                            </m:e>
                            <m:e>
                              <m:r>
                                <a:rPr lang="en-US" sz="2400" b="0" i="1" smtClean="0">
                                  <a:latin typeface="Cambria Math"/>
                                </a:rPr>
                                <m:t>7−12               −14−6</m:t>
                              </m:r>
                            </m:e>
                          </m:eqAr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839055" y="4114800"/>
                <a:ext cx="3622017" cy="70686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75035" y="5105400"/>
                <a:ext cx="2308004"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−12       −21</m:t>
                              </m:r>
                            </m:e>
                            <m:e>
                              <m:r>
                                <a:rPr lang="en-US" sz="2400" b="0" i="1" smtClean="0">
                                  <a:latin typeface="Cambria Math"/>
                                </a:rPr>
                                <m:t>−5         −20</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375035" y="5105400"/>
                <a:ext cx="2308004" cy="708143"/>
              </a:xfrm>
              <a:prstGeom prst="rect">
                <a:avLst/>
              </a:prstGeom>
              <a:blipFill rotWithShape="1">
                <a:blip r:embed="rId6"/>
                <a:stretch>
                  <a:fillRect/>
                </a:stretch>
              </a:blipFill>
            </p:spPr>
            <p:txBody>
              <a:bodyPr/>
              <a:lstStyle/>
              <a:p>
                <a:r>
                  <a:rPr lang="en-US">
                    <a:noFill/>
                  </a:rPr>
                  <a:t> </a:t>
                </a:r>
              </a:p>
            </p:txBody>
          </p:sp>
        </mc:Fallback>
      </mc:AlternateContent>
      <p:sp>
        <p:nvSpPr>
          <p:cNvPr id="6" name="TextBox 5"/>
          <p:cNvSpPr txBox="1"/>
          <p:nvPr/>
        </p:nvSpPr>
        <p:spPr>
          <a:xfrm rot="19781524">
            <a:off x="6454796" y="2594777"/>
            <a:ext cx="2478307" cy="646331"/>
          </a:xfrm>
          <a:prstGeom prst="rect">
            <a:avLst/>
          </a:prstGeom>
          <a:noFill/>
        </p:spPr>
        <p:txBody>
          <a:bodyPr wrap="none" rtlCol="0">
            <a:spAutoFit/>
          </a:bodyPr>
          <a:lstStyle/>
          <a:p>
            <a:r>
              <a:rPr lang="en-US" dirty="0" smtClean="0"/>
              <a:t>Make sure matrix C is in</a:t>
            </a:r>
          </a:p>
          <a:p>
            <a:r>
              <a:rPr lang="en-US" dirty="0" smtClean="0"/>
              <a:t>the correct position.</a:t>
            </a:r>
            <a:endParaRPr lang="en-US" dirty="0"/>
          </a:p>
        </p:txBody>
      </p:sp>
    </p:spTree>
    <p:extLst>
      <p:ext uri="{BB962C8B-B14F-4D97-AF65-F5344CB8AC3E}">
        <p14:creationId xmlns:p14="http://schemas.microsoft.com/office/powerpoint/2010/main" val="302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normAutofit/>
          </a:bodyPr>
          <a:lstStyle/>
          <a:p>
            <a:r>
              <a:rPr lang="en-US" b="1" dirty="0">
                <a:effectLst/>
              </a:rPr>
              <a:t>Example 3:  </a:t>
            </a:r>
            <a:r>
              <a:rPr lang="en-US" dirty="0" smtClean="0">
                <a:effectLst/>
              </a:rPr>
              <a:t>Find </a:t>
            </a:r>
            <a:r>
              <a:rPr lang="en-US" i="1" dirty="0" smtClean="0">
                <a:effectLst/>
              </a:rPr>
              <a:t>AC+BC</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228" y="1143000"/>
            <a:ext cx="64704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89430" y="1389394"/>
            <a:ext cx="437940" cy="461665"/>
          </a:xfrm>
          <a:prstGeom prst="rect">
            <a:avLst/>
          </a:prstGeom>
          <a:noFill/>
        </p:spPr>
        <p:txBody>
          <a:bodyPr wrap="none" rtlCol="0">
            <a:spAutoFit/>
          </a:bodyPr>
          <a:lstStyle/>
          <a:p>
            <a:r>
              <a:rPr lang="en-US" sz="2400" dirty="0"/>
              <a:t>1</a:t>
            </a:r>
            <a:r>
              <a:rPr lang="en-US" sz="2400" dirty="0" smtClean="0"/>
              <a:t>)</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429421" y="2209800"/>
                <a:ext cx="6109365"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4     −3</m:t>
                                  </m:r>
                                </m:e>
                                <m:e>
                                  <m:r>
                                    <a:rPr lang="en-US" sz="2400" b="0" i="1" smtClean="0">
                                      <a:latin typeface="Cambria Math"/>
                                    </a:rPr>
                                    <m:t>2          1</m:t>
                                  </m:r>
                                </m:e>
                              </m:eqArr>
                            </m:e>
                          </m:d>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−2</m:t>
                                  </m:r>
                                </m:e>
                                <m:e>
                                  <m:r>
                                    <a:rPr lang="en-US" sz="2400" b="0" i="1" smtClean="0">
                                      <a:latin typeface="Cambria Math"/>
                                    </a:rPr>
                                    <m:t>6          3</m:t>
                                  </m:r>
                                </m:e>
                              </m:eqArr>
                            </m:e>
                          </m:d>
                          <m:r>
                            <a:rPr lang="en-US" sz="2400" b="0" i="1" smtClean="0">
                              <a:latin typeface="Cambria Math"/>
                            </a:rPr>
                            <m:t>+</m:t>
                          </m:r>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2          0</m:t>
                                  </m:r>
                                </m:e>
                                <m:e>
                                  <m:r>
                                    <a:rPr lang="en-US" sz="2400" b="0" i="1" smtClean="0">
                                      <a:latin typeface="Cambria Math"/>
                                    </a:rPr>
                                    <m:t>5      −3</m:t>
                                  </m:r>
                                </m:e>
                              </m:eqArr>
                            </m:e>
                          </m:d>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1    −2</m:t>
                                  </m:r>
                                </m:e>
                                <m:e>
                                  <m:r>
                                    <a:rPr lang="en-US" sz="2400" b="0" i="1" smtClean="0">
                                      <a:latin typeface="Cambria Math"/>
                                    </a:rPr>
                                    <m:t>6        3</m:t>
                                  </m:r>
                                </m:e>
                              </m:eqArr>
                            </m:e>
                          </m:d>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429421" y="2209800"/>
                <a:ext cx="6109365" cy="7081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03722" y="3178074"/>
                <a:ext cx="4375813"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−14    −17</m:t>
                              </m:r>
                            </m:e>
                            <m:e>
                              <m:r>
                                <a:rPr lang="en-US" sz="2400" b="0" i="1" smtClean="0">
                                  <a:latin typeface="Cambria Math"/>
                                </a:rPr>
                                <m:t>8           −1</m:t>
                              </m:r>
                            </m:e>
                          </m:eqArr>
                        </m:e>
                      </m:d>
                      <m:r>
                        <a:rPr lang="en-US" sz="2400" b="0" i="1" smtClean="0">
                          <a:latin typeface="Cambria Math"/>
                        </a:rPr>
                        <m:t>+</m:t>
                      </m:r>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2            −4</m:t>
                              </m:r>
                            </m:e>
                            <m:e>
                              <m:r>
                                <a:rPr lang="en-US" sz="2400" b="0" i="1" smtClean="0">
                                  <a:latin typeface="Cambria Math"/>
                                </a:rPr>
                                <m:t>−13      −19</m:t>
                              </m:r>
                            </m:e>
                          </m:eqArr>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603722" y="3178074"/>
                <a:ext cx="4375813" cy="70814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62200" y="4191000"/>
                <a:ext cx="2308004"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−12       −21</m:t>
                              </m:r>
                            </m:e>
                            <m:e>
                              <m:r>
                                <a:rPr lang="en-US" sz="2400" b="0" i="1" smtClean="0">
                                  <a:latin typeface="Cambria Math"/>
                                </a:rPr>
                                <m:t>−5         −20</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362200" y="4191000"/>
                <a:ext cx="2308004" cy="708143"/>
              </a:xfrm>
              <a:prstGeom prst="rect">
                <a:avLst/>
              </a:prstGeom>
              <a:blipFill rotWithShape="1">
                <a:blip r:embed="rId5"/>
                <a:stretch>
                  <a:fillRect/>
                </a:stretch>
              </a:blipFill>
            </p:spPr>
            <p:txBody>
              <a:bodyPr/>
              <a:lstStyle/>
              <a:p>
                <a:r>
                  <a:rPr lang="en-US">
                    <a:noFill/>
                  </a:rPr>
                  <a:t> </a:t>
                </a:r>
              </a:p>
            </p:txBody>
          </p:sp>
        </mc:Fallback>
      </mc:AlternateContent>
      <p:sp>
        <p:nvSpPr>
          <p:cNvPr id="3" name="TextBox 2"/>
          <p:cNvSpPr txBox="1"/>
          <p:nvPr/>
        </p:nvSpPr>
        <p:spPr>
          <a:xfrm>
            <a:off x="1066800" y="5257447"/>
            <a:ext cx="3711465" cy="523220"/>
          </a:xfrm>
          <a:prstGeom prst="rect">
            <a:avLst/>
          </a:prstGeom>
          <a:noFill/>
        </p:spPr>
        <p:txBody>
          <a:bodyPr wrap="none" rtlCol="0">
            <a:spAutoFit/>
          </a:bodyPr>
          <a:lstStyle/>
          <a:p>
            <a:r>
              <a:rPr lang="en-US" sz="2800" dirty="0" smtClean="0"/>
              <a:t>Does </a:t>
            </a:r>
            <a:r>
              <a:rPr lang="en-US" sz="2800" i="1" dirty="0" smtClean="0"/>
              <a:t>(A+B)C = AC + BC</a:t>
            </a:r>
            <a:r>
              <a:rPr lang="en-US" sz="2800" dirty="0" smtClean="0"/>
              <a:t>?</a:t>
            </a:r>
            <a:endParaRPr lang="en-US" sz="2800" dirty="0"/>
          </a:p>
        </p:txBody>
      </p:sp>
      <p:sp>
        <p:nvSpPr>
          <p:cNvPr id="11" name="TextBox 10"/>
          <p:cNvSpPr txBox="1"/>
          <p:nvPr/>
        </p:nvSpPr>
        <p:spPr>
          <a:xfrm rot="19781524">
            <a:off x="6454796" y="2669604"/>
            <a:ext cx="2478307" cy="646331"/>
          </a:xfrm>
          <a:prstGeom prst="rect">
            <a:avLst/>
          </a:prstGeom>
          <a:noFill/>
        </p:spPr>
        <p:txBody>
          <a:bodyPr wrap="none" rtlCol="0">
            <a:spAutoFit/>
          </a:bodyPr>
          <a:lstStyle/>
          <a:p>
            <a:r>
              <a:rPr lang="en-US" dirty="0" smtClean="0"/>
              <a:t>Make sure matrix C is in</a:t>
            </a:r>
          </a:p>
          <a:p>
            <a:r>
              <a:rPr lang="en-US" dirty="0" smtClean="0"/>
              <a:t>the correct position.</a:t>
            </a:r>
            <a:endParaRPr lang="en-US" dirty="0"/>
          </a:p>
        </p:txBody>
      </p:sp>
      <p:sp>
        <p:nvSpPr>
          <p:cNvPr id="6" name="TextBox 5"/>
          <p:cNvSpPr txBox="1"/>
          <p:nvPr/>
        </p:nvSpPr>
        <p:spPr>
          <a:xfrm>
            <a:off x="4778265" y="5192133"/>
            <a:ext cx="4082849" cy="1015663"/>
          </a:xfrm>
          <a:prstGeom prst="rect">
            <a:avLst/>
          </a:prstGeom>
          <a:noFill/>
        </p:spPr>
        <p:txBody>
          <a:bodyPr wrap="none" rtlCol="0">
            <a:spAutoFit/>
          </a:bodyPr>
          <a:lstStyle/>
          <a:p>
            <a:r>
              <a:rPr lang="en-US" sz="2000" dirty="0" smtClean="0"/>
              <a:t>Yes, but make sure when you are</a:t>
            </a:r>
          </a:p>
          <a:p>
            <a:r>
              <a:rPr lang="en-US" sz="2000" dirty="0" smtClean="0"/>
              <a:t>doing these types of problems you</a:t>
            </a:r>
          </a:p>
          <a:p>
            <a:r>
              <a:rPr lang="en-US" sz="2000" dirty="0"/>
              <a:t>p</a:t>
            </a:r>
            <a:r>
              <a:rPr lang="en-US" sz="2000" dirty="0" smtClean="0"/>
              <a:t>ut the matrices in the correct order.</a:t>
            </a:r>
            <a:endParaRPr lang="en-US" sz="2000" dirty="0"/>
          </a:p>
        </p:txBody>
      </p:sp>
    </p:spTree>
    <p:extLst>
      <p:ext uri="{BB962C8B-B14F-4D97-AF65-F5344CB8AC3E}">
        <p14:creationId xmlns:p14="http://schemas.microsoft.com/office/powerpoint/2010/main" val="341497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3" grpId="0"/>
      <p:bldP spid="11"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2362200" cy="533400"/>
          </a:xfrm>
        </p:spPr>
        <p:txBody>
          <a:bodyPr>
            <a:normAutofit/>
          </a:bodyPr>
          <a:lstStyle/>
          <a:p>
            <a:r>
              <a:rPr lang="en-US" sz="2800" b="1" dirty="0" smtClean="0">
                <a:effectLst/>
              </a:rPr>
              <a:t>Your Turn </a:t>
            </a:r>
            <a:r>
              <a:rPr lang="en-US" sz="2800" b="1" dirty="0">
                <a:effectLst/>
              </a:rPr>
              <a:t>2</a:t>
            </a:r>
            <a:r>
              <a:rPr lang="en-US" sz="2800" b="1" dirty="0" smtClean="0">
                <a:effectLst/>
              </a:rPr>
              <a:t>:</a:t>
            </a:r>
            <a:endParaRPr lang="en-US" sz="28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8062601" cy="8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1388099"/>
            <a:ext cx="8077200" cy="369332"/>
          </a:xfrm>
          <a:prstGeom prst="rect">
            <a:avLst/>
          </a:prstGeom>
        </p:spPr>
        <p:txBody>
          <a:bodyPr wrap="square">
            <a:spAutoFit/>
          </a:bodyPr>
          <a:lstStyle/>
          <a:p>
            <a:r>
              <a:rPr lang="en-US" b="1" dirty="0"/>
              <a:t>to determine whether each of the following is true for the given matrices.</a:t>
            </a:r>
            <a:endParaRPr lang="en-US"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1031803" y="1978967"/>
            <a:ext cx="2257424" cy="461665"/>
            <a:chOff x="1031803" y="1978967"/>
            <a:chExt cx="2257424" cy="461665"/>
          </a:xfrm>
        </p:grpSpPr>
        <p:sp>
          <p:nvSpPr>
            <p:cNvPr id="5" name="TextBox 4"/>
            <p:cNvSpPr txBox="1"/>
            <p:nvPr/>
          </p:nvSpPr>
          <p:spPr>
            <a:xfrm>
              <a:off x="1031803" y="1978967"/>
              <a:ext cx="437940" cy="461665"/>
            </a:xfrm>
            <a:prstGeom prst="rect">
              <a:avLst/>
            </a:prstGeom>
            <a:noFill/>
          </p:spPr>
          <p:txBody>
            <a:bodyPr wrap="none" rtlCol="0">
              <a:spAutoFit/>
            </a:bodyPr>
            <a:lstStyle/>
            <a:p>
              <a:r>
                <a:rPr lang="en-US" sz="2400" dirty="0"/>
                <a:t>1</a:t>
              </a:r>
              <a:r>
                <a:rPr lang="en-US" sz="2400" dirty="0" smtClean="0"/>
                <a:t>)</a:t>
              </a:r>
              <a:endParaRPr lang="en-US" sz="2400" dirty="0"/>
            </a:p>
          </p:txBody>
        </p:sp>
        <p:sp>
          <p:nvSpPr>
            <p:cNvPr id="12" name="TextBox 11"/>
            <p:cNvSpPr txBox="1"/>
            <p:nvPr/>
          </p:nvSpPr>
          <p:spPr>
            <a:xfrm>
              <a:off x="1524000" y="1978967"/>
              <a:ext cx="1765227" cy="461665"/>
            </a:xfrm>
            <a:prstGeom prst="rect">
              <a:avLst/>
            </a:prstGeom>
            <a:noFill/>
          </p:spPr>
          <p:txBody>
            <a:bodyPr wrap="none" rtlCol="0">
              <a:spAutoFit/>
            </a:bodyPr>
            <a:lstStyle/>
            <a:p>
              <a:r>
                <a:rPr lang="en-US" sz="2400" i="1" dirty="0"/>
                <a:t>c</a:t>
              </a:r>
              <a:r>
                <a:rPr lang="en-US" sz="2400" i="1" dirty="0" smtClean="0"/>
                <a:t>(AB) = (</a:t>
              </a:r>
              <a:r>
                <a:rPr lang="en-US" sz="2400" i="1" dirty="0" err="1" smtClean="0"/>
                <a:t>cA</a:t>
              </a:r>
              <a:r>
                <a:rPr lang="en-US" sz="2400" i="1" dirty="0" smtClean="0"/>
                <a:t>)B</a:t>
              </a:r>
              <a:endParaRPr lang="en-US" sz="2400" i="1" dirty="0"/>
            </a:p>
          </p:txBody>
        </p:sp>
      </p:grpSp>
      <mc:AlternateContent xmlns:mc="http://schemas.openxmlformats.org/markup-compatibility/2006" xmlns:a14="http://schemas.microsoft.com/office/drawing/2010/main">
        <mc:Choice Requires="a14">
          <p:sp>
            <p:nvSpPr>
              <p:cNvPr id="13" name="TextBox 12"/>
              <p:cNvSpPr txBox="1"/>
              <p:nvPr/>
            </p:nvSpPr>
            <p:spPr>
              <a:xfrm>
                <a:off x="1229752" y="2613126"/>
                <a:ext cx="6516464" cy="708143"/>
              </a:xfrm>
              <a:prstGeom prst="rect">
                <a:avLst/>
              </a:prstGeom>
              <a:noFill/>
            </p:spPr>
            <p:txBody>
              <a:bodyPr wrap="none" rtlCol="0">
                <a:spAutoFit/>
              </a:bodyPr>
              <a:lstStyle/>
              <a:p>
                <a14:m>
                  <m:oMath xmlns:m="http://schemas.openxmlformats.org/officeDocument/2006/math">
                    <m:r>
                      <a:rPr lang="en-US" sz="2400" b="0" i="1" smtClean="0">
                        <a:latin typeface="Cambria Math"/>
                      </a:rPr>
                      <m:t>−4</m:t>
                    </m:r>
                    <m:d>
                      <m:dPr>
                        <m:ctrlPr>
                          <a:rPr lang="en-US" sz="2400" b="0" i="1" smtClean="0">
                            <a:latin typeface="Cambria Math"/>
                          </a:rPr>
                        </m:ctrlPr>
                      </m:dPr>
                      <m:e>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3       2</m:t>
                                </m:r>
                              </m:e>
                              <m:e>
                                <m:r>
                                  <a:rPr lang="en-US" sz="2400" b="0" i="1" smtClean="0">
                                    <a:latin typeface="Cambria Math"/>
                                  </a:rPr>
                                  <m:t>5   −2</m:t>
                                </m:r>
                              </m:e>
                            </m:eqArr>
                          </m:e>
                        </m:d>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6      4</m:t>
                                </m:r>
                              </m:e>
                              <m:e>
                                <m:r>
                                  <a:rPr lang="en-US" sz="2400" b="0" i="1" smtClean="0">
                                    <a:latin typeface="Cambria Math"/>
                                  </a:rPr>
                                  <m:t>2      1</m:t>
                                </m:r>
                              </m:e>
                            </m:eqArr>
                          </m:e>
                        </m:d>
                      </m:e>
                    </m:d>
                    <m:r>
                      <a:rPr lang="en-US" sz="2400" b="0" i="0" smtClean="0">
                        <a:latin typeface="Cambria Math"/>
                      </a:rPr>
                      <m:t>= </m:t>
                    </m:r>
                    <m:d>
                      <m:dPr>
                        <m:ctrlPr>
                          <a:rPr lang="en-US" sz="2400" b="0" i="1" smtClean="0">
                            <a:latin typeface="Cambria Math"/>
                          </a:rPr>
                        </m:ctrlPr>
                      </m:dPr>
                      <m:e>
                        <m:r>
                          <a:rPr lang="en-US" sz="2400" b="0" i="1" smtClean="0">
                            <a:latin typeface="Cambria Math"/>
                          </a:rPr>
                          <m:t>−4</m:t>
                        </m:r>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3      2</m:t>
                                </m:r>
                              </m:e>
                              <m:e>
                                <m:r>
                                  <a:rPr lang="en-US" sz="2400" b="0" i="1" smtClean="0">
                                    <a:latin typeface="Cambria Math"/>
                                  </a:rPr>
                                  <m:t>5   −2</m:t>
                                </m:r>
                              </m:e>
                            </m:eqArr>
                          </m:e>
                        </m:d>
                      </m:e>
                    </m:d>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6      4</m:t>
                            </m:r>
                          </m:e>
                          <m:e>
                            <m:r>
                              <a:rPr lang="en-US" sz="2400" b="0" i="1" smtClean="0">
                                <a:latin typeface="Cambria Math"/>
                              </a:rPr>
                              <m:t>2      1</m:t>
                            </m:r>
                          </m:e>
                        </m:eqArr>
                      </m:e>
                    </m:d>
                  </m:oMath>
                </a14:m>
                <a:r>
                  <a:rPr lang="en-US" dirty="0" smtClean="0"/>
                  <a:t> </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229752" y="2613126"/>
                <a:ext cx="6516464" cy="7081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559159" y="3614253"/>
                <a:ext cx="5899692" cy="708143"/>
              </a:xfrm>
              <a:prstGeom prst="rect">
                <a:avLst/>
              </a:prstGeom>
              <a:noFill/>
            </p:spPr>
            <p:txBody>
              <a:bodyPr wrap="none" rtlCol="0">
                <a:spAutoFit/>
              </a:bodyPr>
              <a:lstStyle/>
              <a:p>
                <a14:m>
                  <m:oMath xmlns:m="http://schemas.openxmlformats.org/officeDocument/2006/math">
                    <m:r>
                      <a:rPr lang="en-US" sz="2400" b="0" i="1" smtClean="0">
                        <a:latin typeface="Cambria Math"/>
                      </a:rPr>
                      <m:t>−4</m:t>
                    </m:r>
                    <m:d>
                      <m:dPr>
                        <m:ctrlPr>
                          <a:rPr lang="en-US" sz="2400" b="0" i="1" smtClean="0">
                            <a:latin typeface="Cambria Math"/>
                          </a:rPr>
                        </m:ctrlPr>
                      </m:dPr>
                      <m:e>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22       14</m:t>
                                </m:r>
                              </m:e>
                              <m:e>
                                <m:r>
                                  <a:rPr lang="en-US" sz="2400" b="0" i="1" smtClean="0">
                                    <a:latin typeface="Cambria Math"/>
                                  </a:rPr>
                                  <m:t>26       18</m:t>
                                </m:r>
                              </m:e>
                            </m:eqArr>
                          </m:e>
                        </m:d>
                      </m:e>
                    </m:d>
                    <m:r>
                      <a:rPr lang="en-US" sz="2400" b="0" i="0" smtClean="0">
                        <a:latin typeface="Cambria Math"/>
                      </a:rPr>
                      <m:t>= </m:t>
                    </m:r>
                    <m:d>
                      <m:dPr>
                        <m:ctrlPr>
                          <a:rPr lang="en-US" sz="2400" b="0" i="1" smtClean="0">
                            <a:latin typeface="Cambria Math"/>
                          </a:rPr>
                        </m:ctrlPr>
                      </m:dPr>
                      <m:e>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−12     −8</m:t>
                                </m:r>
                              </m:e>
                              <m:e>
                                <m:r>
                                  <a:rPr lang="en-US" sz="2400" b="0" i="1" smtClean="0">
                                    <a:latin typeface="Cambria Math"/>
                                  </a:rPr>
                                  <m:t>−20          8</m:t>
                                </m:r>
                              </m:e>
                            </m:eqArr>
                          </m:e>
                        </m:d>
                      </m:e>
                    </m:d>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6      4</m:t>
                            </m:r>
                          </m:e>
                          <m:e>
                            <m:r>
                              <a:rPr lang="en-US" sz="2400" b="0" i="1" smtClean="0">
                                <a:latin typeface="Cambria Math"/>
                              </a:rPr>
                              <m:t>2      1</m:t>
                            </m:r>
                          </m:e>
                        </m:eqArr>
                      </m:e>
                    </m:d>
                  </m:oMath>
                </a14:m>
                <a:r>
                  <a:rPr lang="en-US" dirty="0" smtClean="0"/>
                  <a:t> </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559159" y="3614253"/>
                <a:ext cx="5899692" cy="70814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828800" y="4724400"/>
                <a:ext cx="5019066" cy="715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−88         −56</m:t>
                              </m:r>
                            </m:e>
                            <m:e>
                              <m:r>
                                <a:rPr lang="en-US" sz="2400" b="0" i="1" smtClean="0">
                                  <a:latin typeface="Cambria Math"/>
                                </a:rPr>
                                <m:t>−104       −72</m:t>
                              </m:r>
                            </m:e>
                          </m:eqArr>
                        </m:e>
                      </m:d>
                      <m:r>
                        <a:rPr lang="en-US" sz="2400" b="0" i="1" smtClean="0">
                          <a:latin typeface="Cambria Math"/>
                        </a:rPr>
                        <m:t>= </m:t>
                      </m:r>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−88        −56</m:t>
                              </m:r>
                            </m:e>
                            <m:e>
                              <m:r>
                                <a:rPr lang="en-US" sz="2400" b="0" i="1" smtClean="0">
                                  <a:latin typeface="Cambria Math"/>
                                </a:rPr>
                                <m:t>−104       −72</m:t>
                              </m:r>
                            </m:e>
                          </m:eqAr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828800" y="4724400"/>
                <a:ext cx="5019066" cy="715645"/>
              </a:xfrm>
              <a:prstGeom prst="rect">
                <a:avLst/>
              </a:prstGeom>
              <a:blipFill rotWithShape="1">
                <a:blip r:embed="rId5"/>
                <a:stretch>
                  <a:fillRect/>
                </a:stretch>
              </a:blipFill>
            </p:spPr>
            <p:txBody>
              <a:bodyPr/>
              <a:lstStyle/>
              <a:p>
                <a:r>
                  <a:rPr lang="en-US">
                    <a:noFill/>
                  </a:rPr>
                  <a:t> </a:t>
                </a:r>
              </a:p>
            </p:txBody>
          </p:sp>
        </mc:Fallback>
      </mc:AlternateContent>
      <p:sp>
        <p:nvSpPr>
          <p:cNvPr id="19" name="TextBox 18"/>
          <p:cNvSpPr txBox="1"/>
          <p:nvPr/>
        </p:nvSpPr>
        <p:spPr>
          <a:xfrm>
            <a:off x="2520060" y="5827986"/>
            <a:ext cx="4103880" cy="461665"/>
          </a:xfrm>
          <a:prstGeom prst="rect">
            <a:avLst/>
          </a:prstGeom>
          <a:noFill/>
        </p:spPr>
        <p:txBody>
          <a:bodyPr wrap="none" rtlCol="0">
            <a:spAutoFit/>
          </a:bodyPr>
          <a:lstStyle/>
          <a:p>
            <a:r>
              <a:rPr lang="en-US" sz="2400" i="1" dirty="0"/>
              <a:t>c</a:t>
            </a:r>
            <a:r>
              <a:rPr lang="en-US" sz="2400" i="1" dirty="0" smtClean="0"/>
              <a:t>(AB) = (</a:t>
            </a:r>
            <a:r>
              <a:rPr lang="en-US" sz="2400" i="1" dirty="0" err="1" smtClean="0"/>
              <a:t>cA</a:t>
            </a:r>
            <a:r>
              <a:rPr lang="en-US" sz="2400" i="1" dirty="0" smtClean="0"/>
              <a:t>)B is true for matrices!</a:t>
            </a:r>
            <a:endParaRPr lang="en-US" sz="2400" i="1" dirty="0"/>
          </a:p>
        </p:txBody>
      </p:sp>
    </p:spTree>
    <p:extLst>
      <p:ext uri="{BB962C8B-B14F-4D97-AF65-F5344CB8AC3E}">
        <p14:creationId xmlns:p14="http://schemas.microsoft.com/office/powerpoint/2010/main" val="92729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4"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2362200" cy="533400"/>
          </a:xfrm>
        </p:spPr>
        <p:txBody>
          <a:bodyPr>
            <a:normAutofit/>
          </a:bodyPr>
          <a:lstStyle/>
          <a:p>
            <a:r>
              <a:rPr lang="en-US" sz="2800" b="1" dirty="0" smtClean="0">
                <a:effectLst/>
              </a:rPr>
              <a:t>Your Turn </a:t>
            </a:r>
            <a:r>
              <a:rPr lang="en-US" sz="2800" b="1" dirty="0">
                <a:effectLst/>
              </a:rPr>
              <a:t>2</a:t>
            </a:r>
            <a:r>
              <a:rPr lang="en-US" sz="2800" b="1" dirty="0" smtClean="0">
                <a:effectLst/>
              </a:rPr>
              <a:t>:</a:t>
            </a:r>
            <a:endParaRPr lang="en-US" sz="28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8062601" cy="8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1388099"/>
            <a:ext cx="8077200" cy="369332"/>
          </a:xfrm>
          <a:prstGeom prst="rect">
            <a:avLst/>
          </a:prstGeom>
        </p:spPr>
        <p:txBody>
          <a:bodyPr wrap="square">
            <a:spAutoFit/>
          </a:bodyPr>
          <a:lstStyle/>
          <a:p>
            <a:r>
              <a:rPr lang="en-US" b="1" dirty="0"/>
              <a:t>to determine whether each of the following is true for the given matrices.</a:t>
            </a:r>
            <a:endParaRPr lang="en-US"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1031803" y="1978967"/>
            <a:ext cx="2672537" cy="461665"/>
            <a:chOff x="1031803" y="1978967"/>
            <a:chExt cx="2672537" cy="461665"/>
          </a:xfrm>
        </p:grpSpPr>
        <p:sp>
          <p:nvSpPr>
            <p:cNvPr id="5" name="TextBox 4"/>
            <p:cNvSpPr txBox="1"/>
            <p:nvPr/>
          </p:nvSpPr>
          <p:spPr>
            <a:xfrm>
              <a:off x="1031803" y="1978967"/>
              <a:ext cx="437940" cy="461665"/>
            </a:xfrm>
            <a:prstGeom prst="rect">
              <a:avLst/>
            </a:prstGeom>
            <a:noFill/>
          </p:spPr>
          <p:txBody>
            <a:bodyPr wrap="none" rtlCol="0">
              <a:spAutoFit/>
            </a:bodyPr>
            <a:lstStyle/>
            <a:p>
              <a:r>
                <a:rPr lang="en-US" sz="2400" dirty="0"/>
                <a:t>2</a:t>
              </a:r>
              <a:r>
                <a:rPr lang="en-US" sz="2400" dirty="0" smtClean="0"/>
                <a:t>)</a:t>
              </a:r>
              <a:endParaRPr lang="en-US" sz="2400" dirty="0"/>
            </a:p>
          </p:txBody>
        </p:sp>
        <p:sp>
          <p:nvSpPr>
            <p:cNvPr id="12" name="TextBox 11"/>
            <p:cNvSpPr txBox="1"/>
            <p:nvPr/>
          </p:nvSpPr>
          <p:spPr>
            <a:xfrm>
              <a:off x="1524000" y="1978967"/>
              <a:ext cx="2180340" cy="461665"/>
            </a:xfrm>
            <a:prstGeom prst="rect">
              <a:avLst/>
            </a:prstGeom>
            <a:noFill/>
          </p:spPr>
          <p:txBody>
            <a:bodyPr wrap="none" rtlCol="0">
              <a:spAutoFit/>
            </a:bodyPr>
            <a:lstStyle/>
            <a:p>
              <a:r>
                <a:rPr lang="en-US" sz="2400" i="1" dirty="0" smtClean="0"/>
                <a:t>C(A+B) = AC+BC</a:t>
              </a:r>
              <a:endParaRPr lang="en-US" sz="2400" i="1" dirty="0"/>
            </a:p>
          </p:txBody>
        </p:sp>
      </p:grpSp>
      <mc:AlternateContent xmlns:mc="http://schemas.openxmlformats.org/markup-compatibility/2006" xmlns:a14="http://schemas.microsoft.com/office/drawing/2010/main">
        <mc:Choice Requires="a14">
          <p:sp>
            <p:nvSpPr>
              <p:cNvPr id="13" name="TextBox 12"/>
              <p:cNvSpPr txBox="1"/>
              <p:nvPr/>
            </p:nvSpPr>
            <p:spPr>
              <a:xfrm>
                <a:off x="1143000" y="2556623"/>
                <a:ext cx="7924800" cy="714555"/>
              </a:xfrm>
              <a:prstGeom prst="rect">
                <a:avLst/>
              </a:prstGeom>
              <a:noFill/>
            </p:spPr>
            <p:txBody>
              <a:bodyPr wrap="square" rtlCol="0">
                <a:spAutoFit/>
              </a:bodyPr>
              <a:lstStyle/>
              <a:p>
                <a14:m>
                  <m:oMath xmlns:m="http://schemas.openxmlformats.org/officeDocument/2006/math">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    −2</m:t>
                            </m:r>
                          </m:e>
                          <m:e>
                            <m:r>
                              <a:rPr lang="en-US" b="0" i="1" smtClean="0">
                                <a:latin typeface="Cambria Math"/>
                              </a:rPr>
                              <m:t>1       −3</m:t>
                            </m:r>
                          </m:e>
                        </m:eqArr>
                      </m:e>
                    </m:d>
                    <m:d>
                      <m:dPr>
                        <m:ctrlPr>
                          <a:rPr lang="en-US" b="0" i="1" smtClean="0">
                            <a:latin typeface="Cambria Math"/>
                          </a:rPr>
                        </m:ctrlPr>
                      </m:dPr>
                      <m:e>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3       2</m:t>
                                </m:r>
                              </m:e>
                              <m:e>
                                <m:r>
                                  <a:rPr lang="en-US" b="0" i="1" smtClean="0">
                                    <a:latin typeface="Cambria Math"/>
                                  </a:rPr>
                                  <m:t>5   −2</m:t>
                                </m:r>
                              </m:e>
                            </m:eqArr>
                          </m:e>
                        </m:d>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6      4</m:t>
                                </m:r>
                              </m:e>
                              <m:e>
                                <m:r>
                                  <a:rPr lang="en-US" b="0" i="1" smtClean="0">
                                    <a:latin typeface="Cambria Math"/>
                                  </a:rPr>
                                  <m:t>2      1</m:t>
                                </m:r>
                              </m:e>
                            </m:eqArr>
                          </m:e>
                        </m:d>
                      </m:e>
                    </m:d>
                    <m:r>
                      <a:rPr lang="en-US" b="0" i="0" smtClean="0">
                        <a:latin typeface="Cambria Math"/>
                      </a:rPr>
                      <m:t>= </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3       2</m:t>
                            </m:r>
                          </m:e>
                          <m:e>
                            <m:r>
                              <a:rPr lang="en-US" b="0" i="1" smtClean="0">
                                <a:latin typeface="Cambria Math"/>
                              </a:rPr>
                              <m:t>5   −2</m:t>
                            </m:r>
                          </m:e>
                        </m:eqArr>
                      </m:e>
                    </m:d>
                    <m:d>
                      <m:dPr>
                        <m:begChr m:val="["/>
                        <m:endChr m:val="]"/>
                        <m:ctrlPr>
                          <a:rPr lang="en-US" b="0" i="1" smtClean="0">
                            <a:latin typeface="Cambria Math"/>
                          </a:rPr>
                        </m:ctrlPr>
                      </m:dPr>
                      <m:e>
                        <m:eqArr>
                          <m:eqArrPr>
                            <m:ctrlPr>
                              <a:rPr lang="en-US" i="1">
                                <a:latin typeface="Cambria Math"/>
                              </a:rPr>
                            </m:ctrlPr>
                          </m:eqArrPr>
                          <m:e>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    −2</m:t>
                            </m:r>
                          </m:e>
                          <m:e>
                            <m:r>
                              <a:rPr lang="en-US" i="1">
                                <a:latin typeface="Cambria Math"/>
                              </a:rPr>
                              <m:t>1       −3</m:t>
                            </m:r>
                          </m:e>
                        </m:eqArr>
                      </m:e>
                    </m:d>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6      4</m:t>
                            </m:r>
                          </m:e>
                          <m:e>
                            <m:r>
                              <a:rPr lang="en-US" b="0" i="1" smtClean="0">
                                <a:latin typeface="Cambria Math"/>
                              </a:rPr>
                              <m:t>2      1</m:t>
                            </m:r>
                          </m:e>
                        </m:eqArr>
                      </m:e>
                    </m:d>
                    <m:d>
                      <m:dPr>
                        <m:begChr m:val="["/>
                        <m:endChr m:val="]"/>
                        <m:ctrlPr>
                          <a:rPr lang="en-US" b="0" i="1" smtClean="0">
                            <a:latin typeface="Cambria Math"/>
                          </a:rPr>
                        </m:ctrlPr>
                      </m:dPr>
                      <m:e>
                        <m:eqArr>
                          <m:eqArrPr>
                            <m:ctrlPr>
                              <a:rPr lang="en-US" i="1">
                                <a:latin typeface="Cambria Math"/>
                              </a:rPr>
                            </m:ctrlPr>
                          </m:eqArrPr>
                          <m:e>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      −2</m:t>
                            </m:r>
                          </m:e>
                          <m:e>
                            <m:r>
                              <a:rPr lang="en-US" i="1">
                                <a:latin typeface="Cambria Math"/>
                              </a:rPr>
                              <m:t>1         −3</m:t>
                            </m:r>
                          </m:e>
                        </m:eqArr>
                      </m:e>
                    </m:d>
                  </m:oMath>
                </a14:m>
                <a:r>
                  <a:rPr lang="en-US" sz="1400" dirty="0" smtClean="0"/>
                  <a:t> </a:t>
                </a:r>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143000" y="2556623"/>
                <a:ext cx="7924800" cy="71455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43000" y="3581416"/>
                <a:ext cx="5612049" cy="972702"/>
              </a:xfrm>
              <a:prstGeom prst="rect">
                <a:avLst/>
              </a:prstGeom>
              <a:noFill/>
            </p:spPr>
            <p:txBody>
              <a:bodyPr wrap="none" rtlCol="0">
                <a:spAutoFit/>
              </a:bodyPr>
              <a:lstStyle/>
              <a:p>
                <a14:m>
                  <m:oMath xmlns:m="http://schemas.openxmlformats.org/officeDocument/2006/math">
                    <m:d>
                      <m:dPr>
                        <m:begChr m:val="["/>
                        <m:endChr m:val="]"/>
                        <m:ctrlPr>
                          <a:rPr lang="en-US" b="0" i="1" smtClean="0">
                            <a:latin typeface="Cambria Math"/>
                          </a:rPr>
                        </m:ctrlPr>
                      </m:dPr>
                      <m:e>
                        <m:eqArr>
                          <m:eqArrPr>
                            <m:ctrlPr>
                              <a:rPr lang="en-US" i="1">
                                <a:latin typeface="Cambria Math"/>
                              </a:rPr>
                            </m:ctrlPr>
                          </m:eqArrPr>
                          <m:e>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      −2</m:t>
                            </m:r>
                          </m:e>
                          <m:e>
                            <m:r>
                              <a:rPr lang="en-US" i="1">
                                <a:latin typeface="Cambria Math"/>
                              </a:rPr>
                              <m:t>1         −3</m:t>
                            </m:r>
                          </m:e>
                        </m:eqArr>
                      </m:e>
                    </m:d>
                    <m:d>
                      <m:dPr>
                        <m:ctrlPr>
                          <a:rPr lang="en-US" b="0" i="1" smtClean="0">
                            <a:latin typeface="Cambria Math"/>
                          </a:rPr>
                        </m:ctrlPr>
                      </m:dPr>
                      <m:e>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9       6</m:t>
                                </m:r>
                              </m:e>
                              <m:e>
                                <m:r>
                                  <a:rPr lang="en-US" b="0" i="1" smtClean="0">
                                    <a:latin typeface="Cambria Math"/>
                                  </a:rPr>
                                  <m:t>7   −1</m:t>
                                </m:r>
                              </m:e>
                            </m:eqArr>
                          </m:e>
                        </m:d>
                      </m:e>
                    </m:d>
                    <m:r>
                      <a:rPr lang="en-US" b="0" i="0" smtClean="0">
                        <a:latin typeface="Cambria Math"/>
                      </a:rPr>
                      <m:t>= </m:t>
                    </m:r>
                    <m:d>
                      <m:dPr>
                        <m:begChr m:val="["/>
                        <m:endChr m:val="]"/>
                        <m:ctrlPr>
                          <a:rPr lang="en-US" b="0" i="1" smtClean="0">
                            <a:latin typeface="Cambria Math"/>
                          </a:rPr>
                        </m:ctrlPr>
                      </m:dPr>
                      <m:e>
                        <m:eqArr>
                          <m:eqArrPr>
                            <m:ctrlPr>
                              <a:rPr lang="en-US" b="0" i="1" smtClean="0">
                                <a:latin typeface="Cambria Math"/>
                              </a:rPr>
                            </m:ctrlPr>
                          </m:eqArrPr>
                          <m:e>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         −12</m:t>
                            </m:r>
                          </m:e>
                          <m:e>
                            <m:r>
                              <a:rPr lang="en-US" b="0" i="1" smtClean="0">
                                <a:latin typeface="Cambria Math"/>
                              </a:rPr>
                              <m:t>−</m:t>
                            </m:r>
                            <m:f>
                              <m:fPr>
                                <m:ctrlPr>
                                  <a:rPr lang="en-US" b="0" i="1" smtClean="0">
                                    <a:latin typeface="Cambria Math"/>
                                  </a:rPr>
                                </m:ctrlPr>
                              </m:fPr>
                              <m:num>
                                <m:r>
                                  <a:rPr lang="en-US" b="0" i="1" smtClean="0">
                                    <a:latin typeface="Cambria Math"/>
                                  </a:rPr>
                                  <m:t>9</m:t>
                                </m:r>
                              </m:num>
                              <m:den>
                                <m:r>
                                  <a:rPr lang="en-US" b="0" i="1" smtClean="0">
                                    <a:latin typeface="Cambria Math"/>
                                  </a:rPr>
                                  <m:t>2</m:t>
                                </m:r>
                              </m:den>
                            </m:f>
                            <m:r>
                              <a:rPr lang="en-US" b="0" i="1" smtClean="0">
                                <a:latin typeface="Cambria Math"/>
                              </a:rPr>
                              <m:t>       −4</m:t>
                            </m:r>
                          </m:e>
                        </m:eqArr>
                      </m:e>
                    </m:d>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−24</m:t>
                            </m:r>
                          </m:e>
                          <m:e>
                            <m:r>
                              <a:rPr lang="en-US" b="0" i="1" smtClean="0">
                                <a:latin typeface="Cambria Math"/>
                              </a:rPr>
                              <m:t>0        −7</m:t>
                            </m:r>
                          </m:e>
                        </m:eqArr>
                      </m:e>
                    </m:d>
                  </m:oMath>
                </a14:m>
                <a:r>
                  <a:rPr lang="en-US" dirty="0" smtClean="0"/>
                  <a:t> </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143000" y="3581416"/>
                <a:ext cx="5612049" cy="97270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820917" y="4554118"/>
                <a:ext cx="3248903" cy="1049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eqArr>
                            <m:eqArrPr>
                              <m:ctrlPr>
                                <a:rPr lang="en-US" sz="1600" b="0" i="1" smtClean="0">
                                  <a:latin typeface="Cambria Math"/>
                                </a:rPr>
                              </m:ctrlPr>
                            </m:eqArrPr>
                            <m:e>
                              <m:r>
                                <a:rPr lang="en-US" sz="1600" b="0" i="1" smtClean="0">
                                  <a:latin typeface="Cambria Math"/>
                                </a:rPr>
                                <m:t>−</m:t>
                              </m:r>
                              <m:f>
                                <m:fPr>
                                  <m:ctrlPr>
                                    <a:rPr lang="en-US" sz="1600" b="0" i="1" smtClean="0">
                                      <a:latin typeface="Cambria Math"/>
                                    </a:rPr>
                                  </m:ctrlPr>
                                </m:fPr>
                                <m:num>
                                  <m:r>
                                    <a:rPr lang="en-US" sz="1600" b="0" i="1" smtClean="0">
                                      <a:latin typeface="Cambria Math"/>
                                    </a:rPr>
                                    <m:t>37</m:t>
                                  </m:r>
                                </m:num>
                                <m:den>
                                  <m:r>
                                    <a:rPr lang="en-US" sz="1600" b="0" i="1" smtClean="0">
                                      <a:latin typeface="Cambria Math"/>
                                    </a:rPr>
                                    <m:t>2</m:t>
                                  </m:r>
                                </m:den>
                              </m:f>
                              <m:r>
                                <a:rPr lang="en-US" sz="1600" b="0" i="1" smtClean="0">
                                  <a:latin typeface="Cambria Math"/>
                                </a:rPr>
                                <m:t>         −1</m:t>
                              </m:r>
                            </m:e>
                            <m:e>
                              <m:r>
                                <a:rPr lang="en-US" sz="1600" b="0" i="1" smtClean="0">
                                  <a:latin typeface="Cambria Math"/>
                                </a:rPr>
                                <m:t>−12             9</m:t>
                              </m:r>
                            </m:e>
                          </m:eqArr>
                        </m:e>
                      </m:d>
                      <m:r>
                        <a:rPr lang="en-US" sz="1600" b="0" i="1" smtClean="0">
                          <a:latin typeface="Cambria Math"/>
                        </a:rPr>
                        <m:t>= </m:t>
                      </m:r>
                      <m:d>
                        <m:dPr>
                          <m:begChr m:val="["/>
                          <m:endChr m:val="]"/>
                          <m:ctrlPr>
                            <a:rPr lang="en-US" sz="1600" b="0" i="1" smtClean="0">
                              <a:latin typeface="Cambria Math"/>
                            </a:rPr>
                          </m:ctrlPr>
                        </m:dPr>
                        <m:e>
                          <m:eqArr>
                            <m:eqArrPr>
                              <m:ctrlPr>
                                <a:rPr lang="en-US" sz="1600" i="1">
                                  <a:latin typeface="Cambria Math"/>
                                </a:rPr>
                              </m:ctrlPr>
                            </m:eqArrPr>
                            <m:e>
                              <m:f>
                                <m:fPr>
                                  <m:ctrlPr>
                                    <a:rPr lang="en-US" sz="1600" i="1">
                                      <a:latin typeface="Cambria Math"/>
                                    </a:rPr>
                                  </m:ctrlPr>
                                </m:fPr>
                                <m:num>
                                  <m:r>
                                    <a:rPr lang="en-US" sz="1600" b="0" i="1" smtClean="0">
                                      <a:latin typeface="Cambria Math"/>
                                    </a:rPr>
                                    <m:t>3</m:t>
                                  </m:r>
                                </m:num>
                                <m:den>
                                  <m:r>
                                    <a:rPr lang="en-US" sz="1600" i="1">
                                      <a:latin typeface="Cambria Math"/>
                                    </a:rPr>
                                    <m:t>2</m:t>
                                  </m:r>
                                </m:den>
                              </m:f>
                              <m:r>
                                <a:rPr lang="en-US" sz="1600" i="1">
                                  <a:latin typeface="Cambria Math"/>
                                </a:rPr>
                                <m:t>         −</m:t>
                              </m:r>
                              <m:r>
                                <a:rPr lang="en-US" sz="1600" b="0" i="1" smtClean="0">
                                  <a:latin typeface="Cambria Math"/>
                                </a:rPr>
                                <m:t>36</m:t>
                              </m:r>
                            </m:e>
                            <m:e>
                              <m:r>
                                <a:rPr lang="en-US" sz="1600" i="1">
                                  <a:latin typeface="Cambria Math"/>
                                </a:rPr>
                                <m:t>−</m:t>
                              </m:r>
                              <m:f>
                                <m:fPr>
                                  <m:ctrlPr>
                                    <a:rPr lang="en-US" sz="1600" i="1">
                                      <a:latin typeface="Cambria Math"/>
                                    </a:rPr>
                                  </m:ctrlPr>
                                </m:fPr>
                                <m:num>
                                  <m:r>
                                    <a:rPr lang="en-US" sz="1600" i="1">
                                      <a:latin typeface="Cambria Math"/>
                                    </a:rPr>
                                    <m:t>9</m:t>
                                  </m:r>
                                </m:num>
                                <m:den>
                                  <m:r>
                                    <a:rPr lang="en-US" sz="1600" i="1">
                                      <a:latin typeface="Cambria Math"/>
                                    </a:rPr>
                                    <m:t>2</m:t>
                                  </m:r>
                                </m:den>
                              </m:f>
                              <m:r>
                                <a:rPr lang="en-US" sz="1600" i="1">
                                  <a:latin typeface="Cambria Math"/>
                                </a:rPr>
                                <m:t>       −</m:t>
                              </m:r>
                              <m:r>
                                <a:rPr lang="en-US" sz="1600" b="0" i="1" smtClean="0">
                                  <a:latin typeface="Cambria Math"/>
                                </a:rPr>
                                <m:t>11</m:t>
                              </m:r>
                            </m:e>
                          </m:eqArr>
                        </m:e>
                      </m:d>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820917" y="4554118"/>
                <a:ext cx="3248903" cy="1049775"/>
              </a:xfrm>
              <a:prstGeom prst="rect">
                <a:avLst/>
              </a:prstGeom>
              <a:blipFill rotWithShape="1">
                <a:blip r:embed="rId5"/>
                <a:stretch>
                  <a:fillRect/>
                </a:stretch>
              </a:blipFill>
            </p:spPr>
            <p:txBody>
              <a:bodyPr/>
              <a:lstStyle/>
              <a:p>
                <a:r>
                  <a:rPr lang="en-US">
                    <a:noFill/>
                  </a:rPr>
                  <a:t> </a:t>
                </a:r>
              </a:p>
            </p:txBody>
          </p:sp>
        </mc:Fallback>
      </mc:AlternateContent>
      <p:sp>
        <p:nvSpPr>
          <p:cNvPr id="19" name="TextBox 18"/>
          <p:cNvSpPr txBox="1"/>
          <p:nvPr/>
        </p:nvSpPr>
        <p:spPr>
          <a:xfrm>
            <a:off x="1820917" y="5603893"/>
            <a:ext cx="5150000" cy="461665"/>
          </a:xfrm>
          <a:prstGeom prst="rect">
            <a:avLst/>
          </a:prstGeom>
          <a:noFill/>
        </p:spPr>
        <p:txBody>
          <a:bodyPr wrap="none" rtlCol="0">
            <a:spAutoFit/>
          </a:bodyPr>
          <a:lstStyle/>
          <a:p>
            <a:r>
              <a:rPr lang="en-US" sz="2400" i="1" dirty="0" smtClean="0"/>
              <a:t>C(A+B) = AC+BC is NOT true for matrices!</a:t>
            </a:r>
            <a:endParaRPr lang="en-US" sz="2400" i="1" dirty="0"/>
          </a:p>
        </p:txBody>
      </p:sp>
      <p:sp>
        <p:nvSpPr>
          <p:cNvPr id="16" name="TextBox 15"/>
          <p:cNvSpPr txBox="1"/>
          <p:nvPr/>
        </p:nvSpPr>
        <p:spPr>
          <a:xfrm>
            <a:off x="1820917" y="6251313"/>
            <a:ext cx="5638800" cy="400110"/>
          </a:xfrm>
          <a:prstGeom prst="rect">
            <a:avLst/>
          </a:prstGeom>
          <a:noFill/>
        </p:spPr>
        <p:txBody>
          <a:bodyPr wrap="square" rtlCol="0">
            <a:spAutoFit/>
          </a:bodyPr>
          <a:lstStyle/>
          <a:p>
            <a:r>
              <a:rPr lang="en-US" sz="2000" dirty="0" smtClean="0"/>
              <a:t>Notice matrix C is NOT in the correct position.</a:t>
            </a:r>
            <a:endParaRPr lang="en-US" sz="2000" dirty="0"/>
          </a:p>
        </p:txBody>
      </p:sp>
    </p:spTree>
    <p:extLst>
      <p:ext uri="{BB962C8B-B14F-4D97-AF65-F5344CB8AC3E}">
        <p14:creationId xmlns:p14="http://schemas.microsoft.com/office/powerpoint/2010/main" val="181921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4" grpId="0"/>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matrices:</a:t>
            </a:r>
            <a:endParaRPr lang="en-US" dirty="0"/>
          </a:p>
        </p:txBody>
      </p:sp>
      <p:sp>
        <p:nvSpPr>
          <p:cNvPr id="4" name="TextBox 3"/>
          <p:cNvSpPr txBox="1"/>
          <p:nvPr/>
        </p:nvSpPr>
        <p:spPr>
          <a:xfrm>
            <a:off x="1524000" y="1519535"/>
            <a:ext cx="5276381" cy="461665"/>
          </a:xfrm>
          <a:prstGeom prst="rect">
            <a:avLst/>
          </a:prstGeom>
          <a:noFill/>
        </p:spPr>
        <p:txBody>
          <a:bodyPr wrap="none" rtlCol="0">
            <a:spAutoFit/>
          </a:bodyPr>
          <a:lstStyle/>
          <a:p>
            <a:r>
              <a:rPr lang="en-US" sz="2400" dirty="0" smtClean="0">
                <a:solidFill>
                  <a:schemeClr val="tx2"/>
                </a:solidFill>
              </a:rPr>
              <a:t>Row matrix:  a matrix with only one row.</a:t>
            </a:r>
            <a:endParaRPr lang="en-US" sz="2400" dirty="0">
              <a:solidFill>
                <a:schemeClr val="tx2"/>
              </a:solidFill>
            </a:endParaRPr>
          </a:p>
        </p:txBody>
      </p:sp>
      <p:sp>
        <p:nvSpPr>
          <p:cNvPr id="5" name="TextBox 4"/>
          <p:cNvSpPr txBox="1"/>
          <p:nvPr/>
        </p:nvSpPr>
        <p:spPr>
          <a:xfrm>
            <a:off x="1524000" y="2286000"/>
            <a:ext cx="6184578" cy="461665"/>
          </a:xfrm>
          <a:prstGeom prst="rect">
            <a:avLst/>
          </a:prstGeom>
          <a:noFill/>
        </p:spPr>
        <p:txBody>
          <a:bodyPr wrap="none" rtlCol="0">
            <a:spAutoFit/>
          </a:bodyPr>
          <a:lstStyle/>
          <a:p>
            <a:r>
              <a:rPr lang="en-US" sz="2400" dirty="0" smtClean="0">
                <a:solidFill>
                  <a:schemeClr val="tx2"/>
                </a:solidFill>
              </a:rPr>
              <a:t>Column matrix:  a matrix with only one column.</a:t>
            </a:r>
            <a:endParaRPr lang="en-US" sz="2400" dirty="0">
              <a:solidFill>
                <a:schemeClr val="tx2"/>
              </a:solidFill>
            </a:endParaRPr>
          </a:p>
        </p:txBody>
      </p:sp>
      <p:sp>
        <p:nvSpPr>
          <p:cNvPr id="6" name="TextBox 5"/>
          <p:cNvSpPr txBox="1"/>
          <p:nvPr/>
        </p:nvSpPr>
        <p:spPr>
          <a:xfrm>
            <a:off x="1523999" y="2971800"/>
            <a:ext cx="7091044" cy="830997"/>
          </a:xfrm>
          <a:prstGeom prst="rect">
            <a:avLst/>
          </a:prstGeom>
          <a:noFill/>
        </p:spPr>
        <p:txBody>
          <a:bodyPr wrap="none" rtlCol="0">
            <a:spAutoFit/>
          </a:bodyPr>
          <a:lstStyle/>
          <a:p>
            <a:r>
              <a:rPr lang="en-US" sz="2400" dirty="0" smtClean="0">
                <a:solidFill>
                  <a:schemeClr val="tx2"/>
                </a:solidFill>
              </a:rPr>
              <a:t>Square matrix:  a matrix with the same number of rows</a:t>
            </a:r>
          </a:p>
          <a:p>
            <a:r>
              <a:rPr lang="en-US" sz="2400" dirty="0">
                <a:solidFill>
                  <a:schemeClr val="tx2"/>
                </a:solidFill>
              </a:rPr>
              <a:t>	</a:t>
            </a:r>
            <a:r>
              <a:rPr lang="en-US" sz="2400" dirty="0" smtClean="0">
                <a:solidFill>
                  <a:schemeClr val="tx2"/>
                </a:solidFill>
              </a:rPr>
              <a:t>		as columns.</a:t>
            </a:r>
            <a:endParaRPr lang="en-US" sz="2400" dirty="0">
              <a:solidFill>
                <a:schemeClr val="tx2"/>
              </a:solidFill>
            </a:endParaRPr>
          </a:p>
        </p:txBody>
      </p:sp>
      <p:sp>
        <p:nvSpPr>
          <p:cNvPr id="7" name="TextBox 6"/>
          <p:cNvSpPr txBox="1"/>
          <p:nvPr/>
        </p:nvSpPr>
        <p:spPr>
          <a:xfrm>
            <a:off x="1524000" y="4114800"/>
            <a:ext cx="6484404" cy="461665"/>
          </a:xfrm>
          <a:prstGeom prst="rect">
            <a:avLst/>
          </a:prstGeom>
          <a:noFill/>
        </p:spPr>
        <p:txBody>
          <a:bodyPr wrap="none" rtlCol="0">
            <a:spAutoFit/>
          </a:bodyPr>
          <a:lstStyle/>
          <a:p>
            <a:r>
              <a:rPr lang="en-US" sz="2400" dirty="0" smtClean="0">
                <a:solidFill>
                  <a:schemeClr val="tx2"/>
                </a:solidFill>
              </a:rPr>
              <a:t>Zero matrix:  a matrix with every element being 0.</a:t>
            </a:r>
            <a:endParaRPr lang="en-US" sz="2400" dirty="0">
              <a:solidFill>
                <a:schemeClr val="tx2"/>
              </a:solidFill>
            </a:endParaRPr>
          </a:p>
        </p:txBody>
      </p:sp>
    </p:spTree>
    <p:extLst>
      <p:ext uri="{BB962C8B-B14F-4D97-AF65-F5344CB8AC3E}">
        <p14:creationId xmlns:p14="http://schemas.microsoft.com/office/powerpoint/2010/main" val="16591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4" name="Title 1"/>
          <p:cNvSpPr txBox="1">
            <a:spLocks/>
          </p:cNvSpPr>
          <p:nvPr/>
        </p:nvSpPr>
        <p:spPr>
          <a:xfrm>
            <a:off x="1447800" y="3581400"/>
            <a:ext cx="7498080" cy="2743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Homework:</a:t>
            </a:r>
          </a:p>
          <a:p>
            <a:r>
              <a:rPr lang="en-US" dirty="0" smtClean="0"/>
              <a:t>	M.3 Worksheet</a:t>
            </a:r>
            <a:endParaRPr lang="en-US" dirty="0"/>
          </a:p>
        </p:txBody>
      </p:sp>
    </p:spTree>
    <p:extLst>
      <p:ext uri="{BB962C8B-B14F-4D97-AF65-F5344CB8AC3E}">
        <p14:creationId xmlns:p14="http://schemas.microsoft.com/office/powerpoint/2010/main" val="210963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4038600"/>
          </a:xfrm>
        </p:spPr>
        <p:txBody>
          <a:bodyPr>
            <a:normAutofit/>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M.4   Transformations </a:t>
            </a:r>
          </a:p>
          <a:p>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			with Matrices</a:t>
            </a:r>
          </a:p>
          <a:p>
            <a:pPr algn="ctr"/>
            <a:r>
              <a:rPr lang="en-US" sz="4000" b="1" dirty="0">
                <a:solidFill>
                  <a:schemeClr val="tx2"/>
                </a:solidFill>
                <a:effectLst>
                  <a:outerShdw blurRad="38100" dist="38100" dir="2700000" algn="tl">
                    <a:srgbClr val="000000">
                      <a:alpha val="43137"/>
                    </a:srgbClr>
                  </a:outerShdw>
                </a:effectLst>
              </a:rPr>
              <a:t>The Making of a Math Manipulative</a:t>
            </a:r>
            <a:endParaRPr lang="en-US" sz="4000" dirty="0">
              <a:solidFill>
                <a:schemeClr val="tx2"/>
              </a:solidFill>
              <a:effectLst>
                <a:outerShdw blurRad="38100" dist="38100" dir="2700000" algn="tl">
                  <a:srgbClr val="000000">
                    <a:alpha val="43137"/>
                  </a:srgbClr>
                </a:outerShdw>
              </a:effectLst>
            </a:endParaRPr>
          </a:p>
          <a:p>
            <a:pPr algn="ctr"/>
            <a:r>
              <a:rPr lang="en-US" sz="4000" b="1" dirty="0">
                <a:solidFill>
                  <a:schemeClr val="tx2"/>
                </a:solidFill>
                <a:effectLst>
                  <a:outerShdw blurRad="38100" dist="38100" dir="2700000" algn="tl">
                    <a:srgbClr val="000000">
                      <a:alpha val="43137"/>
                    </a:srgbClr>
                  </a:outerShdw>
                </a:effectLst>
              </a:rPr>
              <a:t>(Crafty Math)</a:t>
            </a:r>
            <a:endParaRPr lang="en-US" sz="4000" dirty="0">
              <a:solidFill>
                <a:schemeClr val="tx2"/>
              </a:solidFill>
              <a:effectLst>
                <a:outerShdw blurRad="38100" dist="38100" dir="2700000" algn="tl">
                  <a:srgbClr val="000000">
                    <a:alpha val="43137"/>
                  </a:srgbClr>
                </a:outerShdw>
              </a:effectLst>
            </a:endParaRPr>
          </a:p>
          <a:p>
            <a:endParaRPr lang="en-US" sz="4000"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0971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lstStyle/>
          <a:p>
            <a:r>
              <a:rPr lang="en-US" dirty="0" smtClean="0"/>
              <a:t>Learning Targets</a:t>
            </a:r>
            <a:endParaRPr lang="en-US" dirty="0"/>
          </a:p>
        </p:txBody>
      </p:sp>
      <p:sp>
        <p:nvSpPr>
          <p:cNvPr id="3" name="Content Placeholder 2"/>
          <p:cNvSpPr>
            <a:spLocks noGrp="1"/>
          </p:cNvSpPr>
          <p:nvPr>
            <p:ph idx="1"/>
          </p:nvPr>
        </p:nvSpPr>
        <p:spPr>
          <a:xfrm>
            <a:off x="990600" y="1066800"/>
            <a:ext cx="7498080" cy="990600"/>
          </a:xfrm>
        </p:spPr>
        <p:txBody>
          <a:bodyPr>
            <a:normAutofit/>
          </a:bodyPr>
          <a:lstStyle/>
          <a:p>
            <a:pPr marL="82296" indent="0">
              <a:buNone/>
            </a:pPr>
            <a:r>
              <a:rPr lang="en-US" sz="2800" dirty="0" smtClean="0">
                <a:solidFill>
                  <a:schemeClr val="tx2"/>
                </a:solidFill>
              </a:rPr>
              <a:t>- I can make and use a mathematic manipulative to find the correct rotation or reflection matrix.</a:t>
            </a:r>
          </a:p>
        </p:txBody>
      </p:sp>
      <p:sp>
        <p:nvSpPr>
          <p:cNvPr id="4" name="TextBox 3"/>
          <p:cNvSpPr txBox="1"/>
          <p:nvPr/>
        </p:nvSpPr>
        <p:spPr>
          <a:xfrm>
            <a:off x="990600" y="2072122"/>
            <a:ext cx="7848600" cy="523220"/>
          </a:xfrm>
          <a:prstGeom prst="rect">
            <a:avLst/>
          </a:prstGeom>
          <a:noFill/>
        </p:spPr>
        <p:txBody>
          <a:bodyPr wrap="square" rtlCol="0">
            <a:spAutoFit/>
          </a:bodyPr>
          <a:lstStyle/>
          <a:p>
            <a:r>
              <a:rPr lang="en-US" sz="2800" dirty="0" smtClean="0">
                <a:solidFill>
                  <a:schemeClr val="tx2"/>
                </a:solidFill>
              </a:rPr>
              <a:t>- I can incorporate this process into other situations. </a:t>
            </a:r>
            <a:endParaRPr lang="en-US" sz="1600" dirty="0"/>
          </a:p>
        </p:txBody>
      </p:sp>
    </p:spTree>
    <p:extLst>
      <p:ext uri="{BB962C8B-B14F-4D97-AF65-F5344CB8AC3E}">
        <p14:creationId xmlns:p14="http://schemas.microsoft.com/office/powerpoint/2010/main" val="22917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
            <a:ext cx="791062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TextBox 18"/>
              <p:cNvSpPr txBox="1"/>
              <p:nvPr/>
            </p:nvSpPr>
            <p:spPr>
              <a:xfrm>
                <a:off x="5715000" y="3962400"/>
                <a:ext cx="2133600" cy="111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𝑅</m:t>
                              </m:r>
                              <m:r>
                                <a:rPr lang="en-US" b="0" i="1" smtClean="0">
                                  <a:latin typeface="Cambria Math"/>
                                </a:rPr>
                                <m:t>            </m:t>
                              </m:r>
                              <m:r>
                                <a:rPr lang="en-US" b="0" i="1" smtClean="0">
                                  <a:latin typeface="Cambria Math"/>
                                </a:rPr>
                                <m:t>𝐵</m:t>
                              </m:r>
                            </m:e>
                            <m:e>
                              <m:r>
                                <a:rPr lang="en-US" b="0" i="1" smtClean="0">
                                  <a:latin typeface="Cambria Math"/>
                                </a:rPr>
                                <m:t>𝐸</m:t>
                              </m:r>
                              <m:r>
                                <a:rPr lang="en-US" b="0" i="1" smtClean="0">
                                  <a:latin typeface="Cambria Math"/>
                                </a:rPr>
                                <m:t>             </m:t>
                              </m:r>
                              <m:r>
                                <a:rPr lang="en-US" b="0" i="1" smtClean="0">
                                  <a:latin typeface="Cambria Math"/>
                                </a:rPr>
                                <m:t>𝐿</m:t>
                              </m:r>
                            </m:e>
                            <m:e>
                              <m:r>
                                <a:rPr lang="en-US" b="0" i="1" smtClean="0">
                                  <a:latin typeface="Cambria Math"/>
                                </a:rPr>
                                <m:t>𝐷</m:t>
                              </m:r>
                              <m:r>
                                <a:rPr lang="en-US" b="0" i="1" smtClean="0">
                                  <a:latin typeface="Cambria Math"/>
                                </a:rPr>
                                <m:t>            </m:t>
                              </m:r>
                              <m:r>
                                <a:rPr lang="en-US" b="0" i="1" smtClean="0">
                                  <a:latin typeface="Cambria Math"/>
                                </a:rPr>
                                <m:t>𝑈</m:t>
                              </m:r>
                            </m:e>
                            <m:e>
                              <m:r>
                                <a:rPr lang="en-US" b="0" i="1" smtClean="0">
                                  <a:latin typeface="Cambria Math"/>
                                </a:rPr>
                                <m:t>               </m:t>
                              </m:r>
                              <m:r>
                                <a:rPr lang="en-US" b="0" i="1" smtClean="0">
                                  <a:latin typeface="Cambria Math"/>
                                </a:rPr>
                                <m:t>𝐸</m:t>
                              </m:r>
                            </m:e>
                          </m:eqArr>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715000" y="3962400"/>
                <a:ext cx="2133600" cy="1112805"/>
              </a:xfrm>
              <a:prstGeom prst="rect">
                <a:avLst/>
              </a:prstGeom>
              <a:blipFill rotWithShape="1">
                <a:blip r:embed="rId3"/>
                <a:stretch>
                  <a:fillRect/>
                </a:stretch>
              </a:blipFill>
            </p:spPr>
            <p:txBody>
              <a:bodyPr/>
              <a:lstStyle/>
              <a:p>
                <a:r>
                  <a:rPr lang="en-US">
                    <a:noFill/>
                  </a:rPr>
                  <a:t> </a:t>
                </a:r>
              </a:p>
            </p:txBody>
          </p:sp>
        </mc:Fallback>
      </mc:AlternateContent>
      <p:grpSp>
        <p:nvGrpSpPr>
          <p:cNvPr id="3" name="Group 2"/>
          <p:cNvGrpSpPr/>
          <p:nvPr/>
        </p:nvGrpSpPr>
        <p:grpSpPr>
          <a:xfrm>
            <a:off x="1665678" y="3741900"/>
            <a:ext cx="2278911" cy="2209800"/>
            <a:chOff x="1070344" y="3200400"/>
            <a:chExt cx="2583711" cy="2514600"/>
          </a:xfrm>
        </p:grpSpPr>
        <p:sp>
          <p:nvSpPr>
            <p:cNvPr id="2" name="Rounded Rectangle 1"/>
            <p:cNvSpPr/>
            <p:nvPr/>
          </p:nvSpPr>
          <p:spPr>
            <a:xfrm>
              <a:off x="2286000" y="3200400"/>
              <a:ext cx="152400" cy="25146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070344" y="4381500"/>
              <a:ext cx="2583711" cy="1524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285999" y="3200400"/>
              <a:ext cx="152400" cy="304800"/>
            </a:xfrm>
            <a:prstGeom prst="round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349255" y="4381500"/>
              <a:ext cx="304800" cy="152400"/>
            </a:xfrm>
            <a:prstGeom prst="round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717633" y="3200399"/>
            <a:ext cx="2226956" cy="461665"/>
          </a:xfrm>
          <a:prstGeom prst="rect">
            <a:avLst/>
          </a:prstGeom>
          <a:noFill/>
        </p:spPr>
        <p:txBody>
          <a:bodyPr wrap="none" rtlCol="0">
            <a:spAutoFit/>
          </a:bodyPr>
          <a:lstStyle/>
          <a:p>
            <a:r>
              <a:rPr lang="en-US" sz="2400" dirty="0" smtClean="0">
                <a:solidFill>
                  <a:srgbClr val="00B050"/>
                </a:solidFill>
              </a:rPr>
              <a:t>Starting Position</a:t>
            </a:r>
            <a:endParaRPr lang="en-US" sz="2400" dirty="0">
              <a:solidFill>
                <a:srgbClr val="00B050"/>
              </a:solidFill>
            </a:endParaRPr>
          </a:p>
        </p:txBody>
      </p:sp>
      <p:sp>
        <p:nvSpPr>
          <p:cNvPr id="30" name="TextBox 29"/>
          <p:cNvSpPr txBox="1"/>
          <p:nvPr/>
        </p:nvSpPr>
        <p:spPr>
          <a:xfrm>
            <a:off x="5287545" y="3223218"/>
            <a:ext cx="2988510" cy="461665"/>
          </a:xfrm>
          <a:prstGeom prst="rect">
            <a:avLst/>
          </a:prstGeom>
          <a:noFill/>
        </p:spPr>
        <p:txBody>
          <a:bodyPr wrap="none" rtlCol="0">
            <a:spAutoFit/>
          </a:bodyPr>
          <a:lstStyle/>
          <a:p>
            <a:r>
              <a:rPr lang="en-US" sz="2400" dirty="0" smtClean="0">
                <a:solidFill>
                  <a:srgbClr val="7030A0"/>
                </a:solidFill>
              </a:rPr>
              <a:t>Transformation Matrix</a:t>
            </a:r>
            <a:endParaRPr lang="en-US" sz="2400" dirty="0">
              <a:solidFill>
                <a:srgbClr val="7030A0"/>
              </a:solidFill>
            </a:endParaRPr>
          </a:p>
        </p:txBody>
      </p:sp>
      <p:sp>
        <p:nvSpPr>
          <p:cNvPr id="31" name="TextBox 30"/>
          <p:cNvSpPr txBox="1"/>
          <p:nvPr/>
        </p:nvSpPr>
        <p:spPr>
          <a:xfrm>
            <a:off x="1124008" y="6019800"/>
            <a:ext cx="3736985" cy="369332"/>
          </a:xfrm>
          <a:prstGeom prst="rect">
            <a:avLst/>
          </a:prstGeom>
          <a:noFill/>
        </p:spPr>
        <p:txBody>
          <a:bodyPr wrap="none" rtlCol="0">
            <a:spAutoFit/>
          </a:bodyPr>
          <a:lstStyle/>
          <a:p>
            <a:r>
              <a:rPr lang="en-US" dirty="0" smtClean="0">
                <a:solidFill>
                  <a:srgbClr val="FF0000"/>
                </a:solidFill>
              </a:rPr>
              <a:t>Red to the right, </a:t>
            </a:r>
            <a:r>
              <a:rPr lang="en-US" dirty="0" smtClean="0">
                <a:solidFill>
                  <a:srgbClr val="0070C0"/>
                </a:solidFill>
              </a:rPr>
              <a:t>Blue towards the sky</a:t>
            </a:r>
            <a:endParaRPr lang="en-US" dirty="0">
              <a:solidFill>
                <a:srgbClr val="00B050"/>
              </a:solidFill>
            </a:endParaRPr>
          </a:p>
        </p:txBody>
      </p:sp>
      <p:sp>
        <p:nvSpPr>
          <p:cNvPr id="32" name="TextBox 31"/>
          <p:cNvSpPr txBox="1"/>
          <p:nvPr/>
        </p:nvSpPr>
        <p:spPr>
          <a:xfrm>
            <a:off x="2439417" y="2446347"/>
            <a:ext cx="5165388" cy="584775"/>
          </a:xfrm>
          <a:prstGeom prst="rect">
            <a:avLst/>
          </a:prstGeom>
          <a:noFill/>
        </p:spPr>
        <p:txBody>
          <a:bodyPr wrap="none" rtlCol="0">
            <a:spAutoFit/>
          </a:bodyPr>
          <a:lstStyle/>
          <a:p>
            <a:r>
              <a:rPr lang="en-US" sz="3200" dirty="0" smtClean="0">
                <a:solidFill>
                  <a:schemeClr val="accent5">
                    <a:lumMod val="60000"/>
                    <a:lumOff val="40000"/>
                  </a:schemeClr>
                </a:solidFill>
              </a:rPr>
              <a:t>Make your math manipulative!</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309616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0" grpId="0"/>
      <p:bldP spid="31" grpId="0"/>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20235" y="3381663"/>
            <a:ext cx="2278911" cy="2209800"/>
            <a:chOff x="1070344" y="3200400"/>
            <a:chExt cx="2583711" cy="2514600"/>
          </a:xfrm>
        </p:grpSpPr>
        <p:sp>
          <p:nvSpPr>
            <p:cNvPr id="5" name="Rounded Rectangle 4"/>
            <p:cNvSpPr/>
            <p:nvPr/>
          </p:nvSpPr>
          <p:spPr>
            <a:xfrm>
              <a:off x="2286000" y="3200400"/>
              <a:ext cx="152400" cy="25146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070344" y="4381500"/>
              <a:ext cx="2583711" cy="1524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85999" y="3200400"/>
              <a:ext cx="152400" cy="304800"/>
            </a:xfrm>
            <a:prstGeom prst="round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349255" y="4381500"/>
              <a:ext cx="304800" cy="152400"/>
            </a:xfrm>
            <a:prstGeom prst="round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066800" y="276686"/>
            <a:ext cx="4466479" cy="461665"/>
          </a:xfrm>
          <a:prstGeom prst="rect">
            <a:avLst/>
          </a:prstGeom>
          <a:noFill/>
        </p:spPr>
        <p:txBody>
          <a:bodyPr wrap="none" rtlCol="0">
            <a:spAutoFit/>
          </a:bodyPr>
          <a:lstStyle/>
          <a:p>
            <a:r>
              <a:rPr lang="en-US" sz="2400" dirty="0" smtClean="0">
                <a:solidFill>
                  <a:srgbClr val="C00000"/>
                </a:solidFill>
              </a:rPr>
              <a:t>Finding the Transformation Matrix:</a:t>
            </a:r>
            <a:endParaRPr lang="en-US" sz="2400" dirty="0">
              <a:solidFill>
                <a:srgbClr val="C00000"/>
              </a:solidFill>
            </a:endParaRPr>
          </a:p>
        </p:txBody>
      </p:sp>
      <p:sp>
        <p:nvSpPr>
          <p:cNvPr id="10" name="TextBox 9"/>
          <p:cNvSpPr txBox="1"/>
          <p:nvPr/>
        </p:nvSpPr>
        <p:spPr>
          <a:xfrm>
            <a:off x="1143270" y="871248"/>
            <a:ext cx="3750514" cy="369332"/>
          </a:xfrm>
          <a:prstGeom prst="rect">
            <a:avLst/>
          </a:prstGeom>
          <a:noFill/>
        </p:spPr>
        <p:txBody>
          <a:bodyPr wrap="none" rtlCol="0">
            <a:spAutoFit/>
          </a:bodyPr>
          <a:lstStyle/>
          <a:p>
            <a:r>
              <a:rPr lang="en-US" dirty="0" smtClean="0">
                <a:solidFill>
                  <a:srgbClr val="C00000"/>
                </a:solidFill>
              </a:rPr>
              <a:t>Step 1:  Put tool into starting position.</a:t>
            </a:r>
            <a:endParaRPr lang="en-US" dirty="0">
              <a:solidFill>
                <a:srgbClr val="C00000"/>
              </a:solidFill>
            </a:endParaRPr>
          </a:p>
        </p:txBody>
      </p:sp>
      <p:sp>
        <p:nvSpPr>
          <p:cNvPr id="11" name="TextBox 10"/>
          <p:cNvSpPr txBox="1"/>
          <p:nvPr/>
        </p:nvSpPr>
        <p:spPr>
          <a:xfrm>
            <a:off x="1143270" y="1295400"/>
            <a:ext cx="3791935" cy="646331"/>
          </a:xfrm>
          <a:prstGeom prst="rect">
            <a:avLst/>
          </a:prstGeom>
          <a:noFill/>
        </p:spPr>
        <p:txBody>
          <a:bodyPr wrap="none" rtlCol="0">
            <a:spAutoFit/>
          </a:bodyPr>
          <a:lstStyle/>
          <a:p>
            <a:r>
              <a:rPr lang="en-US" dirty="0" smtClean="0">
                <a:solidFill>
                  <a:srgbClr val="C00000"/>
                </a:solidFill>
              </a:rPr>
              <a:t>Step 2:  Perform the transform desired</a:t>
            </a:r>
          </a:p>
          <a:p>
            <a:r>
              <a:rPr lang="en-US" dirty="0">
                <a:solidFill>
                  <a:srgbClr val="C00000"/>
                </a:solidFill>
              </a:rPr>
              <a:t>w</a:t>
            </a:r>
            <a:r>
              <a:rPr lang="en-US" dirty="0" smtClean="0">
                <a:solidFill>
                  <a:srgbClr val="C00000"/>
                </a:solidFill>
              </a:rPr>
              <a:t>ith your manipulative.</a:t>
            </a:r>
            <a:endParaRPr lang="en-US" dirty="0">
              <a:solidFill>
                <a:srgbClr val="C00000"/>
              </a:solidFill>
            </a:endParaRPr>
          </a:p>
        </p:txBody>
      </p:sp>
      <p:sp>
        <p:nvSpPr>
          <p:cNvPr id="12" name="Rectangle 11"/>
          <p:cNvSpPr/>
          <p:nvPr/>
        </p:nvSpPr>
        <p:spPr>
          <a:xfrm>
            <a:off x="1143270" y="2047407"/>
            <a:ext cx="4572000" cy="923330"/>
          </a:xfrm>
          <a:prstGeom prst="rect">
            <a:avLst/>
          </a:prstGeom>
        </p:spPr>
        <p:txBody>
          <a:bodyPr>
            <a:spAutoFit/>
          </a:bodyPr>
          <a:lstStyle/>
          <a:p>
            <a:r>
              <a:rPr lang="en-US" dirty="0" smtClean="0">
                <a:solidFill>
                  <a:srgbClr val="C00000"/>
                </a:solidFill>
              </a:rPr>
              <a:t>Step 3:  Write </a:t>
            </a:r>
            <a:r>
              <a:rPr lang="en-US" dirty="0">
                <a:solidFill>
                  <a:srgbClr val="C00000"/>
                </a:solidFill>
              </a:rPr>
              <a:t>the position of the red tip in the matrix’s first column </a:t>
            </a:r>
            <a:r>
              <a:rPr lang="en-US" dirty="0" smtClean="0">
                <a:solidFill>
                  <a:srgbClr val="C00000"/>
                </a:solidFill>
              </a:rPr>
              <a:t>and the </a:t>
            </a:r>
            <a:r>
              <a:rPr lang="en-US" dirty="0">
                <a:solidFill>
                  <a:srgbClr val="C00000"/>
                </a:solidFill>
              </a:rPr>
              <a:t>position of the blue tip in the second column.</a:t>
            </a:r>
          </a:p>
        </p:txBody>
      </p:sp>
      <mc:AlternateContent xmlns:mc="http://schemas.openxmlformats.org/markup-compatibility/2006" xmlns:a14="http://schemas.microsoft.com/office/drawing/2010/main">
        <mc:Choice Requires="a14">
          <p:sp>
            <p:nvSpPr>
              <p:cNvPr id="13" name="TextBox 12"/>
              <p:cNvSpPr txBox="1"/>
              <p:nvPr/>
            </p:nvSpPr>
            <p:spPr>
              <a:xfrm>
                <a:off x="1752600" y="3093115"/>
                <a:ext cx="2133600" cy="111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𝑅</m:t>
                              </m:r>
                              <m:r>
                                <a:rPr lang="en-US" b="0" i="1" smtClean="0">
                                  <a:latin typeface="Cambria Math"/>
                                </a:rPr>
                                <m:t>            </m:t>
                              </m:r>
                              <m:r>
                                <a:rPr lang="en-US" b="0" i="1" smtClean="0">
                                  <a:latin typeface="Cambria Math"/>
                                </a:rPr>
                                <m:t>𝐵</m:t>
                              </m:r>
                            </m:e>
                            <m:e>
                              <m:r>
                                <a:rPr lang="en-US" b="0" i="1" smtClean="0">
                                  <a:latin typeface="Cambria Math"/>
                                </a:rPr>
                                <m:t>𝐸</m:t>
                              </m:r>
                              <m:r>
                                <a:rPr lang="en-US" b="0" i="1" smtClean="0">
                                  <a:latin typeface="Cambria Math"/>
                                </a:rPr>
                                <m:t>             </m:t>
                              </m:r>
                              <m:r>
                                <a:rPr lang="en-US" b="0" i="1" smtClean="0">
                                  <a:latin typeface="Cambria Math"/>
                                </a:rPr>
                                <m:t>𝐿</m:t>
                              </m:r>
                            </m:e>
                            <m:e>
                              <m:r>
                                <a:rPr lang="en-US" b="0" i="1" smtClean="0">
                                  <a:latin typeface="Cambria Math"/>
                                </a:rPr>
                                <m:t>𝐷</m:t>
                              </m:r>
                              <m:r>
                                <a:rPr lang="en-US" b="0" i="1" smtClean="0">
                                  <a:latin typeface="Cambria Math"/>
                                </a:rPr>
                                <m:t>            </m:t>
                              </m:r>
                              <m:r>
                                <a:rPr lang="en-US" b="0" i="1" smtClean="0">
                                  <a:latin typeface="Cambria Math"/>
                                </a:rPr>
                                <m:t>𝑈</m:t>
                              </m:r>
                            </m:e>
                            <m:e>
                              <m:r>
                                <a:rPr lang="en-US" b="0" i="1" smtClean="0">
                                  <a:latin typeface="Cambria Math"/>
                                </a:rPr>
                                <m:t>               </m:t>
                              </m:r>
                              <m:r>
                                <a:rPr lang="en-US" b="0" i="1" smtClean="0">
                                  <a:latin typeface="Cambria Math"/>
                                </a:rPr>
                                <m:t>𝐸</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752600" y="3093115"/>
                <a:ext cx="2133600" cy="1112805"/>
              </a:xfrm>
              <a:prstGeom prst="rect">
                <a:avLst/>
              </a:prstGeom>
              <a:blipFill rotWithShape="1">
                <a:blip r:embed="rId2"/>
                <a:stretch>
                  <a:fillRect/>
                </a:stretch>
              </a:blipFill>
            </p:spPr>
            <p:txBody>
              <a:bodyPr/>
              <a:lstStyle/>
              <a:p>
                <a:r>
                  <a:rPr lang="en-US">
                    <a:noFill/>
                  </a:rPr>
                  <a:t> </a:t>
                </a:r>
              </a:p>
            </p:txBody>
          </p:sp>
        </mc:Fallback>
      </mc:AlternateContent>
      <p:sp>
        <p:nvSpPr>
          <p:cNvPr id="14" name="TextBox 13"/>
          <p:cNvSpPr txBox="1"/>
          <p:nvPr/>
        </p:nvSpPr>
        <p:spPr>
          <a:xfrm>
            <a:off x="1143270" y="4523708"/>
            <a:ext cx="1562607" cy="369332"/>
          </a:xfrm>
          <a:prstGeom prst="rect">
            <a:avLst/>
          </a:prstGeom>
          <a:noFill/>
        </p:spPr>
        <p:txBody>
          <a:bodyPr wrap="none" rtlCol="0">
            <a:spAutoFit/>
          </a:bodyPr>
          <a:lstStyle/>
          <a:p>
            <a:r>
              <a:rPr lang="en-US" dirty="0" smtClean="0">
                <a:solidFill>
                  <a:srgbClr val="C00000"/>
                </a:solidFill>
              </a:rPr>
              <a:t>Example:  180°</a:t>
            </a:r>
            <a:endParaRPr lang="en-US" dirty="0">
              <a:solidFill>
                <a:srgbClr val="C00000"/>
              </a:solidFill>
            </a:endParaRPr>
          </a:p>
        </p:txBody>
      </p:sp>
      <p:grpSp>
        <p:nvGrpSpPr>
          <p:cNvPr id="15" name="Group 14"/>
          <p:cNvGrpSpPr/>
          <p:nvPr/>
        </p:nvGrpSpPr>
        <p:grpSpPr>
          <a:xfrm>
            <a:off x="5773813" y="202644"/>
            <a:ext cx="1139455" cy="1037936"/>
            <a:chOff x="1070344" y="3200400"/>
            <a:chExt cx="2583711" cy="2514600"/>
          </a:xfrm>
        </p:grpSpPr>
        <p:sp>
          <p:nvSpPr>
            <p:cNvPr id="16" name="Rounded Rectangle 15"/>
            <p:cNvSpPr/>
            <p:nvPr/>
          </p:nvSpPr>
          <p:spPr>
            <a:xfrm>
              <a:off x="2286000" y="3200400"/>
              <a:ext cx="152400" cy="25146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70344" y="4381500"/>
              <a:ext cx="2583711" cy="1524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85999" y="3200400"/>
              <a:ext cx="152400" cy="304800"/>
            </a:xfrm>
            <a:prstGeom prst="round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349255" y="4381500"/>
              <a:ext cx="304800" cy="152400"/>
            </a:xfrm>
            <a:prstGeom prst="round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026901" y="985649"/>
            <a:ext cx="1206666" cy="1104900"/>
            <a:chOff x="1070344" y="3200400"/>
            <a:chExt cx="2583711" cy="2514600"/>
          </a:xfrm>
        </p:grpSpPr>
        <p:sp>
          <p:nvSpPr>
            <p:cNvPr id="21" name="Rounded Rectangle 20"/>
            <p:cNvSpPr/>
            <p:nvPr/>
          </p:nvSpPr>
          <p:spPr>
            <a:xfrm>
              <a:off x="2286000" y="3200400"/>
              <a:ext cx="152400" cy="25146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70344" y="4381500"/>
              <a:ext cx="2583711" cy="1524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285999" y="3200400"/>
              <a:ext cx="152400" cy="304800"/>
            </a:xfrm>
            <a:prstGeom prst="round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349255" y="4381500"/>
              <a:ext cx="304800" cy="152400"/>
            </a:xfrm>
            <a:prstGeom prst="round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56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anim calcmode="lin" valueType="num">
                                      <p:cBhvr>
                                        <p:cTn id="29" dur="2000" fill="hold"/>
                                        <p:tgtEl>
                                          <p:spTgt spid="20"/>
                                        </p:tgtEl>
                                        <p:attrNameLst>
                                          <p:attrName>ppt_w</p:attrName>
                                        </p:attrNameLst>
                                      </p:cBhvr>
                                      <p:tavLst>
                                        <p:tav tm="0" fmla="#ppt_w*sin(2.5*pi*$)">
                                          <p:val>
                                            <p:fltVal val="0"/>
                                          </p:val>
                                        </p:tav>
                                        <p:tav tm="100000">
                                          <p:val>
                                            <p:fltVal val="1"/>
                                          </p:val>
                                        </p:tav>
                                      </p:tavLst>
                                    </p:anim>
                                    <p:anim calcmode="lin" valueType="num">
                                      <p:cBhvr>
                                        <p:cTn id="30"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20235" y="3381663"/>
            <a:ext cx="2278911" cy="2209800"/>
            <a:chOff x="1070344" y="3200400"/>
            <a:chExt cx="2583711" cy="2514600"/>
          </a:xfrm>
        </p:grpSpPr>
        <p:sp>
          <p:nvSpPr>
            <p:cNvPr id="5" name="Rounded Rectangle 4"/>
            <p:cNvSpPr/>
            <p:nvPr/>
          </p:nvSpPr>
          <p:spPr>
            <a:xfrm>
              <a:off x="2286000" y="3200400"/>
              <a:ext cx="152400" cy="25146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070344" y="4381500"/>
              <a:ext cx="2583711" cy="1524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85999" y="3200400"/>
              <a:ext cx="152400" cy="304800"/>
            </a:xfrm>
            <a:prstGeom prst="round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349255" y="4381500"/>
              <a:ext cx="304800" cy="152400"/>
            </a:xfrm>
            <a:prstGeom prst="round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066800" y="276686"/>
            <a:ext cx="4466479" cy="461665"/>
          </a:xfrm>
          <a:prstGeom prst="rect">
            <a:avLst/>
          </a:prstGeom>
          <a:noFill/>
        </p:spPr>
        <p:txBody>
          <a:bodyPr wrap="none" rtlCol="0">
            <a:spAutoFit/>
          </a:bodyPr>
          <a:lstStyle/>
          <a:p>
            <a:r>
              <a:rPr lang="en-US" sz="2400" dirty="0" smtClean="0">
                <a:solidFill>
                  <a:srgbClr val="C00000"/>
                </a:solidFill>
              </a:rPr>
              <a:t>Finding the Transformation Matrix:</a:t>
            </a:r>
            <a:endParaRPr lang="en-US" sz="2400" dirty="0">
              <a:solidFill>
                <a:srgbClr val="C00000"/>
              </a:solidFill>
            </a:endParaRPr>
          </a:p>
        </p:txBody>
      </p:sp>
      <p:sp>
        <p:nvSpPr>
          <p:cNvPr id="10" name="TextBox 9"/>
          <p:cNvSpPr txBox="1"/>
          <p:nvPr/>
        </p:nvSpPr>
        <p:spPr>
          <a:xfrm>
            <a:off x="1143270" y="871248"/>
            <a:ext cx="3750514" cy="369332"/>
          </a:xfrm>
          <a:prstGeom prst="rect">
            <a:avLst/>
          </a:prstGeom>
          <a:noFill/>
        </p:spPr>
        <p:txBody>
          <a:bodyPr wrap="none" rtlCol="0">
            <a:spAutoFit/>
          </a:bodyPr>
          <a:lstStyle/>
          <a:p>
            <a:r>
              <a:rPr lang="en-US" dirty="0" smtClean="0">
                <a:solidFill>
                  <a:srgbClr val="C00000"/>
                </a:solidFill>
              </a:rPr>
              <a:t>Step 1:  Put tool into starting position.</a:t>
            </a:r>
            <a:endParaRPr lang="en-US" dirty="0">
              <a:solidFill>
                <a:srgbClr val="C00000"/>
              </a:solidFill>
            </a:endParaRPr>
          </a:p>
        </p:txBody>
      </p:sp>
      <p:sp>
        <p:nvSpPr>
          <p:cNvPr id="11" name="TextBox 10"/>
          <p:cNvSpPr txBox="1"/>
          <p:nvPr/>
        </p:nvSpPr>
        <p:spPr>
          <a:xfrm>
            <a:off x="1143270" y="1295400"/>
            <a:ext cx="3791935" cy="646331"/>
          </a:xfrm>
          <a:prstGeom prst="rect">
            <a:avLst/>
          </a:prstGeom>
          <a:noFill/>
        </p:spPr>
        <p:txBody>
          <a:bodyPr wrap="none" rtlCol="0">
            <a:spAutoFit/>
          </a:bodyPr>
          <a:lstStyle/>
          <a:p>
            <a:r>
              <a:rPr lang="en-US" dirty="0" smtClean="0">
                <a:solidFill>
                  <a:srgbClr val="C00000"/>
                </a:solidFill>
              </a:rPr>
              <a:t>Step 2:  Perform the transform desired</a:t>
            </a:r>
          </a:p>
          <a:p>
            <a:r>
              <a:rPr lang="en-US" dirty="0">
                <a:solidFill>
                  <a:srgbClr val="C00000"/>
                </a:solidFill>
              </a:rPr>
              <a:t>w</a:t>
            </a:r>
            <a:r>
              <a:rPr lang="en-US" dirty="0" smtClean="0">
                <a:solidFill>
                  <a:srgbClr val="C00000"/>
                </a:solidFill>
              </a:rPr>
              <a:t>ith your manipulative.</a:t>
            </a:r>
            <a:endParaRPr lang="en-US" dirty="0">
              <a:solidFill>
                <a:srgbClr val="C00000"/>
              </a:solidFill>
            </a:endParaRPr>
          </a:p>
        </p:txBody>
      </p:sp>
      <p:sp>
        <p:nvSpPr>
          <p:cNvPr id="12" name="Rectangle 11"/>
          <p:cNvSpPr/>
          <p:nvPr/>
        </p:nvSpPr>
        <p:spPr>
          <a:xfrm>
            <a:off x="1143270" y="2047407"/>
            <a:ext cx="4572000" cy="923330"/>
          </a:xfrm>
          <a:prstGeom prst="rect">
            <a:avLst/>
          </a:prstGeom>
        </p:spPr>
        <p:txBody>
          <a:bodyPr>
            <a:spAutoFit/>
          </a:bodyPr>
          <a:lstStyle/>
          <a:p>
            <a:r>
              <a:rPr lang="en-US" dirty="0" smtClean="0">
                <a:solidFill>
                  <a:srgbClr val="C00000"/>
                </a:solidFill>
              </a:rPr>
              <a:t>Step 3:  Write </a:t>
            </a:r>
            <a:r>
              <a:rPr lang="en-US" dirty="0">
                <a:solidFill>
                  <a:srgbClr val="C00000"/>
                </a:solidFill>
              </a:rPr>
              <a:t>the position of the red tip in the matrix’s first column </a:t>
            </a:r>
            <a:r>
              <a:rPr lang="en-US" dirty="0" smtClean="0">
                <a:solidFill>
                  <a:srgbClr val="C00000"/>
                </a:solidFill>
              </a:rPr>
              <a:t>and the </a:t>
            </a:r>
            <a:r>
              <a:rPr lang="en-US" dirty="0">
                <a:solidFill>
                  <a:srgbClr val="C00000"/>
                </a:solidFill>
              </a:rPr>
              <a:t>position of the blue tip in the second column.</a:t>
            </a:r>
          </a:p>
        </p:txBody>
      </p:sp>
      <mc:AlternateContent xmlns:mc="http://schemas.openxmlformats.org/markup-compatibility/2006" xmlns:a14="http://schemas.microsoft.com/office/drawing/2010/main">
        <mc:Choice Requires="a14">
          <p:sp>
            <p:nvSpPr>
              <p:cNvPr id="13" name="TextBox 12"/>
              <p:cNvSpPr txBox="1"/>
              <p:nvPr/>
            </p:nvSpPr>
            <p:spPr>
              <a:xfrm>
                <a:off x="1752600" y="3093115"/>
                <a:ext cx="2133600" cy="111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𝑅</m:t>
                              </m:r>
                              <m:r>
                                <a:rPr lang="en-US" b="0" i="1" smtClean="0">
                                  <a:latin typeface="Cambria Math"/>
                                </a:rPr>
                                <m:t>            </m:t>
                              </m:r>
                              <m:r>
                                <a:rPr lang="en-US" b="0" i="1" smtClean="0">
                                  <a:latin typeface="Cambria Math"/>
                                </a:rPr>
                                <m:t>𝐵</m:t>
                              </m:r>
                            </m:e>
                            <m:e>
                              <m:r>
                                <a:rPr lang="en-US" b="0" i="1" smtClean="0">
                                  <a:latin typeface="Cambria Math"/>
                                </a:rPr>
                                <m:t>𝐸</m:t>
                              </m:r>
                              <m:r>
                                <a:rPr lang="en-US" b="0" i="1" smtClean="0">
                                  <a:latin typeface="Cambria Math"/>
                                </a:rPr>
                                <m:t>             </m:t>
                              </m:r>
                              <m:r>
                                <a:rPr lang="en-US" b="0" i="1" smtClean="0">
                                  <a:latin typeface="Cambria Math"/>
                                </a:rPr>
                                <m:t>𝐿</m:t>
                              </m:r>
                            </m:e>
                            <m:e>
                              <m:r>
                                <a:rPr lang="en-US" b="0" i="1" smtClean="0">
                                  <a:latin typeface="Cambria Math"/>
                                </a:rPr>
                                <m:t>𝐷</m:t>
                              </m:r>
                              <m:r>
                                <a:rPr lang="en-US" b="0" i="1" smtClean="0">
                                  <a:latin typeface="Cambria Math"/>
                                </a:rPr>
                                <m:t>            </m:t>
                              </m:r>
                              <m:r>
                                <a:rPr lang="en-US" b="0" i="1" smtClean="0">
                                  <a:latin typeface="Cambria Math"/>
                                </a:rPr>
                                <m:t>𝑈</m:t>
                              </m:r>
                            </m:e>
                            <m:e>
                              <m:r>
                                <a:rPr lang="en-US" b="0" i="1" smtClean="0">
                                  <a:latin typeface="Cambria Math"/>
                                </a:rPr>
                                <m:t>               </m:t>
                              </m:r>
                              <m:r>
                                <a:rPr lang="en-US" b="0" i="1" smtClean="0">
                                  <a:latin typeface="Cambria Math"/>
                                </a:rPr>
                                <m:t>𝐸</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752600" y="3093115"/>
                <a:ext cx="2133600" cy="1112805"/>
              </a:xfrm>
              <a:prstGeom prst="rect">
                <a:avLst/>
              </a:prstGeom>
              <a:blipFill rotWithShape="1">
                <a:blip r:embed="rId2"/>
                <a:stretch>
                  <a:fillRect/>
                </a:stretch>
              </a:blipFill>
            </p:spPr>
            <p:txBody>
              <a:bodyPr/>
              <a:lstStyle/>
              <a:p>
                <a:r>
                  <a:rPr lang="en-US">
                    <a:noFill/>
                  </a:rPr>
                  <a:t> </a:t>
                </a:r>
              </a:p>
            </p:txBody>
          </p:sp>
        </mc:Fallback>
      </mc:AlternateContent>
      <p:sp>
        <p:nvSpPr>
          <p:cNvPr id="14" name="TextBox 13"/>
          <p:cNvSpPr txBox="1"/>
          <p:nvPr/>
        </p:nvSpPr>
        <p:spPr>
          <a:xfrm>
            <a:off x="1143270" y="4523708"/>
            <a:ext cx="1562607" cy="369332"/>
          </a:xfrm>
          <a:prstGeom prst="rect">
            <a:avLst/>
          </a:prstGeom>
          <a:noFill/>
        </p:spPr>
        <p:txBody>
          <a:bodyPr wrap="none" rtlCol="0">
            <a:spAutoFit/>
          </a:bodyPr>
          <a:lstStyle/>
          <a:p>
            <a:r>
              <a:rPr lang="en-US" dirty="0" smtClean="0">
                <a:solidFill>
                  <a:srgbClr val="C00000"/>
                </a:solidFill>
              </a:rPr>
              <a:t>Example:  180°</a:t>
            </a:r>
            <a:endParaRPr lang="en-US" dirty="0">
              <a:solidFill>
                <a:srgbClr val="C00000"/>
              </a:solidFill>
            </a:endParaRPr>
          </a:p>
        </p:txBody>
      </p:sp>
      <p:grpSp>
        <p:nvGrpSpPr>
          <p:cNvPr id="15" name="Group 14"/>
          <p:cNvGrpSpPr/>
          <p:nvPr/>
        </p:nvGrpSpPr>
        <p:grpSpPr>
          <a:xfrm>
            <a:off x="5773813" y="202644"/>
            <a:ext cx="1139455" cy="1037936"/>
            <a:chOff x="1070344" y="3200400"/>
            <a:chExt cx="2583711" cy="2514600"/>
          </a:xfrm>
        </p:grpSpPr>
        <p:sp>
          <p:nvSpPr>
            <p:cNvPr id="16" name="Rounded Rectangle 15"/>
            <p:cNvSpPr/>
            <p:nvPr/>
          </p:nvSpPr>
          <p:spPr>
            <a:xfrm>
              <a:off x="2286000" y="3200400"/>
              <a:ext cx="152400" cy="25146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70344" y="4381500"/>
              <a:ext cx="2583711" cy="1524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85999" y="3200400"/>
              <a:ext cx="152400" cy="304800"/>
            </a:xfrm>
            <a:prstGeom prst="round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349255" y="4381500"/>
              <a:ext cx="304800" cy="152400"/>
            </a:xfrm>
            <a:prstGeom prst="round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026901" y="985649"/>
            <a:ext cx="1206666" cy="1104900"/>
            <a:chOff x="1070344" y="3200400"/>
            <a:chExt cx="2583711" cy="2514600"/>
          </a:xfrm>
        </p:grpSpPr>
        <p:sp>
          <p:nvSpPr>
            <p:cNvPr id="21" name="Rounded Rectangle 20"/>
            <p:cNvSpPr/>
            <p:nvPr/>
          </p:nvSpPr>
          <p:spPr>
            <a:xfrm>
              <a:off x="2286000" y="3200400"/>
              <a:ext cx="152400" cy="25146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70344" y="4381500"/>
              <a:ext cx="2583711" cy="15240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285999" y="3200400"/>
              <a:ext cx="152400" cy="304800"/>
            </a:xfrm>
            <a:prstGeom prst="round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349255" y="4381500"/>
              <a:ext cx="304800" cy="152400"/>
            </a:xfrm>
            <a:prstGeom prst="round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5" name="TextBox 24"/>
              <p:cNvSpPr txBox="1"/>
              <p:nvPr/>
            </p:nvSpPr>
            <p:spPr>
              <a:xfrm>
                <a:off x="2922146" y="5105400"/>
                <a:ext cx="2133600" cy="8107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−1          0</m:t>
                              </m:r>
                            </m:e>
                            <m:e>
                              <m:r>
                                <a:rPr lang="en-US" sz="2800" b="0" i="1" smtClean="0">
                                  <a:latin typeface="Cambria Math"/>
                                </a:rPr>
                                <m:t>0        −1</m:t>
                              </m:r>
                            </m:e>
                          </m:eqArr>
                        </m:e>
                      </m:d>
                    </m:oMath>
                  </m:oMathPara>
                </a14:m>
                <a:endParaRPr lang="en-US"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922146" y="5105400"/>
                <a:ext cx="2133600" cy="81079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05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1752600"/>
          </a:xfrm>
        </p:spPr>
        <p:txBody>
          <a:bodyPr>
            <a:normAutofit lnSpcReduction="10000"/>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M.4   Transformations </a:t>
            </a:r>
          </a:p>
          <a:p>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			with Matrices</a:t>
            </a:r>
            <a:endParaRPr lang="en-US" sz="4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1335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lstStyle/>
          <a:p>
            <a:r>
              <a:rPr lang="en-US" dirty="0" smtClean="0"/>
              <a:t>Learning Targets</a:t>
            </a:r>
            <a:endParaRPr lang="en-US" dirty="0"/>
          </a:p>
        </p:txBody>
      </p:sp>
      <p:sp>
        <p:nvSpPr>
          <p:cNvPr id="3" name="Content Placeholder 2"/>
          <p:cNvSpPr>
            <a:spLocks noGrp="1"/>
          </p:cNvSpPr>
          <p:nvPr>
            <p:ph idx="1"/>
          </p:nvPr>
        </p:nvSpPr>
        <p:spPr>
          <a:xfrm>
            <a:off x="990600" y="1066800"/>
            <a:ext cx="7498080" cy="990600"/>
          </a:xfrm>
        </p:spPr>
        <p:txBody>
          <a:bodyPr>
            <a:normAutofit/>
          </a:bodyPr>
          <a:lstStyle/>
          <a:p>
            <a:pPr marL="82296" indent="0">
              <a:buNone/>
            </a:pPr>
            <a:r>
              <a:rPr lang="en-US" sz="2800" dirty="0" smtClean="0">
                <a:solidFill>
                  <a:schemeClr val="tx2"/>
                </a:solidFill>
              </a:rPr>
              <a:t>- I can use matrices to determine the coordinates of a translated or dilated figure.</a:t>
            </a:r>
          </a:p>
        </p:txBody>
      </p:sp>
      <p:sp>
        <p:nvSpPr>
          <p:cNvPr id="4" name="TextBox 3"/>
          <p:cNvSpPr txBox="1"/>
          <p:nvPr/>
        </p:nvSpPr>
        <p:spPr>
          <a:xfrm>
            <a:off x="990600" y="2072122"/>
            <a:ext cx="7848600" cy="954107"/>
          </a:xfrm>
          <a:prstGeom prst="rect">
            <a:avLst/>
          </a:prstGeom>
          <a:noFill/>
        </p:spPr>
        <p:txBody>
          <a:bodyPr wrap="square" rtlCol="0">
            <a:spAutoFit/>
          </a:bodyPr>
          <a:lstStyle/>
          <a:p>
            <a:r>
              <a:rPr lang="en-US" sz="2800" dirty="0" smtClean="0">
                <a:solidFill>
                  <a:schemeClr val="tx2"/>
                </a:solidFill>
              </a:rPr>
              <a:t>- I can use matrix multiplication to find the coordinates of a reflected or rotated figure.</a:t>
            </a:r>
            <a:endParaRPr lang="en-US" sz="1600" dirty="0"/>
          </a:p>
        </p:txBody>
      </p:sp>
    </p:spTree>
    <p:extLst>
      <p:ext uri="{BB962C8B-B14F-4D97-AF65-F5344CB8AC3E}">
        <p14:creationId xmlns:p14="http://schemas.microsoft.com/office/powerpoint/2010/main" val="28961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19200" y="1111837"/>
            <a:ext cx="4232312" cy="707886"/>
          </a:xfrm>
          <a:prstGeom prst="rect">
            <a:avLst/>
          </a:prstGeom>
          <a:noFill/>
        </p:spPr>
        <p:txBody>
          <a:bodyPr wrap="none" rtlCol="0">
            <a:spAutoFit/>
          </a:bodyPr>
          <a:lstStyle/>
          <a:p>
            <a:r>
              <a:rPr lang="en-US" sz="2000" dirty="0" smtClean="0"/>
              <a:t>The figure keeps the same orientation. </a:t>
            </a:r>
          </a:p>
          <a:p>
            <a:r>
              <a:rPr lang="en-US" sz="2000" dirty="0" smtClean="0"/>
              <a:t>	(Doesn’t spin or flip)</a:t>
            </a:r>
            <a:endParaRPr lang="en-US" sz="2000" dirty="0"/>
          </a:p>
        </p:txBody>
      </p:sp>
      <p:sp>
        <p:nvSpPr>
          <p:cNvPr id="14" name="TextBox 13"/>
          <p:cNvSpPr txBox="1"/>
          <p:nvPr/>
        </p:nvSpPr>
        <p:spPr>
          <a:xfrm>
            <a:off x="4800600" y="1619668"/>
            <a:ext cx="4230815" cy="400110"/>
          </a:xfrm>
          <a:prstGeom prst="rect">
            <a:avLst/>
          </a:prstGeom>
          <a:noFill/>
        </p:spPr>
        <p:txBody>
          <a:bodyPr wrap="square" rtlCol="0">
            <a:spAutoFit/>
          </a:bodyPr>
          <a:lstStyle/>
          <a:p>
            <a:r>
              <a:rPr lang="en-US" sz="2000" dirty="0" smtClean="0"/>
              <a:t>Translation is similar to sliding a figure.</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62"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048654" y="2133600"/>
            <a:ext cx="7850804" cy="707886"/>
          </a:xfrm>
          <a:prstGeom prst="rect">
            <a:avLst/>
          </a:prstGeom>
          <a:noFill/>
        </p:spPr>
        <p:txBody>
          <a:bodyPr wrap="none" rtlCol="0">
            <a:spAutoFit/>
          </a:bodyPr>
          <a:lstStyle/>
          <a:p>
            <a:r>
              <a:rPr lang="en-US" sz="2000" dirty="0"/>
              <a:t>Example 1: </a:t>
            </a:r>
            <a:r>
              <a:rPr lang="en-US" sz="2000" dirty="0" smtClean="0"/>
              <a:t>  Given a triangle with vertices at coordinates (-5,4), (-1,5), and</a:t>
            </a:r>
          </a:p>
          <a:p>
            <a:r>
              <a:rPr lang="en-US" sz="2000" dirty="0" smtClean="0"/>
              <a:t>(-3,-1</a:t>
            </a:r>
            <a:r>
              <a:rPr lang="en-US" sz="2000" dirty="0"/>
              <a:t>) </a:t>
            </a:r>
            <a:r>
              <a:rPr lang="en-US" sz="2000" dirty="0" smtClean="0"/>
              <a:t>translate </a:t>
            </a:r>
            <a:r>
              <a:rPr lang="en-US" sz="2000" dirty="0"/>
              <a:t>the figure 6 units to the right and 4 units down. </a:t>
            </a:r>
          </a:p>
        </p:txBody>
      </p:sp>
      <p:sp>
        <p:nvSpPr>
          <p:cNvPr id="3" name="Rectangle 2"/>
          <p:cNvSpPr/>
          <p:nvPr/>
        </p:nvSpPr>
        <p:spPr>
          <a:xfrm>
            <a:off x="1151632" y="2956996"/>
            <a:ext cx="3572767" cy="369332"/>
          </a:xfrm>
          <a:prstGeom prst="rect">
            <a:avLst/>
          </a:prstGeom>
        </p:spPr>
        <p:txBody>
          <a:bodyPr wrap="square">
            <a:spAutoFit/>
          </a:bodyPr>
          <a:lstStyle/>
          <a:p>
            <a:r>
              <a:rPr lang="en-US" dirty="0" smtClean="0"/>
              <a:t>Fist:  Construct the vertex matrix:</a:t>
            </a:r>
            <a:endParaRPr lang="en-US" dirty="0"/>
          </a:p>
        </p:txBody>
      </p:sp>
      <p:grpSp>
        <p:nvGrpSpPr>
          <p:cNvPr id="8" name="Group 7"/>
          <p:cNvGrpSpPr/>
          <p:nvPr/>
        </p:nvGrpSpPr>
        <p:grpSpPr>
          <a:xfrm>
            <a:off x="4603629" y="2721082"/>
            <a:ext cx="2427829" cy="1030380"/>
            <a:chOff x="5632809" y="3319089"/>
            <a:chExt cx="2245967" cy="833846"/>
          </a:xfrm>
        </p:grpSpPr>
        <mc:AlternateContent xmlns:mc="http://schemas.openxmlformats.org/markup-compatibility/2006" xmlns:a14="http://schemas.microsoft.com/office/drawing/2010/main">
          <mc:Choice Requires="a14">
            <p:sp>
              <p:nvSpPr>
                <p:cNvPr id="4" name="TextBox 3"/>
                <p:cNvSpPr txBox="1"/>
                <p:nvPr/>
              </p:nvSpPr>
              <p:spPr>
                <a:xfrm>
                  <a:off x="5802086" y="3510762"/>
                  <a:ext cx="2076690" cy="4531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−5      −1        −3</m:t>
                                </m:r>
                              </m:e>
                              <m:e>
                                <m:r>
                                  <a:rPr lang="en-US" b="0" i="1" smtClean="0">
                                    <a:latin typeface="Cambria Math"/>
                                  </a:rPr>
                                  <m:t>4              5        −1</m:t>
                                </m:r>
                              </m:e>
                            </m:eqArr>
                          </m:e>
                        </m:d>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5802086" y="3510762"/>
                  <a:ext cx="2076690" cy="453102"/>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7" name="TextBox 6"/>
            <p:cNvSpPr txBox="1"/>
            <p:nvPr/>
          </p:nvSpPr>
          <p:spPr>
            <a:xfrm>
              <a:off x="5996425" y="3319089"/>
              <a:ext cx="1762296" cy="249072"/>
            </a:xfrm>
            <a:prstGeom prst="rect">
              <a:avLst/>
            </a:prstGeom>
            <a:noFill/>
          </p:spPr>
          <p:txBody>
            <a:bodyPr wrap="square" rtlCol="0">
              <a:spAutoFit/>
            </a:bodyPr>
            <a:lstStyle/>
            <a:p>
              <a:r>
                <a:rPr lang="en-US" sz="1400" i="1" dirty="0" smtClean="0"/>
                <a:t>A             B	             C</a:t>
              </a:r>
              <a:endParaRPr lang="en-US" sz="1400" i="1" dirty="0"/>
            </a:p>
          </p:txBody>
        </p:sp>
      </p:grpSp>
      <p:sp>
        <p:nvSpPr>
          <p:cNvPr id="19" name="Rectangle 18"/>
          <p:cNvSpPr/>
          <p:nvPr/>
        </p:nvSpPr>
        <p:spPr>
          <a:xfrm>
            <a:off x="1123727" y="3846731"/>
            <a:ext cx="4112158" cy="369332"/>
          </a:xfrm>
          <a:prstGeom prst="rect">
            <a:avLst/>
          </a:prstGeom>
        </p:spPr>
        <p:txBody>
          <a:bodyPr wrap="square">
            <a:spAutoFit/>
          </a:bodyPr>
          <a:lstStyle/>
          <a:p>
            <a:r>
              <a:rPr lang="en-US" dirty="0" smtClean="0"/>
              <a:t>Second:  Construct the Translation matrix:</a:t>
            </a:r>
            <a:endParaRPr lang="en-US" dirty="0"/>
          </a:p>
        </p:txBody>
      </p:sp>
      <p:grpSp>
        <p:nvGrpSpPr>
          <p:cNvPr id="21" name="Group 20"/>
          <p:cNvGrpSpPr/>
          <p:nvPr/>
        </p:nvGrpSpPr>
        <p:grpSpPr>
          <a:xfrm>
            <a:off x="5284938" y="3768962"/>
            <a:ext cx="2237664" cy="603627"/>
            <a:chOff x="5632809" y="3510762"/>
            <a:chExt cx="2237664" cy="603627"/>
          </a:xfrm>
        </p:grpSpPr>
        <mc:AlternateContent xmlns:mc="http://schemas.openxmlformats.org/markup-compatibility/2006" xmlns:a14="http://schemas.microsoft.com/office/drawing/2010/main">
          <mc:Choice Requires="a14">
            <p:sp>
              <p:nvSpPr>
                <p:cNvPr id="22" name="TextBox 21"/>
                <p:cNvSpPr txBox="1"/>
                <p:nvPr/>
              </p:nvSpPr>
              <p:spPr>
                <a:xfrm>
                  <a:off x="5802086" y="3510762"/>
                  <a:ext cx="2068387" cy="6036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a:rPr>
                            </m:ctrlPr>
                          </m:dPr>
                          <m:e>
                            <m:eqArr>
                              <m:eqArrPr>
                                <m:ctrlPr>
                                  <a:rPr lang="en-US" sz="2000" b="0" i="1" smtClean="0">
                                    <a:latin typeface="Cambria Math"/>
                                  </a:rPr>
                                </m:ctrlPr>
                              </m:eqArrPr>
                              <m:e>
                                <m:r>
                                  <a:rPr lang="en-US" sz="2000" b="0" i="1" smtClean="0">
                                    <a:latin typeface="Cambria Math"/>
                                  </a:rPr>
                                  <m:t>6           6          6</m:t>
                                </m:r>
                              </m:e>
                              <m:e>
                                <m:r>
                                  <a:rPr lang="en-US" sz="2000" b="0" i="1" smtClean="0">
                                    <a:latin typeface="Cambria Math"/>
                                  </a:rPr>
                                  <m:t>−4    −4   −4</m:t>
                                </m:r>
                              </m:e>
                            </m:eqArr>
                          </m:e>
                        </m:d>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802086" y="3510762"/>
                  <a:ext cx="2068387" cy="603627"/>
                </a:xfrm>
                <a:prstGeom prst="rect">
                  <a:avLst/>
                </a:prstGeom>
                <a:blipFill rotWithShape="1">
                  <a:blip r:embed="rId4"/>
                  <a:stretch>
                    <a:fillRect/>
                  </a:stretch>
                </a:blipFill>
              </p:spPr>
              <p:txBody>
                <a:bodyPr/>
                <a:lstStyle/>
                <a:p>
                  <a:r>
                    <a:rPr lang="en-US">
                      <a:noFill/>
                    </a:rPr>
                    <a:t> </a:t>
                  </a:r>
                </a:p>
              </p:txBody>
            </p:sp>
          </mc:Fallback>
        </mc:AlternateContent>
        <p:sp>
          <p:nvSpPr>
            <p:cNvPr id="23" name="TextBox 22"/>
            <p:cNvSpPr txBox="1"/>
            <p:nvPr/>
          </p:nvSpPr>
          <p:spPr>
            <a:xfrm>
              <a:off x="5632809" y="3568160"/>
              <a:ext cx="304892" cy="523220"/>
            </a:xfrm>
            <a:prstGeom prst="rect">
              <a:avLst/>
            </a:prstGeom>
            <a:noFill/>
          </p:spPr>
          <p:txBody>
            <a:bodyPr wrap="none" rtlCol="0">
              <a:spAutoFit/>
            </a:bodyPr>
            <a:lstStyle/>
            <a:p>
              <a:r>
                <a:rPr lang="en-US" sz="1400" i="1" dirty="0" smtClean="0"/>
                <a:t>X</a:t>
              </a:r>
            </a:p>
            <a:p>
              <a:r>
                <a:rPr lang="en-US" sz="1400" i="1" dirty="0"/>
                <a:t>Y</a:t>
              </a:r>
              <a:endParaRPr lang="en-US" sz="1400" i="1" dirty="0" smtClean="0"/>
            </a:p>
          </p:txBody>
        </p:sp>
      </p:grpSp>
      <p:sp>
        <p:nvSpPr>
          <p:cNvPr id="28" name="Rectangle 27"/>
          <p:cNvSpPr/>
          <p:nvPr/>
        </p:nvSpPr>
        <p:spPr>
          <a:xfrm>
            <a:off x="1123727" y="4495800"/>
            <a:ext cx="3420367" cy="646331"/>
          </a:xfrm>
          <a:prstGeom prst="rect">
            <a:avLst/>
          </a:prstGeom>
        </p:spPr>
        <p:txBody>
          <a:bodyPr wrap="square">
            <a:spAutoFit/>
          </a:bodyPr>
          <a:lstStyle/>
          <a:p>
            <a:r>
              <a:rPr lang="en-US" dirty="0" smtClean="0"/>
              <a:t>Third:  Add the matrices together to get the Image matrix:</a:t>
            </a:r>
            <a:endParaRPr lang="en-US" dirty="0"/>
          </a:p>
        </p:txBody>
      </p:sp>
      <p:grpSp>
        <p:nvGrpSpPr>
          <p:cNvPr id="9" name="Group 8"/>
          <p:cNvGrpSpPr/>
          <p:nvPr/>
        </p:nvGrpSpPr>
        <p:grpSpPr>
          <a:xfrm>
            <a:off x="4419600" y="4495800"/>
            <a:ext cx="3798801" cy="507960"/>
            <a:chOff x="4419600" y="5365277"/>
            <a:chExt cx="3798801" cy="507960"/>
          </a:xfrm>
        </p:grpSpPr>
        <mc:AlternateContent xmlns:mc="http://schemas.openxmlformats.org/markup-compatibility/2006" xmlns:a14="http://schemas.microsoft.com/office/drawing/2010/main">
          <mc:Choice Requires="a14">
            <p:sp>
              <p:nvSpPr>
                <p:cNvPr id="29" name="TextBox 28"/>
                <p:cNvSpPr txBox="1"/>
                <p:nvPr/>
              </p:nvSpPr>
              <p:spPr>
                <a:xfrm>
                  <a:off x="4419600" y="5365277"/>
                  <a:ext cx="1921360" cy="5079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eqArr>
                              <m:eqArrPr>
                                <m:ctrlPr>
                                  <a:rPr lang="en-US" sz="1600" b="0" i="1" smtClean="0">
                                    <a:latin typeface="Cambria Math"/>
                                  </a:rPr>
                                </m:ctrlPr>
                              </m:eqArrPr>
                              <m:e>
                                <m:r>
                                  <a:rPr lang="en-US" sz="1600" b="0" i="1" smtClean="0">
                                    <a:latin typeface="Cambria Math"/>
                                  </a:rPr>
                                  <m:t>−5      −1      −3</m:t>
                                </m:r>
                              </m:e>
                              <m:e>
                                <m:r>
                                  <a:rPr lang="en-US" sz="1600" b="0" i="1" smtClean="0">
                                    <a:latin typeface="Cambria Math"/>
                                  </a:rPr>
                                  <m:t>4              5       −1</m:t>
                                </m:r>
                              </m:e>
                            </m:eqArr>
                          </m:e>
                        </m:d>
                      </m:oMath>
                    </m:oMathPara>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19600" y="5365277"/>
                  <a:ext cx="1921360" cy="507960"/>
                </a:xfrm>
                <a:prstGeom prst="rect">
                  <a:avLst/>
                </a:prstGeom>
                <a:blipFill rotWithShape="1">
                  <a:blip r:embed="rId5"/>
                  <a:stretch>
                    <a:fillRect b="-3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172200" y="5368515"/>
                  <a:ext cx="2046201" cy="501484"/>
                </a:xfrm>
                <a:prstGeom prst="rect">
                  <a:avLst/>
                </a:prstGeom>
                <a:noFill/>
              </p:spPr>
              <p:txBody>
                <a:bodyPr wrap="none" rtlCol="0">
                  <a:spAutoFit/>
                </a:bodyPr>
                <a:lstStyle/>
                <a:p>
                  <a:r>
                    <a:rPr lang="en-US" sz="1600" dirty="0" smtClean="0"/>
                    <a:t>+  </a:t>
                  </a:r>
                  <a14:m>
                    <m:oMath xmlns:m="http://schemas.openxmlformats.org/officeDocument/2006/math">
                      <m:d>
                        <m:dPr>
                          <m:begChr m:val="["/>
                          <m:endChr m:val="]"/>
                          <m:ctrlPr>
                            <a:rPr lang="en-US" sz="1600" i="1" smtClean="0">
                              <a:latin typeface="Cambria Math"/>
                            </a:rPr>
                          </m:ctrlPr>
                        </m:dPr>
                        <m:e>
                          <m:eqArr>
                            <m:eqArrPr>
                              <m:ctrlPr>
                                <a:rPr lang="en-US" sz="1600" b="0" i="1" smtClean="0">
                                  <a:latin typeface="Cambria Math"/>
                                </a:rPr>
                              </m:ctrlPr>
                            </m:eqArrPr>
                            <m:e>
                              <m:r>
                                <a:rPr lang="en-US" sz="1600" b="0" i="1" smtClean="0">
                                  <a:latin typeface="Cambria Math"/>
                                </a:rPr>
                                <m:t>6           6          6</m:t>
                              </m:r>
                            </m:e>
                            <m:e>
                              <m:r>
                                <a:rPr lang="en-US" sz="1600" b="0" i="1" smtClean="0">
                                  <a:latin typeface="Cambria Math"/>
                                </a:rPr>
                                <m:t>−4    −4   −4</m:t>
                              </m:r>
                            </m:e>
                          </m:eqArr>
                        </m:e>
                      </m:d>
                    </m:oMath>
                  </a14:m>
                  <a:r>
                    <a:rPr lang="en-US" sz="1200" dirty="0" smtClean="0"/>
                    <a:t>  =</a:t>
                  </a:r>
                  <a:endParaRPr lang="en-US"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172200" y="5368515"/>
                  <a:ext cx="2046201" cy="501484"/>
                </a:xfrm>
                <a:prstGeom prst="rect">
                  <a:avLst/>
                </a:prstGeom>
                <a:blipFill rotWithShape="1">
                  <a:blip r:embed="rId6"/>
                  <a:stretch>
                    <a:fillRect l="-1791" b="-3659"/>
                  </a:stretch>
                </a:blipFill>
              </p:spPr>
              <p:txBody>
                <a:bodyPr/>
                <a:lstStyle/>
                <a:p>
                  <a:r>
                    <a:rPr lang="en-US">
                      <a:noFill/>
                    </a:rPr>
                    <a:t> </a:t>
                  </a:r>
                </a:p>
              </p:txBody>
            </p:sp>
          </mc:Fallback>
        </mc:AlternateContent>
      </p:grpSp>
      <p:grpSp>
        <p:nvGrpSpPr>
          <p:cNvPr id="32" name="Group 31"/>
          <p:cNvGrpSpPr/>
          <p:nvPr/>
        </p:nvGrpSpPr>
        <p:grpSpPr>
          <a:xfrm>
            <a:off x="5046254" y="5159114"/>
            <a:ext cx="2338061" cy="1030380"/>
            <a:chOff x="5632809" y="3319089"/>
            <a:chExt cx="2162924" cy="833846"/>
          </a:xfrm>
        </p:grpSpPr>
        <mc:AlternateContent xmlns:mc="http://schemas.openxmlformats.org/markup-compatibility/2006" xmlns:a14="http://schemas.microsoft.com/office/drawing/2010/main">
          <mc:Choice Requires="a14">
            <p:sp>
              <p:nvSpPr>
                <p:cNvPr id="33" name="TextBox 32"/>
                <p:cNvSpPr txBox="1"/>
                <p:nvPr/>
              </p:nvSpPr>
              <p:spPr>
                <a:xfrm>
                  <a:off x="5802086" y="3510762"/>
                  <a:ext cx="1993647" cy="45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1             5             3</m:t>
                                </m:r>
                              </m:e>
                              <m:e>
                                <m:r>
                                  <a:rPr lang="en-US" b="0" i="1" smtClean="0">
                                    <a:latin typeface="Cambria Math"/>
                                  </a:rPr>
                                  <m:t>0             1        −5</m:t>
                                </m:r>
                              </m:e>
                            </m:eqArr>
                          </m:e>
                        </m:d>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02086" y="3510762"/>
                  <a:ext cx="1993647" cy="453051"/>
                </a:xfrm>
                <a:prstGeom prst="rect">
                  <a:avLst/>
                </a:prstGeom>
                <a:blipFill rotWithShape="1">
                  <a:blip r:embed="rId7"/>
                  <a:stretch>
                    <a:fillRect/>
                  </a:stretch>
                </a:blipFill>
              </p:spPr>
              <p:txBody>
                <a:bodyPr/>
                <a:lstStyle/>
                <a:p>
                  <a:r>
                    <a:rPr lang="en-US">
                      <a:noFill/>
                    </a:rPr>
                    <a:t> </a:t>
                  </a:r>
                </a:p>
              </p:txBody>
            </p:sp>
          </mc:Fallback>
        </mc:AlternateContent>
        <p:sp>
          <p:nvSpPr>
            <p:cNvPr id="34" name="TextBox 33"/>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35" name="TextBox 34"/>
            <p:cNvSpPr txBox="1"/>
            <p:nvPr/>
          </p:nvSpPr>
          <p:spPr>
            <a:xfrm>
              <a:off x="5996425" y="3319089"/>
              <a:ext cx="1762296" cy="249072"/>
            </a:xfrm>
            <a:prstGeom prst="rect">
              <a:avLst/>
            </a:prstGeom>
            <a:noFill/>
          </p:spPr>
          <p:txBody>
            <a:bodyPr wrap="square" rtlCol="0">
              <a:spAutoFit/>
            </a:bodyPr>
            <a:lstStyle/>
            <a:p>
              <a:r>
                <a:rPr lang="en-US" sz="1400" i="1" dirty="0" smtClean="0"/>
                <a:t>A’             B’	             C’</a:t>
              </a:r>
              <a:endParaRPr lang="en-US" sz="1400" i="1" dirty="0"/>
            </a:p>
          </p:txBody>
        </p:sp>
      </p:grpSp>
      <p:sp>
        <p:nvSpPr>
          <p:cNvPr id="36" name="Rectangle 35"/>
          <p:cNvSpPr/>
          <p:nvPr/>
        </p:nvSpPr>
        <p:spPr>
          <a:xfrm>
            <a:off x="1239844" y="6185408"/>
            <a:ext cx="4762642" cy="369332"/>
          </a:xfrm>
          <a:prstGeom prst="rect">
            <a:avLst/>
          </a:prstGeom>
        </p:spPr>
        <p:txBody>
          <a:bodyPr wrap="square">
            <a:spAutoFit/>
          </a:bodyPr>
          <a:lstStyle/>
          <a:p>
            <a:r>
              <a:rPr lang="en-US" dirty="0" smtClean="0"/>
              <a:t>Image coordinates of:  A’(1,0), B’(5,1), C’(3,-5)</a:t>
            </a:r>
            <a:endParaRPr lang="en-US" dirty="0"/>
          </a:p>
        </p:txBody>
      </p:sp>
    </p:spTree>
    <p:extLst>
      <p:ext uri="{BB962C8B-B14F-4D97-AF65-F5344CB8AC3E}">
        <p14:creationId xmlns:p14="http://schemas.microsoft.com/office/powerpoint/2010/main" val="62798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3" grpId="0"/>
      <p:bldP spid="19" grpId="0"/>
      <p:bldP spid="28"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68733" y="770251"/>
            <a:ext cx="4232312" cy="707886"/>
          </a:xfrm>
          <a:prstGeom prst="rect">
            <a:avLst/>
          </a:prstGeom>
          <a:noFill/>
        </p:spPr>
        <p:txBody>
          <a:bodyPr wrap="none" rtlCol="0">
            <a:spAutoFit/>
          </a:bodyPr>
          <a:lstStyle/>
          <a:p>
            <a:r>
              <a:rPr lang="en-US" sz="2000" dirty="0" smtClean="0"/>
              <a:t>The figure keeps the same orientation. </a:t>
            </a:r>
          </a:p>
          <a:p>
            <a:r>
              <a:rPr lang="en-US" sz="2000" dirty="0" smtClean="0"/>
              <a:t>	(Doesn’t spin or flip)</a:t>
            </a:r>
            <a:endParaRPr lang="en-US" sz="2000" dirty="0"/>
          </a:p>
        </p:txBody>
      </p:sp>
      <p:sp>
        <p:nvSpPr>
          <p:cNvPr id="17" name="TextBox 16"/>
          <p:cNvSpPr txBox="1"/>
          <p:nvPr/>
        </p:nvSpPr>
        <p:spPr>
          <a:xfrm>
            <a:off x="1025135" y="1676400"/>
            <a:ext cx="7850804" cy="707886"/>
          </a:xfrm>
          <a:prstGeom prst="rect">
            <a:avLst/>
          </a:prstGeom>
          <a:noFill/>
        </p:spPr>
        <p:txBody>
          <a:bodyPr wrap="none" rtlCol="0">
            <a:spAutoFit/>
          </a:bodyPr>
          <a:lstStyle/>
          <a:p>
            <a:r>
              <a:rPr lang="en-US" sz="2000" dirty="0"/>
              <a:t>Example </a:t>
            </a:r>
            <a:r>
              <a:rPr lang="en-US" sz="2000" dirty="0" smtClean="0"/>
              <a:t>2:   Given a triangle with vertices at coordinates (-5,4), (-1,5), and</a:t>
            </a:r>
          </a:p>
          <a:p>
            <a:r>
              <a:rPr lang="en-US" sz="2000" dirty="0" smtClean="0"/>
              <a:t>(-3,-1), dilate the figure so the perimeter is 2 times the original perimeter. </a:t>
            </a:r>
            <a:endParaRPr lang="en-US" sz="2000" dirty="0"/>
          </a:p>
        </p:txBody>
      </p:sp>
      <p:sp>
        <p:nvSpPr>
          <p:cNvPr id="3" name="Rectangle 2"/>
          <p:cNvSpPr/>
          <p:nvPr/>
        </p:nvSpPr>
        <p:spPr>
          <a:xfrm>
            <a:off x="1151632" y="2956996"/>
            <a:ext cx="3572767" cy="369332"/>
          </a:xfrm>
          <a:prstGeom prst="rect">
            <a:avLst/>
          </a:prstGeom>
        </p:spPr>
        <p:txBody>
          <a:bodyPr wrap="square">
            <a:spAutoFit/>
          </a:bodyPr>
          <a:lstStyle/>
          <a:p>
            <a:r>
              <a:rPr lang="en-US" dirty="0" smtClean="0"/>
              <a:t>Fist:  Construct the vertex matrix:</a:t>
            </a:r>
            <a:endParaRPr lang="en-US" dirty="0"/>
          </a:p>
        </p:txBody>
      </p:sp>
      <p:grpSp>
        <p:nvGrpSpPr>
          <p:cNvPr id="8" name="Group 7"/>
          <p:cNvGrpSpPr/>
          <p:nvPr/>
        </p:nvGrpSpPr>
        <p:grpSpPr>
          <a:xfrm>
            <a:off x="4603629" y="2721082"/>
            <a:ext cx="2427829" cy="1030380"/>
            <a:chOff x="5632809" y="3319089"/>
            <a:chExt cx="2245967" cy="833846"/>
          </a:xfrm>
        </p:grpSpPr>
        <mc:AlternateContent xmlns:mc="http://schemas.openxmlformats.org/markup-compatibility/2006" xmlns:a14="http://schemas.microsoft.com/office/drawing/2010/main">
          <mc:Choice Requires="a14">
            <p:sp>
              <p:nvSpPr>
                <p:cNvPr id="4" name="TextBox 3"/>
                <p:cNvSpPr txBox="1"/>
                <p:nvPr/>
              </p:nvSpPr>
              <p:spPr>
                <a:xfrm>
                  <a:off x="5802086" y="3510762"/>
                  <a:ext cx="2076690" cy="4531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−5      −1        −3</m:t>
                                </m:r>
                              </m:e>
                              <m:e>
                                <m:r>
                                  <a:rPr lang="en-US" b="0" i="1" smtClean="0">
                                    <a:latin typeface="Cambria Math"/>
                                  </a:rPr>
                                  <m:t>4              5        −1</m:t>
                                </m:r>
                              </m:e>
                            </m:eqArr>
                          </m:e>
                        </m:d>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5802086" y="3510762"/>
                  <a:ext cx="2076690" cy="453102"/>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7" name="TextBox 6"/>
            <p:cNvSpPr txBox="1"/>
            <p:nvPr/>
          </p:nvSpPr>
          <p:spPr>
            <a:xfrm>
              <a:off x="5996425" y="3319089"/>
              <a:ext cx="1762296" cy="249072"/>
            </a:xfrm>
            <a:prstGeom prst="rect">
              <a:avLst/>
            </a:prstGeom>
            <a:noFill/>
          </p:spPr>
          <p:txBody>
            <a:bodyPr wrap="square" rtlCol="0">
              <a:spAutoFit/>
            </a:bodyPr>
            <a:lstStyle/>
            <a:p>
              <a:r>
                <a:rPr lang="en-US" sz="1400" i="1" dirty="0" smtClean="0"/>
                <a:t>A             B	             C</a:t>
              </a:r>
              <a:endParaRPr lang="en-US" sz="1400" i="1" dirty="0"/>
            </a:p>
          </p:txBody>
        </p:sp>
      </p:grpSp>
      <p:sp>
        <p:nvSpPr>
          <p:cNvPr id="19" name="Rectangle 18"/>
          <p:cNvSpPr/>
          <p:nvPr/>
        </p:nvSpPr>
        <p:spPr>
          <a:xfrm>
            <a:off x="1157886" y="3682173"/>
            <a:ext cx="3295873" cy="646331"/>
          </a:xfrm>
          <a:prstGeom prst="rect">
            <a:avLst/>
          </a:prstGeom>
        </p:spPr>
        <p:txBody>
          <a:bodyPr wrap="square">
            <a:spAutoFit/>
          </a:bodyPr>
          <a:lstStyle/>
          <a:p>
            <a:r>
              <a:rPr lang="en-US" dirty="0" smtClean="0"/>
              <a:t>Second:  Calculate the scalar being used In the dilation:</a:t>
            </a:r>
            <a:endParaRPr lang="en-US" dirty="0"/>
          </a:p>
        </p:txBody>
      </p:sp>
      <p:sp>
        <p:nvSpPr>
          <p:cNvPr id="28" name="Rectangle 27"/>
          <p:cNvSpPr/>
          <p:nvPr/>
        </p:nvSpPr>
        <p:spPr>
          <a:xfrm>
            <a:off x="1123727" y="4495800"/>
            <a:ext cx="2686273" cy="646331"/>
          </a:xfrm>
          <a:prstGeom prst="rect">
            <a:avLst/>
          </a:prstGeom>
        </p:spPr>
        <p:txBody>
          <a:bodyPr wrap="square">
            <a:spAutoFit/>
          </a:bodyPr>
          <a:lstStyle/>
          <a:p>
            <a:r>
              <a:rPr lang="en-US" dirty="0" smtClean="0"/>
              <a:t>Third:  Perform the scalar multiplication:</a:t>
            </a: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4595886" y="4328504"/>
                <a:ext cx="2540567" cy="611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2</m:t>
                      </m:r>
                      <m:d>
                        <m:dPr>
                          <m:begChr m:val="["/>
                          <m:endChr m:val="]"/>
                          <m:ctrlPr>
                            <a:rPr lang="en-US" sz="2000" i="1" smtClean="0">
                              <a:latin typeface="Cambria Math"/>
                            </a:rPr>
                          </m:ctrlPr>
                        </m:dPr>
                        <m:e>
                          <m:eqArr>
                            <m:eqArrPr>
                              <m:ctrlPr>
                                <a:rPr lang="en-US" sz="2000" b="0" i="1" smtClean="0">
                                  <a:latin typeface="Cambria Math"/>
                                </a:rPr>
                              </m:ctrlPr>
                            </m:eqArrPr>
                            <m:e>
                              <m:r>
                                <a:rPr lang="en-US" sz="2000" b="0" i="1" smtClean="0">
                                  <a:latin typeface="Cambria Math"/>
                                </a:rPr>
                                <m:t>−5      −1      −3</m:t>
                              </m:r>
                            </m:e>
                            <m:e>
                              <m:r>
                                <a:rPr lang="en-US" sz="2000" b="0" i="1" smtClean="0">
                                  <a:latin typeface="Cambria Math"/>
                                </a:rPr>
                                <m:t>4              5       −1</m:t>
                              </m:r>
                            </m:e>
                          </m:eqArr>
                        </m:e>
                      </m:d>
                    </m:oMath>
                  </m:oMathPara>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595886" y="4328504"/>
                <a:ext cx="2540567" cy="611771"/>
              </a:xfrm>
              <a:prstGeom prst="rect">
                <a:avLst/>
              </a:prstGeom>
              <a:blipFill rotWithShape="1">
                <a:blip r:embed="rId3"/>
                <a:stretch>
                  <a:fillRect/>
                </a:stretch>
              </a:blipFill>
            </p:spPr>
            <p:txBody>
              <a:bodyPr/>
              <a:lstStyle/>
              <a:p>
                <a:r>
                  <a:rPr lang="en-US">
                    <a:noFill/>
                  </a:rPr>
                  <a:t> </a:t>
                </a:r>
              </a:p>
            </p:txBody>
          </p:sp>
        </mc:Fallback>
      </mc:AlternateContent>
      <p:grpSp>
        <p:nvGrpSpPr>
          <p:cNvPr id="32" name="Group 31"/>
          <p:cNvGrpSpPr/>
          <p:nvPr/>
        </p:nvGrpSpPr>
        <p:grpSpPr>
          <a:xfrm>
            <a:off x="5046256" y="5171135"/>
            <a:ext cx="2453476" cy="1030380"/>
            <a:chOff x="5632809" y="3319089"/>
            <a:chExt cx="2269693" cy="833846"/>
          </a:xfrm>
        </p:grpSpPr>
        <mc:AlternateContent xmlns:mc="http://schemas.openxmlformats.org/markup-compatibility/2006" xmlns:a14="http://schemas.microsoft.com/office/drawing/2010/main">
          <mc:Choice Requires="a14">
            <p:sp>
              <p:nvSpPr>
                <p:cNvPr id="33" name="TextBox 32"/>
                <p:cNvSpPr txBox="1"/>
                <p:nvPr/>
              </p:nvSpPr>
              <p:spPr>
                <a:xfrm>
                  <a:off x="5802086" y="3510762"/>
                  <a:ext cx="2100416" cy="4485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−10     −2       −6</m:t>
                                </m:r>
                              </m:e>
                              <m:e>
                                <m:r>
                                  <a:rPr lang="en-US" b="0" i="1" smtClean="0">
                                    <a:latin typeface="Cambria Math"/>
                                  </a:rPr>
                                  <m:t>8            10        −2</m:t>
                                </m:r>
                              </m:e>
                            </m:eqArr>
                          </m:e>
                        </m:d>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02086" y="3510762"/>
                  <a:ext cx="2100416" cy="448536"/>
                </a:xfrm>
                <a:prstGeom prst="rect">
                  <a:avLst/>
                </a:prstGeom>
                <a:blipFill rotWithShape="1">
                  <a:blip r:embed="rId4"/>
                  <a:stretch>
                    <a:fillRect/>
                  </a:stretch>
                </a:blipFill>
              </p:spPr>
              <p:txBody>
                <a:bodyPr/>
                <a:lstStyle/>
                <a:p>
                  <a:r>
                    <a:rPr lang="en-US">
                      <a:noFill/>
                    </a:rPr>
                    <a:t> </a:t>
                  </a:r>
                </a:p>
              </p:txBody>
            </p:sp>
          </mc:Fallback>
        </mc:AlternateContent>
        <p:sp>
          <p:nvSpPr>
            <p:cNvPr id="34" name="TextBox 33"/>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35" name="TextBox 34"/>
            <p:cNvSpPr txBox="1"/>
            <p:nvPr/>
          </p:nvSpPr>
          <p:spPr>
            <a:xfrm>
              <a:off x="5996425" y="3319089"/>
              <a:ext cx="1762296" cy="249072"/>
            </a:xfrm>
            <a:prstGeom prst="rect">
              <a:avLst/>
            </a:prstGeom>
            <a:noFill/>
          </p:spPr>
          <p:txBody>
            <a:bodyPr wrap="square" rtlCol="0">
              <a:spAutoFit/>
            </a:bodyPr>
            <a:lstStyle/>
            <a:p>
              <a:r>
                <a:rPr lang="en-US" sz="1400" i="1" dirty="0" smtClean="0"/>
                <a:t>A’             B’	             C’</a:t>
              </a:r>
              <a:endParaRPr lang="en-US" sz="1400" i="1" dirty="0"/>
            </a:p>
          </p:txBody>
        </p:sp>
      </p:grpSp>
      <p:sp>
        <p:nvSpPr>
          <p:cNvPr id="36" name="Rectangle 35"/>
          <p:cNvSpPr/>
          <p:nvPr/>
        </p:nvSpPr>
        <p:spPr>
          <a:xfrm>
            <a:off x="1239844" y="6185408"/>
            <a:ext cx="6104560" cy="369332"/>
          </a:xfrm>
          <a:prstGeom prst="rect">
            <a:avLst/>
          </a:prstGeom>
        </p:spPr>
        <p:txBody>
          <a:bodyPr wrap="square">
            <a:spAutoFit/>
          </a:bodyPr>
          <a:lstStyle/>
          <a:p>
            <a:r>
              <a:rPr lang="en-US" dirty="0" smtClean="0"/>
              <a:t>Image coordinates of:  A’(-10,8), B’(-2,10), C’(-6,-</a:t>
            </a:r>
            <a:r>
              <a:rPr lang="en-US" dirty="0"/>
              <a:t>2</a:t>
            </a:r>
            <a:r>
              <a:rPr lang="en-US" dirty="0" smtClean="0"/>
              <a:t>)</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941" y="76200"/>
            <a:ext cx="800474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11705" y="3820672"/>
            <a:ext cx="2832699" cy="369332"/>
          </a:xfrm>
          <a:prstGeom prst="rect">
            <a:avLst/>
          </a:prstGeom>
          <a:noFill/>
        </p:spPr>
        <p:txBody>
          <a:bodyPr wrap="none" rtlCol="0">
            <a:spAutoFit/>
          </a:bodyPr>
          <a:lstStyle/>
          <a:p>
            <a:r>
              <a:rPr lang="en-US" dirty="0" smtClean="0"/>
              <a:t>2 times means my scalar is 2</a:t>
            </a:r>
            <a:endParaRPr lang="en-US" dirty="0"/>
          </a:p>
        </p:txBody>
      </p:sp>
    </p:spTree>
    <p:extLst>
      <p:ext uri="{BB962C8B-B14F-4D97-AF65-F5344CB8AC3E}">
        <p14:creationId xmlns:p14="http://schemas.microsoft.com/office/powerpoint/2010/main" val="42456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3" grpId="0"/>
      <p:bldP spid="19" grpId="0"/>
      <p:bldP spid="28" grpId="0"/>
      <p:bldP spid="29" grpId="0"/>
      <p:bldP spid="3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Example 1:  </a:t>
            </a:r>
            <a:r>
              <a:rPr lang="en-US" dirty="0">
                <a:effectLst/>
              </a:rPr>
              <a:t>State the dimensions of each matrix.</a:t>
            </a:r>
          </a:p>
        </p:txBody>
      </p:sp>
      <p:grpSp>
        <p:nvGrpSpPr>
          <p:cNvPr id="5" name="Group 4"/>
          <p:cNvGrpSpPr/>
          <p:nvPr/>
        </p:nvGrpSpPr>
        <p:grpSpPr>
          <a:xfrm>
            <a:off x="1295400" y="1752600"/>
            <a:ext cx="2739630" cy="1131887"/>
            <a:chOff x="1295400" y="1752600"/>
            <a:chExt cx="2739630" cy="1131887"/>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12" y="1752600"/>
              <a:ext cx="2245518" cy="1131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515155"/>
              <a:ext cx="351378" cy="369332"/>
            </a:xfrm>
            <a:prstGeom prst="rect">
              <a:avLst/>
            </a:prstGeom>
            <a:noFill/>
          </p:spPr>
          <p:txBody>
            <a:bodyPr wrap="none" rtlCol="0">
              <a:spAutoFit/>
            </a:bodyPr>
            <a:lstStyle/>
            <a:p>
              <a:r>
                <a:rPr lang="en-US" dirty="0" smtClean="0"/>
                <a:t>1.</a:t>
              </a:r>
              <a:endParaRPr lang="en-US" dirty="0"/>
            </a:p>
          </p:txBody>
        </p:sp>
      </p:grpSp>
      <p:grpSp>
        <p:nvGrpSpPr>
          <p:cNvPr id="7" name="Group 6"/>
          <p:cNvGrpSpPr/>
          <p:nvPr/>
        </p:nvGrpSpPr>
        <p:grpSpPr>
          <a:xfrm>
            <a:off x="4800600" y="2411412"/>
            <a:ext cx="2399297" cy="473075"/>
            <a:chOff x="4800600" y="2411412"/>
            <a:chExt cx="2399297" cy="473075"/>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11412"/>
              <a:ext cx="1942097" cy="47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2515155"/>
              <a:ext cx="351378" cy="369332"/>
            </a:xfrm>
            <a:prstGeom prst="rect">
              <a:avLst/>
            </a:prstGeom>
            <a:noFill/>
          </p:spPr>
          <p:txBody>
            <a:bodyPr wrap="none" rtlCol="0">
              <a:spAutoFit/>
            </a:bodyPr>
            <a:lstStyle/>
            <a:p>
              <a:r>
                <a:rPr lang="en-US" dirty="0" smtClean="0"/>
                <a:t>2.</a:t>
              </a:r>
              <a:endParaRPr lang="en-US" dirty="0"/>
            </a:p>
          </p:txBody>
        </p:sp>
      </p:grpSp>
      <p:sp>
        <p:nvSpPr>
          <p:cNvPr id="8" name="TextBox 7"/>
          <p:cNvSpPr txBox="1"/>
          <p:nvPr/>
        </p:nvSpPr>
        <p:spPr>
          <a:xfrm>
            <a:off x="2413576" y="3134380"/>
            <a:ext cx="997389" cy="523220"/>
          </a:xfrm>
          <a:prstGeom prst="rect">
            <a:avLst/>
          </a:prstGeom>
          <a:noFill/>
        </p:spPr>
        <p:txBody>
          <a:bodyPr wrap="none" rtlCol="0">
            <a:spAutoFit/>
          </a:bodyPr>
          <a:lstStyle/>
          <a:p>
            <a:r>
              <a:rPr lang="en-US" sz="2800" dirty="0" smtClean="0"/>
              <a:t>4 X 4</a:t>
            </a:r>
            <a:endParaRPr lang="en-US" sz="2800" dirty="0"/>
          </a:p>
        </p:txBody>
      </p:sp>
      <p:sp>
        <p:nvSpPr>
          <p:cNvPr id="13" name="TextBox 12"/>
          <p:cNvSpPr txBox="1"/>
          <p:nvPr/>
        </p:nvSpPr>
        <p:spPr>
          <a:xfrm>
            <a:off x="5730153" y="3134380"/>
            <a:ext cx="997389" cy="523220"/>
          </a:xfrm>
          <a:prstGeom prst="rect">
            <a:avLst/>
          </a:prstGeom>
          <a:noFill/>
        </p:spPr>
        <p:txBody>
          <a:bodyPr wrap="none" rtlCol="0">
            <a:spAutoFit/>
          </a:bodyPr>
          <a:lstStyle/>
          <a:p>
            <a:r>
              <a:rPr lang="en-US" sz="2800" dirty="0"/>
              <a:t>1</a:t>
            </a:r>
            <a:r>
              <a:rPr lang="en-US" sz="2800" dirty="0" smtClean="0"/>
              <a:t> X 3</a:t>
            </a:r>
            <a:endParaRPr lang="en-US" sz="2800" dirty="0"/>
          </a:p>
        </p:txBody>
      </p:sp>
    </p:spTree>
    <p:extLst>
      <p:ext uri="{BB962C8B-B14F-4D97-AF65-F5344CB8AC3E}">
        <p14:creationId xmlns:p14="http://schemas.microsoft.com/office/powerpoint/2010/main" val="27504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2266" y="1447800"/>
            <a:ext cx="6242138" cy="369332"/>
          </a:xfrm>
          <a:prstGeom prst="rect">
            <a:avLst/>
          </a:prstGeom>
        </p:spPr>
        <p:txBody>
          <a:bodyPr wrap="square">
            <a:spAutoFit/>
          </a:bodyPr>
          <a:lstStyle/>
          <a:p>
            <a:r>
              <a:rPr lang="en-US" dirty="0" smtClean="0"/>
              <a:t>1.  Write the translation matrix.  Write the vertex matrix</a:t>
            </a:r>
            <a:endParaRPr lang="en-US" dirty="0"/>
          </a:p>
        </p:txBody>
      </p:sp>
      <p:grpSp>
        <p:nvGrpSpPr>
          <p:cNvPr id="8" name="Group 7"/>
          <p:cNvGrpSpPr/>
          <p:nvPr/>
        </p:nvGrpSpPr>
        <p:grpSpPr>
          <a:xfrm>
            <a:off x="4876800" y="1872418"/>
            <a:ext cx="3223675" cy="1030380"/>
            <a:chOff x="5632809" y="3319089"/>
            <a:chExt cx="2982198" cy="833846"/>
          </a:xfrm>
        </p:grpSpPr>
        <mc:AlternateContent xmlns:mc="http://schemas.openxmlformats.org/markup-compatibility/2006" xmlns:a14="http://schemas.microsoft.com/office/drawing/2010/main">
          <mc:Choice Requires="a14">
            <p:sp>
              <p:nvSpPr>
                <p:cNvPr id="4" name="TextBox 3"/>
                <p:cNvSpPr txBox="1"/>
                <p:nvPr/>
              </p:nvSpPr>
              <p:spPr>
                <a:xfrm>
                  <a:off x="5802086" y="3510762"/>
                  <a:ext cx="2669860" cy="4531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−1          0             5           2</m:t>
                                </m:r>
                              </m:e>
                              <m:e>
                                <m:r>
                                  <a:rPr lang="en-US" b="0" i="1" smtClean="0">
                                    <a:latin typeface="Cambria Math"/>
                                  </a:rPr>
                                  <m:t>−3          0        −1      −5</m:t>
                                </m:r>
                              </m:e>
                            </m:eqArr>
                          </m:e>
                        </m:d>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5802086" y="3510762"/>
                  <a:ext cx="2669860" cy="453103"/>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7" name="TextBox 6"/>
            <p:cNvSpPr txBox="1"/>
            <p:nvPr/>
          </p:nvSpPr>
          <p:spPr>
            <a:xfrm>
              <a:off x="5996425" y="3319089"/>
              <a:ext cx="2618582" cy="249072"/>
            </a:xfrm>
            <a:prstGeom prst="rect">
              <a:avLst/>
            </a:prstGeom>
            <a:noFill/>
          </p:spPr>
          <p:txBody>
            <a:bodyPr wrap="square" rtlCol="0">
              <a:spAutoFit/>
            </a:bodyPr>
            <a:lstStyle/>
            <a:p>
              <a:r>
                <a:rPr lang="en-US" sz="1400" i="1" dirty="0"/>
                <a:t>Q</a:t>
              </a:r>
              <a:r>
                <a:rPr lang="en-US" sz="1400" i="1" dirty="0" smtClean="0"/>
                <a:t>             </a:t>
              </a:r>
              <a:r>
                <a:rPr lang="en-US" sz="1400" i="1" dirty="0"/>
                <a:t>U</a:t>
              </a:r>
              <a:r>
                <a:rPr lang="en-US" sz="1400" i="1" dirty="0" smtClean="0"/>
                <a:t>	             A	        D</a:t>
              </a:r>
              <a:endParaRPr lang="en-US" sz="1400" i="1" dirty="0"/>
            </a:p>
          </p:txBody>
        </p:sp>
      </p:grpSp>
      <p:sp>
        <p:nvSpPr>
          <p:cNvPr id="36" name="Rectangle 35"/>
          <p:cNvSpPr/>
          <p:nvPr/>
        </p:nvSpPr>
        <p:spPr>
          <a:xfrm>
            <a:off x="1123727" y="4953000"/>
            <a:ext cx="6104560" cy="369332"/>
          </a:xfrm>
          <a:prstGeom prst="rect">
            <a:avLst/>
          </a:prstGeom>
        </p:spPr>
        <p:txBody>
          <a:bodyPr wrap="square">
            <a:spAutoFit/>
          </a:bodyPr>
          <a:lstStyle/>
          <a:p>
            <a:r>
              <a:rPr lang="en-US" dirty="0" smtClean="0"/>
              <a:t>Image coordinates of:  Q’(-4,-1), </a:t>
            </a:r>
            <a:r>
              <a:rPr lang="en-US" dirty="0"/>
              <a:t>U</a:t>
            </a:r>
            <a:r>
              <a:rPr lang="en-US" dirty="0" smtClean="0"/>
              <a:t>’(-3,2), </a:t>
            </a:r>
            <a:r>
              <a:rPr lang="en-US" dirty="0"/>
              <a:t>A</a:t>
            </a:r>
            <a:r>
              <a:rPr lang="en-US" dirty="0" smtClean="0"/>
              <a:t>’(2,1), and D’(-1,-3)</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727" y="609600"/>
            <a:ext cx="783771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102266" y="74307"/>
            <a:ext cx="1947415" cy="523220"/>
          </a:xfrm>
          <a:prstGeom prst="rect">
            <a:avLst/>
          </a:prstGeom>
          <a:noFill/>
        </p:spPr>
        <p:txBody>
          <a:bodyPr wrap="square" rtlCol="0">
            <a:spAutoFit/>
          </a:bodyPr>
          <a:lstStyle/>
          <a:p>
            <a:r>
              <a:rPr lang="en-US" sz="2800" dirty="0" smtClean="0">
                <a:solidFill>
                  <a:schemeClr val="tx2"/>
                </a:solidFill>
              </a:rPr>
              <a:t>Your Turn 1:</a:t>
            </a:r>
            <a:endParaRPr lang="en-US" sz="1600" dirty="0"/>
          </a:p>
        </p:txBody>
      </p:sp>
      <mc:AlternateContent xmlns:mc="http://schemas.openxmlformats.org/markup-compatibility/2006" xmlns:a14="http://schemas.microsoft.com/office/drawing/2010/main">
        <mc:Choice Requires="a14">
          <p:sp>
            <p:nvSpPr>
              <p:cNvPr id="22" name="TextBox 21"/>
              <p:cNvSpPr txBox="1"/>
              <p:nvPr/>
            </p:nvSpPr>
            <p:spPr>
              <a:xfrm>
                <a:off x="1239844" y="2107660"/>
                <a:ext cx="3007875" cy="5543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−3      −3        −3      −3</m:t>
                              </m:r>
                            </m:e>
                            <m:e>
                              <m:r>
                                <a:rPr lang="en-US" b="0" i="1" smtClean="0">
                                  <a:latin typeface="Cambria Math"/>
                                </a:rPr>
                                <m:t>2           2              2            2</m:t>
                              </m:r>
                            </m:e>
                          </m:eqArr>
                        </m:e>
                      </m:d>
                    </m:oMath>
                  </m:oMathPara>
                </a14:m>
                <a:endParaRPr lang="en-US"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239844" y="2107660"/>
                <a:ext cx="3007875" cy="554319"/>
              </a:xfrm>
              <a:prstGeom prst="rect">
                <a:avLst/>
              </a:prstGeom>
              <a:blipFill rotWithShape="1">
                <a:blip r:embed="rId4"/>
                <a:stretch>
                  <a:fillRect/>
                </a:stretch>
              </a:blipFill>
            </p:spPr>
            <p:txBody>
              <a:bodyPr/>
              <a:lstStyle/>
              <a:p>
                <a:r>
                  <a:rPr lang="en-US">
                    <a:noFill/>
                  </a:rPr>
                  <a:t> </a:t>
                </a:r>
              </a:p>
            </p:txBody>
          </p:sp>
        </mc:Fallback>
      </mc:AlternateContent>
      <p:sp>
        <p:nvSpPr>
          <p:cNvPr id="23" name="Rectangle 22"/>
          <p:cNvSpPr/>
          <p:nvPr/>
        </p:nvSpPr>
        <p:spPr>
          <a:xfrm>
            <a:off x="1102266" y="3109583"/>
            <a:ext cx="6242138" cy="369332"/>
          </a:xfrm>
          <a:prstGeom prst="rect">
            <a:avLst/>
          </a:prstGeom>
        </p:spPr>
        <p:txBody>
          <a:bodyPr wrap="square">
            <a:spAutoFit/>
          </a:bodyPr>
          <a:lstStyle/>
          <a:p>
            <a:r>
              <a:rPr lang="en-US" dirty="0"/>
              <a:t>2</a:t>
            </a:r>
            <a:r>
              <a:rPr lang="en-US" dirty="0" smtClean="0"/>
              <a:t>.  Find the coordinates of the vertices of Q’U’A’D’.</a:t>
            </a:r>
            <a:endParaRPr lang="en-US" dirty="0"/>
          </a:p>
        </p:txBody>
      </p:sp>
      <p:grpSp>
        <p:nvGrpSpPr>
          <p:cNvPr id="24" name="Group 23"/>
          <p:cNvGrpSpPr/>
          <p:nvPr/>
        </p:nvGrpSpPr>
        <p:grpSpPr>
          <a:xfrm>
            <a:off x="2743781" y="3646990"/>
            <a:ext cx="3223675" cy="1030380"/>
            <a:chOff x="5632809" y="3319089"/>
            <a:chExt cx="2982198" cy="833846"/>
          </a:xfrm>
        </p:grpSpPr>
        <mc:AlternateContent xmlns:mc="http://schemas.openxmlformats.org/markup-compatibility/2006" xmlns:a14="http://schemas.microsoft.com/office/drawing/2010/main">
          <mc:Choice Requires="a14">
            <p:sp>
              <p:nvSpPr>
                <p:cNvPr id="25" name="TextBox 24"/>
                <p:cNvSpPr txBox="1"/>
                <p:nvPr/>
              </p:nvSpPr>
              <p:spPr>
                <a:xfrm>
                  <a:off x="5802086" y="3510762"/>
                  <a:ext cx="2717314" cy="448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−4      −3           2       −1</m:t>
                                </m:r>
                              </m:e>
                              <m:e>
                                <m:r>
                                  <a:rPr lang="en-US" b="0" i="1" smtClean="0">
                                    <a:latin typeface="Cambria Math"/>
                                  </a:rPr>
                                  <m:t>−1          2            1       −3</m:t>
                                </m:r>
                              </m:e>
                            </m:eqArr>
                          </m:e>
                        </m:d>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802086" y="3510762"/>
                  <a:ext cx="2717314" cy="448589"/>
                </a:xfrm>
                <a:prstGeom prst="rect">
                  <a:avLst/>
                </a:prstGeom>
                <a:blipFill rotWithShape="1">
                  <a:blip r:embed="rId5"/>
                  <a:stretch>
                    <a:fillRect/>
                  </a:stretch>
                </a:blipFill>
              </p:spPr>
              <p:txBody>
                <a:bodyPr/>
                <a:lstStyle/>
                <a:p>
                  <a:r>
                    <a:rPr lang="en-US">
                      <a:noFill/>
                    </a:rPr>
                    <a:t> </a:t>
                  </a:r>
                </a:p>
              </p:txBody>
            </p:sp>
          </mc:Fallback>
        </mc:AlternateContent>
        <p:sp>
          <p:nvSpPr>
            <p:cNvPr id="26" name="TextBox 25"/>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27" name="TextBox 26"/>
            <p:cNvSpPr txBox="1"/>
            <p:nvPr/>
          </p:nvSpPr>
          <p:spPr>
            <a:xfrm>
              <a:off x="5996425" y="3319089"/>
              <a:ext cx="2618582" cy="249072"/>
            </a:xfrm>
            <a:prstGeom prst="rect">
              <a:avLst/>
            </a:prstGeom>
            <a:noFill/>
          </p:spPr>
          <p:txBody>
            <a:bodyPr wrap="square" rtlCol="0">
              <a:spAutoFit/>
            </a:bodyPr>
            <a:lstStyle/>
            <a:p>
              <a:r>
                <a:rPr lang="en-US" sz="1400" i="1" dirty="0"/>
                <a:t>Q</a:t>
              </a:r>
              <a:r>
                <a:rPr lang="en-US" sz="1400" i="1" dirty="0" smtClean="0"/>
                <a:t>             </a:t>
              </a:r>
              <a:r>
                <a:rPr lang="en-US" sz="1400" i="1" dirty="0"/>
                <a:t>U</a:t>
              </a:r>
              <a:r>
                <a:rPr lang="en-US" sz="1400" i="1" dirty="0" smtClean="0"/>
                <a:t>	             A	        D</a:t>
              </a:r>
              <a:endParaRPr lang="en-US" sz="1400" i="1" dirty="0"/>
            </a:p>
          </p:txBody>
        </p:sp>
      </p:grpSp>
    </p:spTree>
    <p:extLst>
      <p:ext uri="{BB962C8B-B14F-4D97-AF65-F5344CB8AC3E}">
        <p14:creationId xmlns:p14="http://schemas.microsoft.com/office/powerpoint/2010/main" val="3559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22"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7739" y="1282997"/>
            <a:ext cx="7432134" cy="369332"/>
          </a:xfrm>
          <a:prstGeom prst="rect">
            <a:avLst/>
          </a:prstGeom>
        </p:spPr>
        <p:txBody>
          <a:bodyPr wrap="square">
            <a:spAutoFit/>
          </a:bodyPr>
          <a:lstStyle/>
          <a:p>
            <a:r>
              <a:rPr lang="en-US" dirty="0"/>
              <a:t>3</a:t>
            </a:r>
            <a:r>
              <a:rPr lang="en-US" dirty="0" smtClean="0"/>
              <a:t>.  Write the coordinates of the vertices of ∆ABC in a vertex matrix.</a:t>
            </a:r>
            <a:endParaRPr lang="en-US" dirty="0"/>
          </a:p>
        </p:txBody>
      </p:sp>
      <p:sp>
        <p:nvSpPr>
          <p:cNvPr id="23" name="Rectangle 22"/>
          <p:cNvSpPr/>
          <p:nvPr/>
        </p:nvSpPr>
        <p:spPr>
          <a:xfrm>
            <a:off x="1137637" y="2740251"/>
            <a:ext cx="6242138" cy="369332"/>
          </a:xfrm>
          <a:prstGeom prst="rect">
            <a:avLst/>
          </a:prstGeom>
        </p:spPr>
        <p:txBody>
          <a:bodyPr wrap="square">
            <a:spAutoFit/>
          </a:bodyPr>
          <a:lstStyle/>
          <a:p>
            <a:r>
              <a:rPr lang="en-US" dirty="0" smtClean="0"/>
              <a:t>4.  Find the coordinates of the vertices of image ∆A’B’C’.</a:t>
            </a:r>
            <a:endParaRPr lang="en-US" dirty="0"/>
          </a:p>
        </p:txBody>
      </p:sp>
      <p:grpSp>
        <p:nvGrpSpPr>
          <p:cNvPr id="6" name="Group 5"/>
          <p:cNvGrpSpPr/>
          <p:nvPr/>
        </p:nvGrpSpPr>
        <p:grpSpPr>
          <a:xfrm>
            <a:off x="1114371" y="32266"/>
            <a:ext cx="7483298" cy="1187236"/>
            <a:chOff x="1114371" y="32266"/>
            <a:chExt cx="7483298" cy="1187236"/>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342" y="531838"/>
              <a:ext cx="73983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114371" y="32266"/>
              <a:ext cx="3299866" cy="1187236"/>
              <a:chOff x="1114371" y="32266"/>
              <a:chExt cx="3299866" cy="1187236"/>
            </a:xfrm>
          </p:grpSpPr>
          <p:sp>
            <p:nvSpPr>
              <p:cNvPr id="21" name="TextBox 20"/>
              <p:cNvSpPr txBox="1"/>
              <p:nvPr/>
            </p:nvSpPr>
            <p:spPr>
              <a:xfrm>
                <a:off x="1114371" y="32266"/>
                <a:ext cx="1947415" cy="523220"/>
              </a:xfrm>
              <a:prstGeom prst="rect">
                <a:avLst/>
              </a:prstGeom>
              <a:noFill/>
            </p:spPr>
            <p:txBody>
              <a:bodyPr wrap="square" rtlCol="0">
                <a:spAutoFit/>
              </a:bodyPr>
              <a:lstStyle/>
              <a:p>
                <a:r>
                  <a:rPr lang="en-US" sz="2800" dirty="0" smtClean="0">
                    <a:solidFill>
                      <a:schemeClr val="tx2"/>
                    </a:solidFill>
                  </a:rPr>
                  <a:t>Example  </a:t>
                </a:r>
                <a:r>
                  <a:rPr lang="en-US" sz="2800" dirty="0">
                    <a:solidFill>
                      <a:schemeClr val="tx2"/>
                    </a:solidFill>
                  </a:rPr>
                  <a:t>4</a:t>
                </a:r>
                <a:r>
                  <a:rPr lang="en-US" sz="2800" dirty="0" smtClean="0">
                    <a:solidFill>
                      <a:schemeClr val="tx2"/>
                    </a:solidFill>
                  </a:rPr>
                  <a:t>:</a:t>
                </a:r>
                <a:endParaRPr lang="en-US" sz="1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637" y="989038"/>
                <a:ext cx="3276600" cy="23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Rectangle 19"/>
          <p:cNvSpPr/>
          <p:nvPr/>
        </p:nvSpPr>
        <p:spPr>
          <a:xfrm>
            <a:off x="1228245" y="4495800"/>
            <a:ext cx="6242138" cy="369332"/>
          </a:xfrm>
          <a:prstGeom prst="rect">
            <a:avLst/>
          </a:prstGeom>
        </p:spPr>
        <p:txBody>
          <a:bodyPr wrap="square">
            <a:spAutoFit/>
          </a:bodyPr>
          <a:lstStyle/>
          <a:p>
            <a:r>
              <a:rPr lang="en-US" dirty="0"/>
              <a:t>5</a:t>
            </a:r>
            <a:r>
              <a:rPr lang="en-US" dirty="0" smtClean="0"/>
              <a:t>.  Graph the </a:t>
            </a:r>
            <a:r>
              <a:rPr lang="en-US" dirty="0" err="1" smtClean="0"/>
              <a:t>preimage</a:t>
            </a:r>
            <a:r>
              <a:rPr lang="en-US" dirty="0" smtClean="0"/>
              <a:t> and the image.</a:t>
            </a:r>
            <a:endParaRPr lang="en-US" dirty="0"/>
          </a:p>
        </p:txBody>
      </p:sp>
      <p:grpSp>
        <p:nvGrpSpPr>
          <p:cNvPr id="28" name="Group 27"/>
          <p:cNvGrpSpPr/>
          <p:nvPr/>
        </p:nvGrpSpPr>
        <p:grpSpPr>
          <a:xfrm>
            <a:off x="2828526" y="1717552"/>
            <a:ext cx="2370121" cy="1030380"/>
            <a:chOff x="5632809" y="3319089"/>
            <a:chExt cx="2192582" cy="833846"/>
          </a:xfrm>
        </p:grpSpPr>
        <mc:AlternateContent xmlns:mc="http://schemas.openxmlformats.org/markup-compatibility/2006" xmlns:a14="http://schemas.microsoft.com/office/drawing/2010/main">
          <mc:Choice Requires="a14">
            <p:sp>
              <p:nvSpPr>
                <p:cNvPr id="29" name="TextBox 28"/>
                <p:cNvSpPr txBox="1"/>
                <p:nvPr/>
              </p:nvSpPr>
              <p:spPr>
                <a:xfrm>
                  <a:off x="5802086" y="3510762"/>
                  <a:ext cx="2023305" cy="4485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4             2              8</m:t>
                                </m:r>
                              </m:e>
                              <m:e>
                                <m:r>
                                  <a:rPr lang="en-US" b="0" i="1" smtClean="0">
                                    <a:latin typeface="Cambria Math"/>
                                  </a:rPr>
                                  <m:t>−2          8             2</m:t>
                                </m:r>
                              </m:e>
                            </m:eqArr>
                          </m:e>
                        </m:d>
                      </m:oMath>
                    </m:oMathPara>
                  </a14:m>
                  <a:endParaRPr lang="en-US"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802086" y="3510762"/>
                  <a:ext cx="2023305" cy="448536"/>
                </a:xfrm>
                <a:prstGeom prst="rect">
                  <a:avLst/>
                </a:prstGeom>
                <a:blipFill rotWithShape="1">
                  <a:blip r:embed="rId4"/>
                  <a:stretch>
                    <a:fillRect/>
                  </a:stretch>
                </a:blipFill>
              </p:spPr>
              <p:txBody>
                <a:bodyPr/>
                <a:lstStyle/>
                <a:p>
                  <a:r>
                    <a:rPr lang="en-US">
                      <a:noFill/>
                    </a:rPr>
                    <a:t> </a:t>
                  </a:r>
                </a:p>
              </p:txBody>
            </p:sp>
          </mc:Fallback>
        </mc:AlternateContent>
        <p:sp>
          <p:nvSpPr>
            <p:cNvPr id="30" name="TextBox 29"/>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31" name="TextBox 30"/>
            <p:cNvSpPr txBox="1"/>
            <p:nvPr/>
          </p:nvSpPr>
          <p:spPr>
            <a:xfrm>
              <a:off x="5996425" y="3319089"/>
              <a:ext cx="1762296" cy="249072"/>
            </a:xfrm>
            <a:prstGeom prst="rect">
              <a:avLst/>
            </a:prstGeom>
            <a:noFill/>
          </p:spPr>
          <p:txBody>
            <a:bodyPr wrap="square" rtlCol="0">
              <a:spAutoFit/>
            </a:bodyPr>
            <a:lstStyle/>
            <a:p>
              <a:r>
                <a:rPr lang="en-US" sz="1400" i="1" dirty="0" smtClean="0"/>
                <a:t>A             B	             C</a:t>
              </a:r>
              <a:endParaRPr lang="en-US" sz="1400" i="1" dirty="0"/>
            </a:p>
          </p:txBody>
        </p:sp>
      </p:grpSp>
      <p:grpSp>
        <p:nvGrpSpPr>
          <p:cNvPr id="9" name="Group 8"/>
          <p:cNvGrpSpPr/>
          <p:nvPr/>
        </p:nvGrpSpPr>
        <p:grpSpPr>
          <a:xfrm>
            <a:off x="1600200" y="3109583"/>
            <a:ext cx="4502355" cy="1049775"/>
            <a:chOff x="2953277" y="3166265"/>
            <a:chExt cx="4502355" cy="1049775"/>
          </a:xfrm>
        </p:grpSpPr>
        <mc:AlternateContent xmlns:mc="http://schemas.openxmlformats.org/markup-compatibility/2006" xmlns:a14="http://schemas.microsoft.com/office/drawing/2010/main">
          <mc:Choice Requires="a14">
            <p:sp>
              <p:nvSpPr>
                <p:cNvPr id="33" name="TextBox 32"/>
                <p:cNvSpPr txBox="1"/>
                <p:nvPr/>
              </p:nvSpPr>
              <p:spPr>
                <a:xfrm>
                  <a:off x="2953277" y="3385684"/>
                  <a:ext cx="2642390"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4</m:t>
                            </m:r>
                          </m:den>
                        </m:f>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4             2              8</m:t>
                                </m:r>
                              </m:e>
                              <m:e>
                                <m:r>
                                  <a:rPr lang="en-US" b="0" i="1" smtClean="0">
                                    <a:latin typeface="Cambria Math"/>
                                  </a:rPr>
                                  <m:t>−2          8             2</m:t>
                                </m:r>
                              </m:e>
                            </m:eqArr>
                          </m:e>
                        </m:d>
                        <m:r>
                          <a:rPr lang="en-US" b="0" i="1" smtClean="0">
                            <a:latin typeface="Cambria Math"/>
                          </a:rPr>
                          <m:t>= </m:t>
                        </m:r>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953277" y="3385684"/>
                  <a:ext cx="2642390" cy="6109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410200" y="3166265"/>
                  <a:ext cx="2045432" cy="1049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eqArr>
                              <m:eqArrPr>
                                <m:ctrlPr>
                                  <a:rPr lang="en-US" sz="1600" b="0" i="1" smtClean="0">
                                    <a:latin typeface="Cambria Math"/>
                                  </a:rPr>
                                </m:ctrlPr>
                              </m:eqArrPr>
                              <m:e>
                                <m:r>
                                  <a:rPr lang="en-US" sz="1600" b="0" i="1" smtClean="0">
                                    <a:latin typeface="Cambria Math"/>
                                  </a:rPr>
                                  <m:t>1             </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r>
                                  <a:rPr lang="en-US" sz="1600" b="0" i="1" smtClean="0">
                                    <a:latin typeface="Cambria Math"/>
                                  </a:rPr>
                                  <m:t>              2</m:t>
                                </m:r>
                              </m:e>
                              <m:e>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r>
                                  <a:rPr lang="en-US" sz="1600" b="0" i="1" smtClean="0">
                                    <a:latin typeface="Cambria Math"/>
                                  </a:rPr>
                                  <m:t>          2             </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e>
                            </m:eqArr>
                          </m:e>
                        </m:d>
                      </m:oMath>
                    </m:oMathPara>
                  </a14:m>
                  <a:endParaRPr lang="en-US"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410200" y="3166265"/>
                  <a:ext cx="2045432" cy="1049775"/>
                </a:xfrm>
                <a:prstGeom prst="rect">
                  <a:avLst/>
                </a:prstGeom>
                <a:blipFill rotWithShape="1">
                  <a:blip r:embed="rId6"/>
                  <a:stretch>
                    <a:fillRect/>
                  </a:stretch>
                </a:blipFill>
              </p:spPr>
              <p:txBody>
                <a:bodyPr/>
                <a:lstStyle/>
                <a:p>
                  <a:r>
                    <a:rPr lang="en-US">
                      <a:noFill/>
                    </a:rPr>
                    <a:t> </a:t>
                  </a:r>
                </a:p>
              </p:txBody>
            </p:sp>
          </mc:Fallback>
        </mc:AlternateContent>
      </p:grpSp>
      <p:grpSp>
        <p:nvGrpSpPr>
          <p:cNvPr id="63" name="Group 62"/>
          <p:cNvGrpSpPr/>
          <p:nvPr/>
        </p:nvGrpSpPr>
        <p:grpSpPr>
          <a:xfrm>
            <a:off x="1704785" y="4901587"/>
            <a:ext cx="2239326" cy="1329788"/>
            <a:chOff x="1704785" y="4901587"/>
            <a:chExt cx="2239326" cy="1329788"/>
          </a:xfrm>
        </p:grpSpPr>
        <mc:AlternateContent xmlns:mc="http://schemas.openxmlformats.org/markup-compatibility/2006" xmlns:a14="http://schemas.microsoft.com/office/drawing/2010/main">
          <mc:Choice Requires="a14">
            <p:sp>
              <p:nvSpPr>
                <p:cNvPr id="41" name="TextBox 40"/>
                <p:cNvSpPr txBox="1"/>
                <p:nvPr/>
              </p:nvSpPr>
              <p:spPr>
                <a:xfrm>
                  <a:off x="1898679" y="5181600"/>
                  <a:ext cx="2045432" cy="1049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eqArr>
                              <m:eqArrPr>
                                <m:ctrlPr>
                                  <a:rPr lang="en-US" sz="1600" b="0" i="1" smtClean="0">
                                    <a:latin typeface="Cambria Math"/>
                                  </a:rPr>
                                </m:ctrlPr>
                              </m:eqArrPr>
                              <m:e>
                                <m:r>
                                  <a:rPr lang="en-US" sz="1600" b="0" i="1" smtClean="0">
                                    <a:latin typeface="Cambria Math"/>
                                  </a:rPr>
                                  <m:t>1             </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r>
                                  <a:rPr lang="en-US" sz="1600" b="0" i="1" smtClean="0">
                                    <a:latin typeface="Cambria Math"/>
                                  </a:rPr>
                                  <m:t>              2</m:t>
                                </m:r>
                              </m:e>
                              <m:e>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r>
                                  <a:rPr lang="en-US" sz="1600" b="0" i="1" smtClean="0">
                                    <a:latin typeface="Cambria Math"/>
                                  </a:rPr>
                                  <m:t>          2             </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e>
                            </m:eqArr>
                          </m:e>
                        </m:d>
                      </m:oMath>
                    </m:oMathPara>
                  </a14:m>
                  <a:endParaRPr lang="en-US"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898679" y="5181600"/>
                  <a:ext cx="2045432" cy="1049775"/>
                </a:xfrm>
                <a:prstGeom prst="rect">
                  <a:avLst/>
                </a:prstGeom>
                <a:blipFill rotWithShape="1">
                  <a:blip r:embed="rId7"/>
                  <a:stretch>
                    <a:fillRect/>
                  </a:stretch>
                </a:blipFill>
              </p:spPr>
              <p:txBody>
                <a:bodyPr/>
                <a:lstStyle/>
                <a:p>
                  <a:r>
                    <a:rPr lang="en-US">
                      <a:noFill/>
                    </a:rPr>
                    <a:t> </a:t>
                  </a:r>
                </a:p>
              </p:txBody>
            </p:sp>
          </mc:Fallback>
        </mc:AlternateContent>
        <p:sp>
          <p:nvSpPr>
            <p:cNvPr id="42" name="TextBox 41"/>
            <p:cNvSpPr txBox="1"/>
            <p:nvPr/>
          </p:nvSpPr>
          <p:spPr>
            <a:xfrm>
              <a:off x="2004958" y="4901587"/>
              <a:ext cx="1904994" cy="307777"/>
            </a:xfrm>
            <a:prstGeom prst="rect">
              <a:avLst/>
            </a:prstGeom>
            <a:noFill/>
          </p:spPr>
          <p:txBody>
            <a:bodyPr wrap="square" rtlCol="0">
              <a:spAutoFit/>
            </a:bodyPr>
            <a:lstStyle/>
            <a:p>
              <a:r>
                <a:rPr lang="en-US" sz="1400" i="1" dirty="0" smtClean="0"/>
                <a:t>A’             B’	             C’</a:t>
              </a:r>
              <a:endParaRPr lang="en-US" sz="1400" i="1" dirty="0"/>
            </a:p>
          </p:txBody>
        </p:sp>
        <p:sp>
          <p:nvSpPr>
            <p:cNvPr id="43" name="TextBox 42"/>
            <p:cNvSpPr txBox="1"/>
            <p:nvPr/>
          </p:nvSpPr>
          <p:spPr>
            <a:xfrm>
              <a:off x="1704785" y="5290988"/>
              <a:ext cx="320922" cy="830997"/>
            </a:xfrm>
            <a:prstGeom prst="rect">
              <a:avLst/>
            </a:prstGeom>
            <a:noFill/>
          </p:spPr>
          <p:txBody>
            <a:bodyPr wrap="none" rtlCol="0">
              <a:spAutoFit/>
            </a:bodyPr>
            <a:lstStyle/>
            <a:p>
              <a:r>
                <a:rPr lang="en-US" sz="1600" i="1" dirty="0" smtClean="0"/>
                <a:t>X</a:t>
              </a:r>
            </a:p>
            <a:p>
              <a:endParaRPr lang="en-US" sz="1600" i="1" dirty="0" smtClean="0"/>
            </a:p>
            <a:p>
              <a:r>
                <a:rPr lang="en-US" sz="1600" i="1" dirty="0" smtClean="0"/>
                <a:t>Y</a:t>
              </a:r>
            </a:p>
          </p:txBody>
        </p:sp>
      </p:gr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4321" y="3689581"/>
            <a:ext cx="2800350" cy="30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7065265" y="3637750"/>
            <a:ext cx="2034083" cy="3066419"/>
            <a:chOff x="7065265" y="3637750"/>
            <a:chExt cx="2034083" cy="3066419"/>
          </a:xfrm>
        </p:grpSpPr>
        <p:cxnSp>
          <p:nvCxnSpPr>
            <p:cNvPr id="11" name="Straight Connector 10"/>
            <p:cNvCxnSpPr/>
            <p:nvPr/>
          </p:nvCxnSpPr>
          <p:spPr>
            <a:xfrm>
              <a:off x="7315200" y="3939938"/>
              <a:ext cx="457200" cy="246086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5200" y="3978933"/>
              <a:ext cx="1447800" cy="143126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772400" y="5410200"/>
              <a:ext cx="990600" cy="9906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43800" y="6334837"/>
              <a:ext cx="338554" cy="369332"/>
            </a:xfrm>
            <a:prstGeom prst="rect">
              <a:avLst/>
            </a:prstGeom>
            <a:noFill/>
          </p:spPr>
          <p:txBody>
            <a:bodyPr wrap="none" rtlCol="0">
              <a:spAutoFit/>
            </a:bodyPr>
            <a:lstStyle/>
            <a:p>
              <a:r>
                <a:rPr lang="en-US" dirty="0" smtClean="0">
                  <a:solidFill>
                    <a:srgbClr val="00B0F0"/>
                  </a:solidFill>
                </a:rPr>
                <a:t>A</a:t>
              </a:r>
              <a:endParaRPr lang="en-US" dirty="0">
                <a:solidFill>
                  <a:srgbClr val="00B0F0"/>
                </a:solidFill>
              </a:endParaRPr>
            </a:p>
          </p:txBody>
        </p:sp>
        <p:sp>
          <p:nvSpPr>
            <p:cNvPr id="48" name="TextBox 47"/>
            <p:cNvSpPr txBox="1"/>
            <p:nvPr/>
          </p:nvSpPr>
          <p:spPr>
            <a:xfrm>
              <a:off x="7065265" y="3637750"/>
              <a:ext cx="314510" cy="369332"/>
            </a:xfrm>
            <a:prstGeom prst="rect">
              <a:avLst/>
            </a:prstGeom>
            <a:noFill/>
          </p:spPr>
          <p:txBody>
            <a:bodyPr wrap="none" rtlCol="0">
              <a:spAutoFit/>
            </a:bodyPr>
            <a:lstStyle/>
            <a:p>
              <a:r>
                <a:rPr lang="en-US" dirty="0">
                  <a:solidFill>
                    <a:srgbClr val="00B0F0"/>
                  </a:solidFill>
                </a:rPr>
                <a:t>B</a:t>
              </a:r>
            </a:p>
          </p:txBody>
        </p:sp>
        <p:sp>
          <p:nvSpPr>
            <p:cNvPr id="49" name="TextBox 48"/>
            <p:cNvSpPr txBox="1"/>
            <p:nvPr/>
          </p:nvSpPr>
          <p:spPr>
            <a:xfrm>
              <a:off x="8751176" y="5225534"/>
              <a:ext cx="348172" cy="369332"/>
            </a:xfrm>
            <a:prstGeom prst="rect">
              <a:avLst/>
            </a:prstGeom>
            <a:noFill/>
          </p:spPr>
          <p:txBody>
            <a:bodyPr wrap="none" rtlCol="0">
              <a:spAutoFit/>
            </a:bodyPr>
            <a:lstStyle/>
            <a:p>
              <a:r>
                <a:rPr lang="en-US" dirty="0">
                  <a:solidFill>
                    <a:srgbClr val="00B0F0"/>
                  </a:solidFill>
                </a:rPr>
                <a:t>C</a:t>
              </a:r>
            </a:p>
          </p:txBody>
        </p:sp>
      </p:grpSp>
      <p:grpSp>
        <p:nvGrpSpPr>
          <p:cNvPr id="51" name="Group 50"/>
          <p:cNvGrpSpPr/>
          <p:nvPr/>
        </p:nvGrpSpPr>
        <p:grpSpPr>
          <a:xfrm>
            <a:off x="6747460" y="5097728"/>
            <a:ext cx="917036" cy="1363607"/>
            <a:chOff x="6643888" y="7379956"/>
            <a:chExt cx="917036" cy="1363607"/>
          </a:xfrm>
        </p:grpSpPr>
        <p:cxnSp>
          <p:nvCxnSpPr>
            <p:cNvPr id="52" name="Straight Connector 51"/>
            <p:cNvCxnSpPr/>
            <p:nvPr/>
          </p:nvCxnSpPr>
          <p:spPr>
            <a:xfrm>
              <a:off x="6825007" y="7734681"/>
              <a:ext cx="108528" cy="68513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13382" y="7746711"/>
              <a:ext cx="392625" cy="34527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915078" y="8091982"/>
              <a:ext cx="290929" cy="32783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720153" y="8374231"/>
              <a:ext cx="389850" cy="369332"/>
            </a:xfrm>
            <a:prstGeom prst="rect">
              <a:avLst/>
            </a:prstGeom>
            <a:noFill/>
            <a:ln>
              <a:solidFill>
                <a:schemeClr val="accent3"/>
              </a:solidFill>
            </a:ln>
          </p:spPr>
          <p:txBody>
            <a:bodyPr wrap="none" rtlCol="0">
              <a:spAutoFit/>
            </a:bodyPr>
            <a:lstStyle/>
            <a:p>
              <a:r>
                <a:rPr lang="en-US" dirty="0" smtClean="0">
                  <a:solidFill>
                    <a:srgbClr val="C00000"/>
                  </a:solidFill>
                </a:rPr>
                <a:t>A’</a:t>
              </a:r>
              <a:endParaRPr lang="en-US" dirty="0">
                <a:solidFill>
                  <a:srgbClr val="C00000"/>
                </a:solidFill>
              </a:endParaRPr>
            </a:p>
          </p:txBody>
        </p:sp>
        <p:sp>
          <p:nvSpPr>
            <p:cNvPr id="56" name="TextBox 55"/>
            <p:cNvSpPr txBox="1"/>
            <p:nvPr/>
          </p:nvSpPr>
          <p:spPr>
            <a:xfrm>
              <a:off x="6643888" y="7379956"/>
              <a:ext cx="365806" cy="369332"/>
            </a:xfrm>
            <a:prstGeom prst="rect">
              <a:avLst/>
            </a:prstGeom>
            <a:noFill/>
            <a:ln>
              <a:solidFill>
                <a:schemeClr val="accent3"/>
              </a:solidFill>
            </a:ln>
          </p:spPr>
          <p:txBody>
            <a:bodyPr wrap="none" rtlCol="0">
              <a:spAutoFit/>
            </a:bodyPr>
            <a:lstStyle/>
            <a:p>
              <a:r>
                <a:rPr lang="en-US" dirty="0" smtClean="0">
                  <a:solidFill>
                    <a:srgbClr val="C00000"/>
                  </a:solidFill>
                </a:rPr>
                <a:t>B’</a:t>
              </a:r>
              <a:endParaRPr lang="en-US" dirty="0">
                <a:solidFill>
                  <a:srgbClr val="C00000"/>
                </a:solidFill>
              </a:endParaRPr>
            </a:p>
          </p:txBody>
        </p:sp>
        <p:sp>
          <p:nvSpPr>
            <p:cNvPr id="57" name="TextBox 56"/>
            <p:cNvSpPr txBox="1"/>
            <p:nvPr/>
          </p:nvSpPr>
          <p:spPr>
            <a:xfrm>
              <a:off x="7161456" y="7919347"/>
              <a:ext cx="399468" cy="369332"/>
            </a:xfrm>
            <a:prstGeom prst="rect">
              <a:avLst/>
            </a:prstGeom>
            <a:noFill/>
            <a:ln>
              <a:solidFill>
                <a:schemeClr val="accent3"/>
              </a:solidFill>
            </a:ln>
          </p:spPr>
          <p:txBody>
            <a:bodyPr wrap="none" rtlCol="0">
              <a:spAutoFit/>
            </a:bodyPr>
            <a:lstStyle/>
            <a:p>
              <a:r>
                <a:rPr lang="en-US" dirty="0" smtClean="0">
                  <a:solidFill>
                    <a:srgbClr val="C00000"/>
                  </a:solidFill>
                </a:rPr>
                <a:t>C’</a:t>
              </a:r>
              <a:endParaRPr lang="en-US" dirty="0">
                <a:solidFill>
                  <a:srgbClr val="C00000"/>
                </a:solidFill>
              </a:endParaRPr>
            </a:p>
          </p:txBody>
        </p:sp>
      </p:grpSp>
    </p:spTree>
    <p:extLst>
      <p:ext uri="{BB962C8B-B14F-4D97-AF65-F5344CB8AC3E}">
        <p14:creationId xmlns:p14="http://schemas.microsoft.com/office/powerpoint/2010/main" val="36986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100"/>
                                        </p:tgtEl>
                                        <p:attrNameLst>
                                          <p:attrName>style.visibility</p:attrName>
                                        </p:attrNameLst>
                                      </p:cBhvr>
                                      <p:to>
                                        <p:strVal val="visible"/>
                                      </p:to>
                                    </p:set>
                                    <p:animEffect transition="in" filter="fade">
                                      <p:cBhvr>
                                        <p:cTn id="49" dur="1000"/>
                                        <p:tgtEl>
                                          <p:spTgt spid="4100"/>
                                        </p:tgtEl>
                                      </p:cBhvr>
                                    </p:animEffect>
                                    <p:anim calcmode="lin" valueType="num">
                                      <p:cBhvr>
                                        <p:cTn id="50" dur="1000" fill="hold"/>
                                        <p:tgtEl>
                                          <p:spTgt spid="4100"/>
                                        </p:tgtEl>
                                        <p:attrNameLst>
                                          <p:attrName>ppt_x</p:attrName>
                                        </p:attrNameLst>
                                      </p:cBhvr>
                                      <p:tavLst>
                                        <p:tav tm="0">
                                          <p:val>
                                            <p:strVal val="#ppt_x"/>
                                          </p:val>
                                        </p:tav>
                                        <p:tav tm="100000">
                                          <p:val>
                                            <p:strVal val="#ppt_x"/>
                                          </p:val>
                                        </p:tav>
                                      </p:tavLst>
                                    </p:anim>
                                    <p:anim calcmode="lin" valueType="num">
                                      <p:cBhvr>
                                        <p:cTn id="51"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0"/>
                                        <p:tgtEl>
                                          <p:spTgt spid="51"/>
                                        </p:tgtEl>
                                      </p:cBhvr>
                                    </p:animEffect>
                                    <p:anim calcmode="lin" valueType="num">
                                      <p:cBhvr>
                                        <p:cTn id="64" dur="1000" fill="hold"/>
                                        <p:tgtEl>
                                          <p:spTgt spid="51"/>
                                        </p:tgtEl>
                                        <p:attrNameLst>
                                          <p:attrName>ppt_x</p:attrName>
                                        </p:attrNameLst>
                                      </p:cBhvr>
                                      <p:tavLst>
                                        <p:tav tm="0">
                                          <p:val>
                                            <p:strVal val="#ppt_x"/>
                                          </p:val>
                                        </p:tav>
                                        <p:tav tm="100000">
                                          <p:val>
                                            <p:strVal val="#ppt_x"/>
                                          </p:val>
                                        </p:tav>
                                      </p:tavLst>
                                    </p:anim>
                                    <p:anim calcmode="lin" valueType="num">
                                      <p:cBhvr>
                                        <p:cTn id="6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
            <a:ext cx="791062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1053662" y="2489114"/>
            <a:ext cx="6791325" cy="1174552"/>
            <a:chOff x="1053662" y="2489114"/>
            <a:chExt cx="6791325" cy="1174552"/>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96891"/>
              <a:ext cx="57531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662" y="3025491"/>
              <a:ext cx="6791325" cy="638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066800" y="2489114"/>
              <a:ext cx="121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114925"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Example 5:</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endParaRPr>
            </a:p>
          </p:txBody>
        </p:sp>
      </p:grpSp>
      <p:sp>
        <p:nvSpPr>
          <p:cNvPr id="5" name="Rectangle 6"/>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1475393" y="3724175"/>
            <a:ext cx="3403660" cy="1030380"/>
            <a:chOff x="1475393" y="3885301"/>
            <a:chExt cx="3403660" cy="1030380"/>
          </a:xfrm>
        </p:grpSpPr>
        <p:grpSp>
          <p:nvGrpSpPr>
            <p:cNvPr id="9" name="Group 8"/>
            <p:cNvGrpSpPr/>
            <p:nvPr/>
          </p:nvGrpSpPr>
          <p:grpSpPr>
            <a:xfrm>
              <a:off x="2438400" y="3885301"/>
              <a:ext cx="2440653" cy="1030380"/>
              <a:chOff x="5632809" y="3319089"/>
              <a:chExt cx="2257831" cy="833846"/>
            </a:xfrm>
          </p:grpSpPr>
          <mc:AlternateContent xmlns:mc="http://schemas.openxmlformats.org/markup-compatibility/2006" xmlns:a14="http://schemas.microsoft.com/office/drawing/2010/main">
            <mc:Choice Requires="a14">
              <p:sp>
                <p:nvSpPr>
                  <p:cNvPr id="10" name="TextBox 9"/>
                  <p:cNvSpPr txBox="1"/>
                  <p:nvPr/>
                </p:nvSpPr>
                <p:spPr>
                  <a:xfrm>
                    <a:off x="5802086" y="3510762"/>
                    <a:ext cx="2088554" cy="448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3        −2              1</m:t>
                                  </m:r>
                                </m:e>
                                <m:e>
                                  <m:r>
                                    <a:rPr lang="en-US" b="0" i="1" smtClean="0">
                                      <a:latin typeface="Cambria Math"/>
                                    </a:rPr>
                                    <m:t>5            4           −1</m:t>
                                  </m:r>
                                </m:e>
                              </m:eqArr>
                            </m:e>
                          </m:d>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02086" y="3510762"/>
                    <a:ext cx="2088554" cy="448589"/>
                  </a:xfrm>
                  <a:prstGeom prst="rect">
                    <a:avLst/>
                  </a:prstGeom>
                  <a:blipFill rotWithShape="1">
                    <a:blip r:embed="rId5"/>
                    <a:stretch>
                      <a:fillRect/>
                    </a:stretch>
                  </a:blipFill>
                </p:spPr>
                <p:txBody>
                  <a:bodyPr/>
                  <a:lstStyle/>
                  <a:p>
                    <a:r>
                      <a:rPr lang="en-US">
                        <a:noFill/>
                      </a:rPr>
                      <a:t> </a:t>
                    </a:r>
                  </a:p>
                </p:txBody>
              </p:sp>
            </mc:Fallback>
          </mc:AlternateContent>
          <p:sp>
            <p:nvSpPr>
              <p:cNvPr id="11" name="TextBox 10"/>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12" name="TextBox 11"/>
              <p:cNvSpPr txBox="1"/>
              <p:nvPr/>
            </p:nvSpPr>
            <p:spPr>
              <a:xfrm>
                <a:off x="5996425" y="3319089"/>
                <a:ext cx="1762296" cy="249072"/>
              </a:xfrm>
              <a:prstGeom prst="rect">
                <a:avLst/>
              </a:prstGeom>
              <a:noFill/>
            </p:spPr>
            <p:txBody>
              <a:bodyPr wrap="square" rtlCol="0">
                <a:spAutoFit/>
              </a:bodyPr>
              <a:lstStyle/>
              <a:p>
                <a:r>
                  <a:rPr lang="en-US" sz="1400" i="1" dirty="0" smtClean="0"/>
                  <a:t>A             B	             C</a:t>
                </a:r>
                <a:endParaRPr lang="en-US" sz="1400" i="1" dirty="0"/>
              </a:p>
            </p:txBody>
          </p:sp>
        </p:grpSp>
        <p:sp>
          <p:nvSpPr>
            <p:cNvPr id="7" name="TextBox 6"/>
            <p:cNvSpPr txBox="1"/>
            <p:nvPr/>
          </p:nvSpPr>
          <p:spPr>
            <a:xfrm>
              <a:off x="1475393" y="4039189"/>
              <a:ext cx="810607" cy="646331"/>
            </a:xfrm>
            <a:prstGeom prst="rect">
              <a:avLst/>
            </a:prstGeom>
            <a:noFill/>
          </p:spPr>
          <p:txBody>
            <a:bodyPr wrap="none" rtlCol="0">
              <a:spAutoFit/>
            </a:bodyPr>
            <a:lstStyle/>
            <a:p>
              <a:r>
                <a:rPr lang="en-US" dirty="0" smtClean="0"/>
                <a:t>Vertex</a:t>
              </a:r>
            </a:p>
            <a:p>
              <a:r>
                <a:rPr lang="en-US" dirty="0" smtClean="0"/>
                <a:t>Matrix</a:t>
              </a:r>
              <a:endParaRPr lang="en-US" dirty="0"/>
            </a:p>
          </p:txBody>
        </p:sp>
      </p:grpSp>
      <p:grpSp>
        <p:nvGrpSpPr>
          <p:cNvPr id="13" name="Group 12"/>
          <p:cNvGrpSpPr/>
          <p:nvPr/>
        </p:nvGrpSpPr>
        <p:grpSpPr>
          <a:xfrm>
            <a:off x="5562600" y="3878063"/>
            <a:ext cx="1997183" cy="646331"/>
            <a:chOff x="5562600" y="4077325"/>
            <a:chExt cx="1997183" cy="646331"/>
          </a:xfrm>
        </p:grpSpPr>
        <mc:AlternateContent xmlns:mc="http://schemas.openxmlformats.org/markup-compatibility/2006" xmlns:a14="http://schemas.microsoft.com/office/drawing/2010/main">
          <mc:Choice Requires="a14">
            <p:sp>
              <p:nvSpPr>
                <p:cNvPr id="6" name="TextBox 5"/>
                <p:cNvSpPr txBox="1"/>
                <p:nvPr/>
              </p:nvSpPr>
              <p:spPr>
                <a:xfrm>
                  <a:off x="6629400" y="4124262"/>
                  <a:ext cx="930383" cy="552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0     1</m:t>
                                </m:r>
                              </m:e>
                              <m:e>
                                <m:r>
                                  <a:rPr lang="en-US" b="0" i="1" smtClean="0">
                                    <a:latin typeface="Cambria Math"/>
                                  </a:rPr>
                                  <m:t>1     0</m:t>
                                </m:r>
                              </m:e>
                            </m:eqAr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629400" y="4124262"/>
                  <a:ext cx="930383" cy="552459"/>
                </a:xfrm>
                <a:prstGeom prst="rect">
                  <a:avLst/>
                </a:prstGeom>
                <a:blipFill rotWithShape="1">
                  <a:blip r:embed="rId6"/>
                  <a:stretch>
                    <a:fillRect/>
                  </a:stretch>
                </a:blipFill>
              </p:spPr>
              <p:txBody>
                <a:bodyPr/>
                <a:lstStyle/>
                <a:p>
                  <a:r>
                    <a:rPr lang="en-US">
                      <a:noFill/>
                    </a:rPr>
                    <a:t> </a:t>
                  </a:r>
                </a:p>
              </p:txBody>
            </p:sp>
          </mc:Fallback>
        </mc:AlternateContent>
        <p:sp>
          <p:nvSpPr>
            <p:cNvPr id="16" name="TextBox 15"/>
            <p:cNvSpPr txBox="1"/>
            <p:nvPr/>
          </p:nvSpPr>
          <p:spPr>
            <a:xfrm>
              <a:off x="5562600" y="4077325"/>
              <a:ext cx="1125629" cy="646331"/>
            </a:xfrm>
            <a:prstGeom prst="rect">
              <a:avLst/>
            </a:prstGeom>
            <a:noFill/>
          </p:spPr>
          <p:txBody>
            <a:bodyPr wrap="none" rtlCol="0">
              <a:spAutoFit/>
            </a:bodyPr>
            <a:lstStyle/>
            <a:p>
              <a:r>
                <a:rPr lang="en-US" dirty="0" smtClean="0"/>
                <a:t>Reflection</a:t>
              </a:r>
            </a:p>
            <a:p>
              <a:r>
                <a:rPr lang="en-US" dirty="0" smtClean="0"/>
                <a:t>Matrix</a:t>
              </a:r>
              <a:endParaRPr lang="en-US" dirty="0"/>
            </a:p>
          </p:txBody>
        </p:sp>
      </p:grpSp>
      <p:sp>
        <p:nvSpPr>
          <p:cNvPr id="14" name="TextBox 13"/>
          <p:cNvSpPr txBox="1"/>
          <p:nvPr/>
        </p:nvSpPr>
        <p:spPr>
          <a:xfrm>
            <a:off x="1449873" y="4953000"/>
            <a:ext cx="1672253" cy="1200329"/>
          </a:xfrm>
          <a:prstGeom prst="rect">
            <a:avLst/>
          </a:prstGeom>
          <a:noFill/>
        </p:spPr>
        <p:txBody>
          <a:bodyPr wrap="none" rtlCol="0">
            <a:spAutoFit/>
          </a:bodyPr>
          <a:lstStyle/>
          <a:p>
            <a:r>
              <a:rPr lang="en-US" dirty="0" smtClean="0"/>
              <a:t>Always put the</a:t>
            </a:r>
          </a:p>
          <a:p>
            <a:r>
              <a:rPr lang="en-US" dirty="0" smtClean="0"/>
              <a:t>Reflection or</a:t>
            </a:r>
          </a:p>
          <a:p>
            <a:r>
              <a:rPr lang="en-US" dirty="0" smtClean="0"/>
              <a:t>Rotation Matrix</a:t>
            </a:r>
          </a:p>
          <a:p>
            <a:r>
              <a:rPr lang="en-US" dirty="0" smtClean="0"/>
              <a:t>First</a:t>
            </a:r>
            <a:endParaRPr lang="en-US" dirty="0"/>
          </a:p>
        </p:txBody>
      </p:sp>
      <p:grpSp>
        <p:nvGrpSpPr>
          <p:cNvPr id="15" name="Group 14"/>
          <p:cNvGrpSpPr/>
          <p:nvPr/>
        </p:nvGrpSpPr>
        <p:grpSpPr>
          <a:xfrm>
            <a:off x="3318763" y="5179739"/>
            <a:ext cx="3028802" cy="554320"/>
            <a:chOff x="3318763" y="5179739"/>
            <a:chExt cx="3028802" cy="554320"/>
          </a:xfrm>
        </p:grpSpPr>
        <mc:AlternateContent xmlns:mc="http://schemas.openxmlformats.org/markup-compatibility/2006" xmlns:a14="http://schemas.microsoft.com/office/drawing/2010/main">
          <mc:Choice Requires="a14">
            <p:sp>
              <p:nvSpPr>
                <p:cNvPr id="19" name="TextBox 18"/>
                <p:cNvSpPr txBox="1"/>
                <p:nvPr/>
              </p:nvSpPr>
              <p:spPr>
                <a:xfrm>
                  <a:off x="3318763" y="5181600"/>
                  <a:ext cx="930383" cy="552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0     1</m:t>
                                </m:r>
                              </m:e>
                              <m:e>
                                <m:r>
                                  <a:rPr lang="en-US" b="0" i="1" smtClean="0">
                                    <a:latin typeface="Cambria Math"/>
                                  </a:rPr>
                                  <m:t>1     0</m:t>
                                </m:r>
                              </m:e>
                            </m:eqArr>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318763" y="5181600"/>
                  <a:ext cx="930383" cy="55245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38600" y="5179739"/>
                  <a:ext cx="2308965" cy="5543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3        −2              1</m:t>
                                </m:r>
                              </m:e>
                              <m:e>
                                <m:r>
                                  <a:rPr lang="en-US" b="0" i="1" smtClean="0">
                                    <a:latin typeface="Cambria Math"/>
                                  </a:rPr>
                                  <m:t>5            4           −1</m:t>
                                </m:r>
                              </m:e>
                            </m:eqArr>
                          </m:e>
                        </m:d>
                      </m:oMath>
                    </m:oMathPara>
                  </a14:m>
                  <a:endParaRPr lang="en-US"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038600" y="5179739"/>
                  <a:ext cx="2308965" cy="554319"/>
                </a:xfrm>
                <a:prstGeom prst="rect">
                  <a:avLst/>
                </a:prstGeom>
                <a:blipFill rotWithShape="1">
                  <a:blip r:embed="rId8"/>
                  <a:stretch>
                    <a:fillRect/>
                  </a:stretch>
                </a:blipFill>
              </p:spPr>
              <p:txBody>
                <a:bodyPr/>
                <a:lstStyle/>
                <a:p>
                  <a:r>
                    <a:rPr lang="en-US">
                      <a:noFill/>
                    </a:rPr>
                    <a:t> </a:t>
                  </a:r>
                </a:p>
              </p:txBody>
            </p:sp>
          </mc:Fallback>
        </mc:AlternateContent>
      </p:grpSp>
      <p:grpSp>
        <p:nvGrpSpPr>
          <p:cNvPr id="17" name="Group 16"/>
          <p:cNvGrpSpPr/>
          <p:nvPr/>
        </p:nvGrpSpPr>
        <p:grpSpPr>
          <a:xfrm>
            <a:off x="6248400" y="4953000"/>
            <a:ext cx="2392322" cy="781058"/>
            <a:chOff x="6248400" y="4953000"/>
            <a:chExt cx="2392322" cy="781058"/>
          </a:xfrm>
        </p:grpSpPr>
        <mc:AlternateContent xmlns:mc="http://schemas.openxmlformats.org/markup-compatibility/2006" xmlns:a14="http://schemas.microsoft.com/office/drawing/2010/main">
          <mc:Choice Requires="a14">
            <p:sp>
              <p:nvSpPr>
                <p:cNvPr id="23" name="TextBox 22"/>
                <p:cNvSpPr txBox="1"/>
                <p:nvPr/>
              </p:nvSpPr>
              <p:spPr>
                <a:xfrm>
                  <a:off x="6248400" y="5174225"/>
                  <a:ext cx="2392322"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5            4         −1</m:t>
                                </m:r>
                              </m:e>
                              <m:e>
                                <m:r>
                                  <a:rPr lang="en-US" b="0" i="1" smtClean="0">
                                    <a:latin typeface="Cambria Math"/>
                                  </a:rPr>
                                  <m:t>3         −2           1</m:t>
                                </m:r>
                              </m:e>
                            </m:eqArr>
                          </m:e>
                        </m:d>
                      </m:oMath>
                    </m:oMathPara>
                  </a14:m>
                  <a:endParaRPr lang="en-US"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248400" y="5174225"/>
                  <a:ext cx="2392322" cy="559833"/>
                </a:xfrm>
                <a:prstGeom prst="rect">
                  <a:avLst/>
                </a:prstGeom>
                <a:blipFill rotWithShape="1">
                  <a:blip r:embed="rId9"/>
                  <a:stretch>
                    <a:fillRect/>
                  </a:stretch>
                </a:blipFill>
              </p:spPr>
              <p:txBody>
                <a:bodyPr/>
                <a:lstStyle/>
                <a:p>
                  <a:r>
                    <a:rPr lang="en-US">
                      <a:noFill/>
                    </a:rPr>
                    <a:t> </a:t>
                  </a:r>
                </a:p>
              </p:txBody>
            </p:sp>
          </mc:Fallback>
        </mc:AlternateContent>
        <p:sp>
          <p:nvSpPr>
            <p:cNvPr id="24" name="TextBox 23"/>
            <p:cNvSpPr txBox="1"/>
            <p:nvPr/>
          </p:nvSpPr>
          <p:spPr>
            <a:xfrm>
              <a:off x="6629400" y="4953000"/>
              <a:ext cx="1904993" cy="307777"/>
            </a:xfrm>
            <a:prstGeom prst="rect">
              <a:avLst/>
            </a:prstGeom>
            <a:noFill/>
          </p:spPr>
          <p:txBody>
            <a:bodyPr wrap="square" rtlCol="0">
              <a:spAutoFit/>
            </a:bodyPr>
            <a:lstStyle/>
            <a:p>
              <a:r>
                <a:rPr lang="en-US" sz="1400" i="1" dirty="0" smtClean="0"/>
                <a:t>A’             B’	             C’</a:t>
              </a:r>
              <a:endParaRPr lang="en-US" sz="1400" i="1" dirty="0"/>
            </a:p>
          </p:txBody>
        </p:sp>
      </p:grpSp>
    </p:spTree>
    <p:extLst>
      <p:ext uri="{BB962C8B-B14F-4D97-AF65-F5344CB8AC3E}">
        <p14:creationId xmlns:p14="http://schemas.microsoft.com/office/powerpoint/2010/main" val="9225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5779" y="156920"/>
            <a:ext cx="1962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2"/>
                </a:solidFill>
                <a:effectLst/>
                <a:latin typeface="Arial" pitchFamily="34" charset="0"/>
                <a:ea typeface="Times New Roman" pitchFamily="18" charset="0"/>
              </a:rPr>
              <a:t>Your Turn 2:  </a:t>
            </a:r>
            <a:endParaRPr kumimoji="0" lang="en-US" sz="1050" b="0" i="0" u="none" strike="noStrike" cap="none" normalizeH="0" baseline="0" dirty="0" smtClean="0">
              <a:ln>
                <a:noFill/>
              </a:ln>
              <a:solidFill>
                <a:schemeClr val="tx2"/>
              </a:solidFill>
              <a:effectLst/>
              <a:latin typeface="Arial" pitchFamily="34"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8094689"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791200" y="1703139"/>
            <a:ext cx="2170307" cy="646331"/>
            <a:chOff x="5562600" y="3878063"/>
            <a:chExt cx="2170307" cy="646331"/>
          </a:xfrm>
        </p:grpSpPr>
        <p:sp>
          <p:nvSpPr>
            <p:cNvPr id="7" name="TextBox 6"/>
            <p:cNvSpPr txBox="1"/>
            <p:nvPr/>
          </p:nvSpPr>
          <p:spPr>
            <a:xfrm>
              <a:off x="5562600" y="3878063"/>
              <a:ext cx="1125629" cy="646331"/>
            </a:xfrm>
            <a:prstGeom prst="rect">
              <a:avLst/>
            </a:prstGeom>
            <a:noFill/>
          </p:spPr>
          <p:txBody>
            <a:bodyPr wrap="none" rtlCol="0">
              <a:spAutoFit/>
            </a:bodyPr>
            <a:lstStyle/>
            <a:p>
              <a:r>
                <a:rPr lang="en-US" dirty="0" smtClean="0"/>
                <a:t>Reflection</a:t>
              </a:r>
            </a:p>
            <a:p>
              <a:r>
                <a:rPr lang="en-US" dirty="0" smtClean="0"/>
                <a:t>Matrix</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629400" y="3925000"/>
                  <a:ext cx="1103507" cy="554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−1     0</m:t>
                                </m:r>
                              </m:e>
                              <m:e>
                                <m:r>
                                  <a:rPr lang="en-US" b="0" i="1" smtClean="0">
                                    <a:latin typeface="Cambria Math"/>
                                  </a:rPr>
                                  <m:t>0        1</m:t>
                                </m:r>
                              </m:e>
                            </m:eqAr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629400" y="3925000"/>
                  <a:ext cx="1103507" cy="554254"/>
                </a:xfrm>
                <a:prstGeom prst="rect">
                  <a:avLst/>
                </a:prstGeom>
                <a:blipFill rotWithShape="1">
                  <a:blip r:embed="rId3"/>
                  <a:stretch>
                    <a:fillRect/>
                  </a:stretch>
                </a:blipFill>
              </p:spPr>
              <p:txBody>
                <a:bodyPr/>
                <a:lstStyle/>
                <a:p>
                  <a:r>
                    <a:rPr lang="en-US">
                      <a:noFill/>
                    </a:rPr>
                    <a:t> </a:t>
                  </a:r>
                </a:p>
              </p:txBody>
            </p:sp>
          </mc:Fallback>
        </mc:AlternateContent>
      </p:grpSp>
      <p:grpSp>
        <p:nvGrpSpPr>
          <p:cNvPr id="9" name="Group 8"/>
          <p:cNvGrpSpPr/>
          <p:nvPr/>
        </p:nvGrpSpPr>
        <p:grpSpPr>
          <a:xfrm>
            <a:off x="1351721" y="1549251"/>
            <a:ext cx="3658181" cy="831314"/>
            <a:chOff x="1379763" y="1872417"/>
            <a:chExt cx="3658181" cy="831314"/>
          </a:xfrm>
        </p:grpSpPr>
        <p:sp>
          <p:nvSpPr>
            <p:cNvPr id="6" name="TextBox 5"/>
            <p:cNvSpPr txBox="1"/>
            <p:nvPr/>
          </p:nvSpPr>
          <p:spPr>
            <a:xfrm>
              <a:off x="1379763" y="2057400"/>
              <a:ext cx="810607" cy="646331"/>
            </a:xfrm>
            <a:prstGeom prst="rect">
              <a:avLst/>
            </a:prstGeom>
            <a:noFill/>
          </p:spPr>
          <p:txBody>
            <a:bodyPr wrap="none" rtlCol="0">
              <a:spAutoFit/>
            </a:bodyPr>
            <a:lstStyle/>
            <a:p>
              <a:r>
                <a:rPr lang="en-US" dirty="0" smtClean="0"/>
                <a:t>Vertex</a:t>
              </a:r>
            </a:p>
            <a:p>
              <a:r>
                <a:rPr lang="en-US" dirty="0" smtClean="0"/>
                <a:t>Matrix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190370" y="2103438"/>
                  <a:ext cx="2847574" cy="554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−2      −1          2          2</m:t>
                                </m:r>
                              </m:e>
                              <m:e>
                                <m:r>
                                  <a:rPr lang="en-US" b="0" i="1" smtClean="0">
                                    <a:latin typeface="Cambria Math"/>
                                  </a:rPr>
                                  <m:t>  1             3          2     −1</m:t>
                                </m:r>
                              </m:e>
                            </m:eqArr>
                          </m:e>
                        </m:d>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2190370" y="2103438"/>
                  <a:ext cx="2847574" cy="554254"/>
                </a:xfrm>
                <a:prstGeom prst="rect">
                  <a:avLst/>
                </a:prstGeom>
                <a:blipFill rotWithShape="1">
                  <a:blip r:embed="rId4"/>
                  <a:stretch>
                    <a:fillRect/>
                  </a:stretch>
                </a:blipFill>
              </p:spPr>
              <p:txBody>
                <a:bodyPr/>
                <a:lstStyle/>
                <a:p>
                  <a:r>
                    <a:rPr lang="en-US">
                      <a:noFill/>
                    </a:rPr>
                    <a:t> </a:t>
                  </a:r>
                </a:p>
              </p:txBody>
            </p:sp>
          </mc:Fallback>
        </mc:AlternateContent>
        <p:sp>
          <p:nvSpPr>
            <p:cNvPr id="11" name="TextBox 10"/>
            <p:cNvSpPr txBox="1"/>
            <p:nvPr/>
          </p:nvSpPr>
          <p:spPr>
            <a:xfrm>
              <a:off x="2369847" y="1872417"/>
              <a:ext cx="2668097" cy="307777"/>
            </a:xfrm>
            <a:prstGeom prst="rect">
              <a:avLst/>
            </a:prstGeom>
            <a:noFill/>
          </p:spPr>
          <p:txBody>
            <a:bodyPr wrap="square" rtlCol="0">
              <a:spAutoFit/>
            </a:bodyPr>
            <a:lstStyle/>
            <a:p>
              <a:r>
                <a:rPr lang="en-US" sz="1400" i="1" dirty="0" smtClean="0"/>
                <a:t>   A             B            C	       D</a:t>
              </a:r>
              <a:endParaRPr lang="en-US" sz="1400" i="1" dirty="0"/>
            </a:p>
          </p:txBody>
        </p:sp>
      </p:grpSp>
      <p:grpSp>
        <p:nvGrpSpPr>
          <p:cNvPr id="17" name="Group 16"/>
          <p:cNvGrpSpPr/>
          <p:nvPr/>
        </p:nvGrpSpPr>
        <p:grpSpPr>
          <a:xfrm>
            <a:off x="1905000" y="2895600"/>
            <a:ext cx="3552497" cy="554254"/>
            <a:chOff x="1905000" y="2895600"/>
            <a:chExt cx="3552497" cy="554254"/>
          </a:xfrm>
        </p:grpSpPr>
        <mc:AlternateContent xmlns:mc="http://schemas.openxmlformats.org/markup-compatibility/2006" xmlns:a14="http://schemas.microsoft.com/office/drawing/2010/main">
          <mc:Choice Requires="a14">
            <p:sp>
              <p:nvSpPr>
                <p:cNvPr id="13" name="TextBox 12"/>
                <p:cNvSpPr txBox="1"/>
                <p:nvPr/>
              </p:nvSpPr>
              <p:spPr>
                <a:xfrm>
                  <a:off x="1905000" y="2895600"/>
                  <a:ext cx="1103507" cy="554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−1     0</m:t>
                                </m:r>
                              </m:e>
                              <m:e>
                                <m:r>
                                  <a:rPr lang="en-US" b="0" i="1" smtClean="0">
                                    <a:latin typeface="Cambria Math"/>
                                  </a:rPr>
                                  <m:t>0        1</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905000" y="2895600"/>
                  <a:ext cx="1103507" cy="5542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819400" y="2895600"/>
                  <a:ext cx="2638097" cy="5542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−2      −1          2          2</m:t>
                                </m:r>
                              </m:e>
                              <m:e>
                                <m:r>
                                  <a:rPr lang="en-US" b="0" i="1" smtClean="0">
                                    <a:latin typeface="Cambria Math"/>
                                  </a:rPr>
                                  <m:t>  1             3          2     −1</m:t>
                                </m:r>
                              </m:e>
                            </m:eqArr>
                          </m:e>
                        </m:d>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819400" y="2895600"/>
                  <a:ext cx="2638097" cy="554254"/>
                </a:xfrm>
                <a:prstGeom prst="rect">
                  <a:avLst/>
                </a:prstGeom>
                <a:blipFill rotWithShape="1">
                  <a:blip r:embed="rId6"/>
                  <a:stretch>
                    <a:fillRect/>
                  </a:stretch>
                </a:blipFill>
              </p:spPr>
              <p:txBody>
                <a:bodyPr/>
                <a:lstStyle/>
                <a:p>
                  <a:r>
                    <a:rPr lang="en-US">
                      <a:noFill/>
                    </a:rPr>
                    <a:t> </a:t>
                  </a:r>
                </a:p>
              </p:txBody>
            </p:sp>
          </mc:Fallback>
        </mc:AlternateContent>
      </p:grpSp>
      <p:grpSp>
        <p:nvGrpSpPr>
          <p:cNvPr id="12" name="Group 11"/>
          <p:cNvGrpSpPr/>
          <p:nvPr/>
        </p:nvGrpSpPr>
        <p:grpSpPr>
          <a:xfrm>
            <a:off x="5570404" y="2625072"/>
            <a:ext cx="2965093" cy="824782"/>
            <a:chOff x="5570404" y="2625072"/>
            <a:chExt cx="2965093" cy="824782"/>
          </a:xfrm>
        </p:grpSpPr>
        <mc:AlternateContent xmlns:mc="http://schemas.openxmlformats.org/markup-compatibility/2006" xmlns:a14="http://schemas.microsoft.com/office/drawing/2010/main">
          <mc:Choice Requires="a14">
            <p:sp>
              <p:nvSpPr>
                <p:cNvPr id="15" name="TextBox 14"/>
                <p:cNvSpPr txBox="1"/>
                <p:nvPr/>
              </p:nvSpPr>
              <p:spPr>
                <a:xfrm>
                  <a:off x="5570404" y="2895600"/>
                  <a:ext cx="2638097" cy="5542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 </m:t>
                        </m:r>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2          1        −2       −2</m:t>
                                </m:r>
                              </m:e>
                              <m:e>
                                <m:r>
                                  <a:rPr lang="en-US" b="0" i="1" smtClean="0">
                                    <a:latin typeface="Cambria Math"/>
                                  </a:rPr>
                                  <m:t>1          3           2         −1</m:t>
                                </m:r>
                              </m:e>
                            </m:eqArr>
                          </m:e>
                        </m:d>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570404" y="2895600"/>
                  <a:ext cx="2638097" cy="554254"/>
                </a:xfrm>
                <a:prstGeom prst="rect">
                  <a:avLst/>
                </a:prstGeom>
                <a:blipFill rotWithShape="1">
                  <a:blip r:embed="rId7"/>
                  <a:stretch>
                    <a:fillRect r="-7852"/>
                  </a:stretch>
                </a:blipFill>
              </p:spPr>
              <p:txBody>
                <a:bodyPr/>
                <a:lstStyle/>
                <a:p>
                  <a:r>
                    <a:rPr lang="en-US">
                      <a:noFill/>
                    </a:rPr>
                    <a:t> </a:t>
                  </a:r>
                </a:p>
              </p:txBody>
            </p:sp>
          </mc:Fallback>
        </mc:AlternateContent>
        <p:sp>
          <p:nvSpPr>
            <p:cNvPr id="16" name="TextBox 15"/>
            <p:cNvSpPr txBox="1"/>
            <p:nvPr/>
          </p:nvSpPr>
          <p:spPr>
            <a:xfrm>
              <a:off x="5867400" y="2625072"/>
              <a:ext cx="2668097" cy="307777"/>
            </a:xfrm>
            <a:prstGeom prst="rect">
              <a:avLst/>
            </a:prstGeom>
            <a:noFill/>
          </p:spPr>
          <p:txBody>
            <a:bodyPr wrap="square" rtlCol="0">
              <a:spAutoFit/>
            </a:bodyPr>
            <a:lstStyle/>
            <a:p>
              <a:r>
                <a:rPr lang="en-US" sz="1400" i="1" dirty="0" smtClean="0"/>
                <a:t>   A’          B’             C’	        D’</a:t>
              </a:r>
              <a:endParaRPr lang="en-US" sz="1400" i="1" dirty="0"/>
            </a:p>
          </p:txBody>
        </p:sp>
      </p:grpSp>
    </p:spTree>
    <p:extLst>
      <p:ext uri="{BB962C8B-B14F-4D97-AF65-F5344CB8AC3E}">
        <p14:creationId xmlns:p14="http://schemas.microsoft.com/office/powerpoint/2010/main" val="36682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72965"/>
            <a:ext cx="7636076" cy="1923957"/>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476" y="2854789"/>
            <a:ext cx="7457400" cy="19444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066800" y="0"/>
            <a:ext cx="16710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itchFamily="34" charset="0"/>
                <a:ea typeface="Times New Roman" pitchFamily="18" charset="0"/>
              </a:rPr>
              <a:t>Your Turn 3:</a:t>
            </a:r>
            <a:endParaRPr kumimoji="0" lang="en-US" sz="1100" b="0" i="0" u="none" strike="noStrike" cap="none" normalizeH="0" baseline="0" dirty="0" smtClean="0">
              <a:ln>
                <a:noFill/>
              </a:ln>
              <a:solidFill>
                <a:schemeClr val="tx2"/>
              </a:solidFill>
              <a:effectLst/>
              <a:latin typeface="Arial" pitchFamily="34" charset="0"/>
            </a:endParaRPr>
          </a:p>
        </p:txBody>
      </p:sp>
      <p:sp>
        <p:nvSpPr>
          <p:cNvPr id="5" name="Rectangle 4"/>
          <p:cNvSpPr>
            <a:spLocks noChangeArrowheads="1"/>
          </p:cNvSpPr>
          <p:nvPr/>
        </p:nvSpPr>
        <p:spPr bwMode="auto">
          <a:xfrm>
            <a:off x="0" y="199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grpSp>
        <p:nvGrpSpPr>
          <p:cNvPr id="8" name="Group 7"/>
          <p:cNvGrpSpPr/>
          <p:nvPr/>
        </p:nvGrpSpPr>
        <p:grpSpPr>
          <a:xfrm>
            <a:off x="2876940" y="1300193"/>
            <a:ext cx="2445220" cy="1147732"/>
            <a:chOff x="5632809" y="3319089"/>
            <a:chExt cx="2206975" cy="833846"/>
          </a:xfrm>
        </p:grpSpPr>
        <mc:AlternateContent xmlns:mc="http://schemas.openxmlformats.org/markup-compatibility/2006" xmlns:a14="http://schemas.microsoft.com/office/drawing/2010/main">
          <mc:Choice Requires="a14">
            <p:sp>
              <p:nvSpPr>
                <p:cNvPr id="9" name="TextBox 8"/>
                <p:cNvSpPr txBox="1"/>
                <p:nvPr/>
              </p:nvSpPr>
              <p:spPr>
                <a:xfrm>
                  <a:off x="5802086" y="3510762"/>
                  <a:ext cx="2037698" cy="402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−2          1              0</m:t>
                                </m:r>
                              </m:e>
                              <m:e>
                                <m:r>
                                  <a:rPr lang="en-US" b="0" i="1" smtClean="0">
                                    <a:latin typeface="Cambria Math"/>
                                  </a:rPr>
                                  <m:t>   5          4         −1</m:t>
                                </m:r>
                              </m:e>
                            </m:eqArr>
                          </m:e>
                        </m:d>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5802086" y="3510762"/>
                  <a:ext cx="2037698" cy="402722"/>
                </a:xfrm>
                <a:prstGeom prst="rect">
                  <a:avLst/>
                </a:prstGeom>
                <a:blipFill rotWithShape="1">
                  <a:blip r:embed="rId4"/>
                  <a:stretch>
                    <a:fillRect/>
                  </a:stretch>
                </a:blipFill>
              </p:spPr>
              <p:txBody>
                <a:bodyPr/>
                <a:lstStyle/>
                <a:p>
                  <a:r>
                    <a:rPr lang="en-US">
                      <a:noFill/>
                    </a:rPr>
                    <a:t> </a:t>
                  </a:r>
                </a:p>
              </p:txBody>
            </p:sp>
          </mc:Fallback>
        </mc:AlternateContent>
        <p:sp>
          <p:nvSpPr>
            <p:cNvPr id="10" name="TextBox 9"/>
            <p:cNvSpPr txBox="1"/>
            <p:nvPr/>
          </p:nvSpPr>
          <p:spPr>
            <a:xfrm>
              <a:off x="5632809" y="3568160"/>
              <a:ext cx="320922" cy="584775"/>
            </a:xfrm>
            <a:prstGeom prst="rect">
              <a:avLst/>
            </a:prstGeom>
            <a:noFill/>
          </p:spPr>
          <p:txBody>
            <a:bodyPr wrap="none" rtlCol="0">
              <a:spAutoFit/>
            </a:bodyPr>
            <a:lstStyle/>
            <a:p>
              <a:r>
                <a:rPr lang="en-US" sz="1600" i="1" dirty="0" smtClean="0"/>
                <a:t>X</a:t>
              </a:r>
            </a:p>
            <a:p>
              <a:r>
                <a:rPr lang="en-US" sz="1600" i="1" dirty="0"/>
                <a:t>Y</a:t>
              </a:r>
              <a:endParaRPr lang="en-US" sz="1600" i="1" dirty="0" smtClean="0"/>
            </a:p>
          </p:txBody>
        </p:sp>
        <p:sp>
          <p:nvSpPr>
            <p:cNvPr id="11" name="TextBox 10"/>
            <p:cNvSpPr txBox="1"/>
            <p:nvPr/>
          </p:nvSpPr>
          <p:spPr>
            <a:xfrm>
              <a:off x="5996425" y="3319089"/>
              <a:ext cx="1762296" cy="223605"/>
            </a:xfrm>
            <a:prstGeom prst="rect">
              <a:avLst/>
            </a:prstGeom>
            <a:noFill/>
          </p:spPr>
          <p:txBody>
            <a:bodyPr wrap="square" rtlCol="0">
              <a:spAutoFit/>
            </a:bodyPr>
            <a:lstStyle/>
            <a:p>
              <a:r>
                <a:rPr lang="en-US" sz="1400" i="1" dirty="0"/>
                <a:t>D</a:t>
              </a:r>
              <a:r>
                <a:rPr lang="en-US" sz="1400" i="1" dirty="0" smtClean="0"/>
                <a:t>             </a:t>
              </a:r>
              <a:r>
                <a:rPr lang="en-US" sz="1400" i="1" dirty="0"/>
                <a:t>E</a:t>
              </a:r>
              <a:r>
                <a:rPr lang="en-US" sz="1400" i="1" dirty="0" smtClean="0"/>
                <a:t>	             F</a:t>
              </a:r>
              <a:endParaRPr lang="en-US" sz="1400" i="1" dirty="0"/>
            </a:p>
          </p:txBody>
        </p:sp>
      </p:grpSp>
      <mc:AlternateContent xmlns:mc="http://schemas.openxmlformats.org/markup-compatibility/2006" xmlns:a14="http://schemas.microsoft.com/office/drawing/2010/main">
        <mc:Choice Requires="a14">
          <p:sp>
            <p:nvSpPr>
              <p:cNvPr id="12" name="TextBox 11"/>
              <p:cNvSpPr txBox="1"/>
              <p:nvPr/>
            </p:nvSpPr>
            <p:spPr>
              <a:xfrm>
                <a:off x="6400800" y="2045473"/>
                <a:ext cx="1052211" cy="554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0  −1</m:t>
                              </m:r>
                            </m:e>
                            <m:e>
                              <m:r>
                                <a:rPr lang="en-US" b="0" i="1" smtClean="0">
                                  <a:latin typeface="Cambria Math"/>
                                </a:rPr>
                                <m:t>1       0</m:t>
                              </m:r>
                            </m:e>
                          </m:eqArr>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045473"/>
                <a:ext cx="1052211" cy="554254"/>
              </a:xfrm>
              <a:prstGeom prst="rect">
                <a:avLst/>
              </a:prstGeom>
              <a:blipFill rotWithShape="1">
                <a:blip r:embed="rId5"/>
                <a:stretch>
                  <a:fillRect/>
                </a:stretch>
              </a:blipFill>
            </p:spPr>
            <p:txBody>
              <a:bodyPr/>
              <a:lstStyle/>
              <a:p>
                <a:r>
                  <a:rPr lang="en-US">
                    <a:noFill/>
                  </a:rPr>
                  <a:t> </a:t>
                </a:r>
              </a:p>
            </p:txBody>
          </p:sp>
        </mc:Fallback>
      </mc:AlternateContent>
      <p:grpSp>
        <p:nvGrpSpPr>
          <p:cNvPr id="6" name="Group 5"/>
          <p:cNvGrpSpPr/>
          <p:nvPr/>
        </p:nvGrpSpPr>
        <p:grpSpPr>
          <a:xfrm>
            <a:off x="1175735" y="4114800"/>
            <a:ext cx="3124199" cy="576982"/>
            <a:chOff x="1447800" y="4114800"/>
            <a:chExt cx="3124199" cy="576982"/>
          </a:xfrm>
        </p:grpSpPr>
        <mc:AlternateContent xmlns:mc="http://schemas.openxmlformats.org/markup-compatibility/2006" xmlns:a14="http://schemas.microsoft.com/office/drawing/2010/main">
          <mc:Choice Requires="a14">
            <p:sp>
              <p:nvSpPr>
                <p:cNvPr id="13" name="TextBox 12"/>
                <p:cNvSpPr txBox="1"/>
                <p:nvPr/>
              </p:nvSpPr>
              <p:spPr>
                <a:xfrm>
                  <a:off x="1447800" y="4114800"/>
                  <a:ext cx="1052211" cy="554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0  −1</m:t>
                                </m:r>
                              </m:e>
                              <m:e>
                                <m:r>
                                  <a:rPr lang="en-US" b="0" i="1" smtClean="0">
                                    <a:latin typeface="Cambria Math"/>
                                  </a:rPr>
                                  <m:t>1       0</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447800" y="4114800"/>
                  <a:ext cx="1052211" cy="5542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14330" y="4137463"/>
                  <a:ext cx="2257669" cy="5543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−2          1              0</m:t>
                                </m:r>
                              </m:e>
                              <m:e>
                                <m:r>
                                  <a:rPr lang="en-US" b="0" i="1" smtClean="0">
                                    <a:latin typeface="Cambria Math"/>
                                  </a:rPr>
                                  <m:t>   5          4         −1</m:t>
                                </m:r>
                              </m:e>
                            </m:eqArr>
                          </m:e>
                        </m:d>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14330" y="4137463"/>
                  <a:ext cx="2257669" cy="554319"/>
                </a:xfrm>
                <a:prstGeom prst="rect">
                  <a:avLst/>
                </a:prstGeom>
                <a:blipFill rotWithShape="1">
                  <a:blip r:embed="rId7"/>
                  <a:stretch>
                    <a:fillRect/>
                  </a:stretch>
                </a:blipFill>
              </p:spPr>
              <p:txBody>
                <a:bodyPr/>
                <a:lstStyle/>
                <a:p>
                  <a:r>
                    <a:rPr lang="en-US">
                      <a:noFill/>
                    </a:rPr>
                    <a:t> </a:t>
                  </a:r>
                </a:p>
              </p:txBody>
            </p:sp>
          </mc:Fallback>
        </mc:AlternateContent>
      </p:grpSp>
      <p:grpSp>
        <p:nvGrpSpPr>
          <p:cNvPr id="7" name="Group 6"/>
          <p:cNvGrpSpPr/>
          <p:nvPr/>
        </p:nvGrpSpPr>
        <p:grpSpPr>
          <a:xfrm>
            <a:off x="4065509" y="3968688"/>
            <a:ext cx="2411558" cy="723094"/>
            <a:chOff x="3054723" y="5246939"/>
            <a:chExt cx="2411558" cy="723094"/>
          </a:xfrm>
        </p:grpSpPr>
        <mc:AlternateContent xmlns:mc="http://schemas.openxmlformats.org/markup-compatibility/2006" xmlns:a14="http://schemas.microsoft.com/office/drawing/2010/main">
          <mc:Choice Requires="a14">
            <p:sp>
              <p:nvSpPr>
                <p:cNvPr id="16" name="TextBox 15"/>
                <p:cNvSpPr txBox="1"/>
                <p:nvPr/>
              </p:nvSpPr>
              <p:spPr>
                <a:xfrm>
                  <a:off x="3054723" y="5410200"/>
                  <a:ext cx="2411558"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−5        −4          1</m:t>
                                </m:r>
                              </m:e>
                              <m:e>
                                <m:r>
                                  <a:rPr lang="en-US" b="0" i="1" smtClean="0">
                                    <a:latin typeface="Cambria Math"/>
                                  </a:rPr>
                                  <m:t>−2            1           0</m:t>
                                </m:r>
                              </m:e>
                            </m:eqArr>
                          </m:e>
                        </m:d>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54723" y="5410200"/>
                  <a:ext cx="2411558" cy="559833"/>
                </a:xfrm>
                <a:prstGeom prst="rect">
                  <a:avLst/>
                </a:prstGeom>
                <a:blipFill rotWithShape="1">
                  <a:blip r:embed="rId8"/>
                  <a:stretch>
                    <a:fillRect/>
                  </a:stretch>
                </a:blipFill>
              </p:spPr>
              <p:txBody>
                <a:bodyPr/>
                <a:lstStyle/>
                <a:p>
                  <a:r>
                    <a:rPr lang="en-US">
                      <a:noFill/>
                    </a:rPr>
                    <a:t> </a:t>
                  </a:r>
                </a:p>
              </p:txBody>
            </p:sp>
          </mc:Fallback>
        </mc:AlternateContent>
        <p:sp>
          <p:nvSpPr>
            <p:cNvPr id="17" name="TextBox 16"/>
            <p:cNvSpPr txBox="1"/>
            <p:nvPr/>
          </p:nvSpPr>
          <p:spPr>
            <a:xfrm>
              <a:off x="3472284" y="5246939"/>
              <a:ext cx="1952537" cy="307777"/>
            </a:xfrm>
            <a:prstGeom prst="rect">
              <a:avLst/>
            </a:prstGeom>
            <a:noFill/>
          </p:spPr>
          <p:txBody>
            <a:bodyPr wrap="square" rtlCol="0">
              <a:spAutoFit/>
            </a:bodyPr>
            <a:lstStyle/>
            <a:p>
              <a:r>
                <a:rPr lang="en-US" sz="1400" i="1" dirty="0" smtClean="0"/>
                <a:t>D’             E’	             F’</a:t>
              </a:r>
              <a:endParaRPr lang="en-US" sz="1400" i="1" dirty="0"/>
            </a:p>
          </p:txBody>
        </p:sp>
      </p:grpSp>
      <p:grpSp>
        <p:nvGrpSpPr>
          <p:cNvPr id="19" name="Group 18"/>
          <p:cNvGrpSpPr/>
          <p:nvPr/>
        </p:nvGrpSpPr>
        <p:grpSpPr>
          <a:xfrm>
            <a:off x="7288953" y="2731077"/>
            <a:ext cx="1088329" cy="1775718"/>
            <a:chOff x="7288953" y="2731077"/>
            <a:chExt cx="1088329" cy="1775718"/>
          </a:xfrm>
        </p:grpSpPr>
        <p:cxnSp>
          <p:nvCxnSpPr>
            <p:cNvPr id="20" name="Straight Connector 19"/>
            <p:cNvCxnSpPr/>
            <p:nvPr/>
          </p:nvCxnSpPr>
          <p:spPr>
            <a:xfrm>
              <a:off x="7543801" y="3048000"/>
              <a:ext cx="533399" cy="2286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43801" y="3055549"/>
              <a:ext cx="347497" cy="10670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891298" y="3276600"/>
              <a:ext cx="190500" cy="9364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4463" y="4137463"/>
              <a:ext cx="293670" cy="369332"/>
            </a:xfrm>
            <a:prstGeom prst="rect">
              <a:avLst/>
            </a:prstGeom>
            <a:noFill/>
          </p:spPr>
          <p:txBody>
            <a:bodyPr wrap="none" rtlCol="0">
              <a:spAutoFit/>
            </a:bodyPr>
            <a:lstStyle/>
            <a:p>
              <a:r>
                <a:rPr lang="en-US" dirty="0">
                  <a:solidFill>
                    <a:srgbClr val="00B0F0"/>
                  </a:solidFill>
                </a:rPr>
                <a:t>F</a:t>
              </a:r>
            </a:p>
          </p:txBody>
        </p:sp>
        <p:sp>
          <p:nvSpPr>
            <p:cNvPr id="24" name="TextBox 23"/>
            <p:cNvSpPr txBox="1"/>
            <p:nvPr/>
          </p:nvSpPr>
          <p:spPr>
            <a:xfrm>
              <a:off x="7288953" y="2731077"/>
              <a:ext cx="357790" cy="369332"/>
            </a:xfrm>
            <a:prstGeom prst="rect">
              <a:avLst/>
            </a:prstGeom>
            <a:noFill/>
          </p:spPr>
          <p:txBody>
            <a:bodyPr wrap="none" rtlCol="0">
              <a:spAutoFit/>
            </a:bodyPr>
            <a:lstStyle/>
            <a:p>
              <a:r>
                <a:rPr lang="en-US" dirty="0">
                  <a:solidFill>
                    <a:srgbClr val="00B0F0"/>
                  </a:solidFill>
                </a:rPr>
                <a:t>D</a:t>
              </a:r>
            </a:p>
          </p:txBody>
        </p:sp>
        <p:sp>
          <p:nvSpPr>
            <p:cNvPr id="25" name="TextBox 24"/>
            <p:cNvSpPr txBox="1"/>
            <p:nvPr/>
          </p:nvSpPr>
          <p:spPr>
            <a:xfrm>
              <a:off x="8077200" y="2977634"/>
              <a:ext cx="300082" cy="369332"/>
            </a:xfrm>
            <a:prstGeom prst="rect">
              <a:avLst/>
            </a:prstGeom>
            <a:noFill/>
          </p:spPr>
          <p:txBody>
            <a:bodyPr wrap="none" rtlCol="0">
              <a:spAutoFit/>
            </a:bodyPr>
            <a:lstStyle/>
            <a:p>
              <a:r>
                <a:rPr lang="en-US" dirty="0" smtClean="0">
                  <a:solidFill>
                    <a:srgbClr val="00B0F0"/>
                  </a:solidFill>
                </a:rPr>
                <a:t>E</a:t>
              </a:r>
              <a:endParaRPr lang="en-US" dirty="0">
                <a:solidFill>
                  <a:srgbClr val="00B0F0"/>
                </a:solidFill>
              </a:endParaRPr>
            </a:p>
          </p:txBody>
        </p:sp>
      </p:grpSp>
      <p:grpSp>
        <p:nvGrpSpPr>
          <p:cNvPr id="39" name="Group 38"/>
          <p:cNvGrpSpPr/>
          <p:nvPr/>
        </p:nvGrpSpPr>
        <p:grpSpPr>
          <a:xfrm>
            <a:off x="6691933" y="3457664"/>
            <a:ext cx="1734831" cy="1293879"/>
            <a:chOff x="7884886" y="1389538"/>
            <a:chExt cx="1734831" cy="1293879"/>
          </a:xfrm>
        </p:grpSpPr>
        <p:cxnSp>
          <p:nvCxnSpPr>
            <p:cNvPr id="40" name="Straight Connector 39"/>
            <p:cNvCxnSpPr/>
            <p:nvPr/>
          </p:nvCxnSpPr>
          <p:spPr>
            <a:xfrm flipV="1">
              <a:off x="8161878" y="1758870"/>
              <a:ext cx="193875" cy="5654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3" idx="1"/>
            </p:cNvCxnSpPr>
            <p:nvPr/>
          </p:nvCxnSpPr>
          <p:spPr>
            <a:xfrm flipV="1">
              <a:off x="8187350" y="1926995"/>
              <a:ext cx="1087401" cy="385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55754" y="1758870"/>
              <a:ext cx="918997" cy="141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274751" y="1742329"/>
              <a:ext cx="344966" cy="369332"/>
            </a:xfrm>
            <a:prstGeom prst="rect">
              <a:avLst/>
            </a:prstGeom>
            <a:noFill/>
          </p:spPr>
          <p:txBody>
            <a:bodyPr wrap="none" rtlCol="0">
              <a:spAutoFit/>
            </a:bodyPr>
            <a:lstStyle/>
            <a:p>
              <a:r>
                <a:rPr lang="en-US" dirty="0" smtClean="0">
                  <a:solidFill>
                    <a:srgbClr val="FF0000"/>
                  </a:solidFill>
                </a:rPr>
                <a:t>F’</a:t>
              </a:r>
              <a:endParaRPr lang="en-US" dirty="0">
                <a:solidFill>
                  <a:srgbClr val="FF0000"/>
                </a:solidFill>
              </a:endParaRPr>
            </a:p>
          </p:txBody>
        </p:sp>
        <p:sp>
          <p:nvSpPr>
            <p:cNvPr id="44" name="TextBox 43"/>
            <p:cNvSpPr txBox="1"/>
            <p:nvPr/>
          </p:nvSpPr>
          <p:spPr>
            <a:xfrm>
              <a:off x="7884886" y="2314085"/>
              <a:ext cx="409086" cy="369332"/>
            </a:xfrm>
            <a:prstGeom prst="rect">
              <a:avLst/>
            </a:prstGeom>
            <a:noFill/>
          </p:spPr>
          <p:txBody>
            <a:bodyPr wrap="none" rtlCol="0">
              <a:spAutoFit/>
            </a:bodyPr>
            <a:lstStyle/>
            <a:p>
              <a:r>
                <a:rPr lang="en-US" dirty="0" smtClean="0">
                  <a:solidFill>
                    <a:srgbClr val="FF0000"/>
                  </a:solidFill>
                </a:rPr>
                <a:t>D’</a:t>
              </a:r>
              <a:endParaRPr lang="en-US" dirty="0">
                <a:solidFill>
                  <a:srgbClr val="FF0000"/>
                </a:solidFill>
              </a:endParaRPr>
            </a:p>
          </p:txBody>
        </p:sp>
        <p:sp>
          <p:nvSpPr>
            <p:cNvPr id="45" name="TextBox 44"/>
            <p:cNvSpPr txBox="1"/>
            <p:nvPr/>
          </p:nvSpPr>
          <p:spPr>
            <a:xfrm>
              <a:off x="8161878" y="1389538"/>
              <a:ext cx="351378" cy="369332"/>
            </a:xfrm>
            <a:prstGeom prst="rect">
              <a:avLst/>
            </a:prstGeom>
            <a:noFill/>
          </p:spPr>
          <p:txBody>
            <a:bodyPr wrap="none" rtlCol="0">
              <a:spAutoFit/>
            </a:bodyPr>
            <a:lstStyle/>
            <a:p>
              <a:r>
                <a:rPr lang="en-US" dirty="0" smtClean="0">
                  <a:solidFill>
                    <a:srgbClr val="FF0000"/>
                  </a:solidFill>
                </a:rPr>
                <a:t>E’</a:t>
              </a:r>
              <a:endParaRPr lang="en-US" dirty="0">
                <a:solidFill>
                  <a:srgbClr val="FF0000"/>
                </a:solidFill>
              </a:endParaRPr>
            </a:p>
          </p:txBody>
        </p:sp>
      </p:grpSp>
    </p:spTree>
    <p:extLst>
      <p:ext uri="{BB962C8B-B14F-4D97-AF65-F5344CB8AC3E}">
        <p14:creationId xmlns:p14="http://schemas.microsoft.com/office/powerpoint/2010/main" val="2569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4" name="Title 1"/>
          <p:cNvSpPr txBox="1">
            <a:spLocks/>
          </p:cNvSpPr>
          <p:nvPr/>
        </p:nvSpPr>
        <p:spPr>
          <a:xfrm>
            <a:off x="1447800" y="3581400"/>
            <a:ext cx="7498080" cy="2743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Homework:</a:t>
            </a:r>
          </a:p>
          <a:p>
            <a:r>
              <a:rPr lang="en-US" dirty="0" smtClean="0"/>
              <a:t>	M.4 Worksheet</a:t>
            </a:r>
            <a:endParaRPr lang="en-US" dirty="0"/>
          </a:p>
        </p:txBody>
      </p:sp>
    </p:spTree>
    <p:extLst>
      <p:ext uri="{BB962C8B-B14F-4D97-AF65-F5344CB8AC3E}">
        <p14:creationId xmlns:p14="http://schemas.microsoft.com/office/powerpoint/2010/main" val="18477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2133600"/>
          </a:xfrm>
        </p:spPr>
        <p:txBody>
          <a:bodyPr>
            <a:normAutofit/>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M.5   Determinants</a:t>
            </a:r>
          </a:p>
          <a:p>
            <a:r>
              <a:rPr lang="en-US" sz="4000" b="1" dirty="0" smtClean="0">
                <a:solidFill>
                  <a:schemeClr val="tx2"/>
                </a:solidFill>
                <a:effectLst>
                  <a:outerShdw blurRad="38100" dist="38100" dir="2700000" algn="tl">
                    <a:srgbClr val="000000">
                      <a:alpha val="43137"/>
                    </a:srgbClr>
                  </a:outerShdw>
                </a:effectLst>
              </a:rPr>
              <a:t>				of Matrices</a:t>
            </a:r>
          </a:p>
        </p:txBody>
      </p:sp>
    </p:spTree>
    <p:extLst>
      <p:ext uri="{BB962C8B-B14F-4D97-AF65-F5344CB8AC3E}">
        <p14:creationId xmlns:p14="http://schemas.microsoft.com/office/powerpoint/2010/main" val="10404954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lstStyle/>
          <a:p>
            <a:r>
              <a:rPr lang="en-US" dirty="0" smtClean="0"/>
              <a:t>Learning Targets</a:t>
            </a:r>
            <a:endParaRPr lang="en-US" dirty="0"/>
          </a:p>
        </p:txBody>
      </p:sp>
      <p:sp>
        <p:nvSpPr>
          <p:cNvPr id="3" name="Content Placeholder 2"/>
          <p:cNvSpPr>
            <a:spLocks noGrp="1"/>
          </p:cNvSpPr>
          <p:nvPr>
            <p:ph idx="1"/>
          </p:nvPr>
        </p:nvSpPr>
        <p:spPr>
          <a:xfrm>
            <a:off x="990600" y="1066800"/>
            <a:ext cx="7498080" cy="990600"/>
          </a:xfrm>
        </p:spPr>
        <p:txBody>
          <a:bodyPr>
            <a:normAutofit/>
          </a:bodyPr>
          <a:lstStyle/>
          <a:p>
            <a:pPr marL="82296" indent="0">
              <a:buNone/>
            </a:pPr>
            <a:r>
              <a:rPr lang="en-US" sz="2800" dirty="0" smtClean="0">
                <a:solidFill>
                  <a:schemeClr val="tx2"/>
                </a:solidFill>
              </a:rPr>
              <a:t>- I can evaluate the determinant of a 2X2 matrix without a calculator.</a:t>
            </a:r>
          </a:p>
        </p:txBody>
      </p:sp>
      <p:sp>
        <p:nvSpPr>
          <p:cNvPr id="4" name="TextBox 3"/>
          <p:cNvSpPr txBox="1"/>
          <p:nvPr/>
        </p:nvSpPr>
        <p:spPr>
          <a:xfrm>
            <a:off x="990600" y="2072122"/>
            <a:ext cx="7848600" cy="954107"/>
          </a:xfrm>
          <a:prstGeom prst="rect">
            <a:avLst/>
          </a:prstGeom>
          <a:noFill/>
        </p:spPr>
        <p:txBody>
          <a:bodyPr wrap="square" rtlCol="0">
            <a:spAutoFit/>
          </a:bodyPr>
          <a:lstStyle/>
          <a:p>
            <a:r>
              <a:rPr lang="en-US" sz="2800" dirty="0" smtClean="0">
                <a:solidFill>
                  <a:schemeClr val="tx2"/>
                </a:solidFill>
              </a:rPr>
              <a:t>- I </a:t>
            </a:r>
            <a:r>
              <a:rPr lang="en-US" sz="2800" dirty="0">
                <a:solidFill>
                  <a:schemeClr val="tx2"/>
                </a:solidFill>
              </a:rPr>
              <a:t>can evaluate the determinant of a </a:t>
            </a:r>
            <a:r>
              <a:rPr lang="en-US" sz="2800" dirty="0" smtClean="0">
                <a:solidFill>
                  <a:schemeClr val="tx2"/>
                </a:solidFill>
              </a:rPr>
              <a:t>3X3 matrix with a calculator. </a:t>
            </a:r>
            <a:endParaRPr lang="en-US" sz="1600" dirty="0"/>
          </a:p>
        </p:txBody>
      </p:sp>
    </p:spTree>
    <p:extLst>
      <p:ext uri="{BB962C8B-B14F-4D97-AF65-F5344CB8AC3E}">
        <p14:creationId xmlns:p14="http://schemas.microsoft.com/office/powerpoint/2010/main" val="394825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94084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21828" y="1334814"/>
            <a:ext cx="5488041" cy="400110"/>
          </a:xfrm>
          <a:prstGeom prst="rect">
            <a:avLst/>
          </a:prstGeom>
          <a:noFill/>
        </p:spPr>
        <p:txBody>
          <a:bodyPr wrap="none" rtlCol="0">
            <a:spAutoFit/>
          </a:bodyPr>
          <a:lstStyle/>
          <a:p>
            <a:r>
              <a:rPr lang="en-US" sz="2000" dirty="0" smtClean="0"/>
              <a:t>Determinants of a matrix can be written two ways:</a:t>
            </a:r>
            <a:endParaRPr lang="en-US" sz="2000" dirty="0"/>
          </a:p>
        </p:txBody>
      </p:sp>
      <p:grpSp>
        <p:nvGrpSpPr>
          <p:cNvPr id="16" name="Group 15"/>
          <p:cNvGrpSpPr/>
          <p:nvPr/>
        </p:nvGrpSpPr>
        <p:grpSpPr>
          <a:xfrm>
            <a:off x="1221827" y="1734924"/>
            <a:ext cx="3502326" cy="715709"/>
            <a:chOff x="1221827" y="1734924"/>
            <a:chExt cx="3502326" cy="715709"/>
          </a:xfrm>
        </p:grpSpPr>
        <p:sp>
          <p:nvSpPr>
            <p:cNvPr id="6" name="TextBox 5"/>
            <p:cNvSpPr txBox="1"/>
            <p:nvPr/>
          </p:nvSpPr>
          <p:spPr>
            <a:xfrm>
              <a:off x="1221827" y="1856546"/>
              <a:ext cx="2087110" cy="400110"/>
            </a:xfrm>
            <a:prstGeom prst="rect">
              <a:avLst/>
            </a:prstGeom>
            <a:noFill/>
          </p:spPr>
          <p:txBody>
            <a:bodyPr wrap="none" rtlCol="0">
              <a:spAutoFit/>
            </a:bodyPr>
            <a:lstStyle/>
            <a:p>
              <a:r>
                <a:rPr lang="en-US" sz="2000" dirty="0" smtClean="0"/>
                <a:t>Given matrix A as:</a:t>
              </a:r>
              <a:endParaRPr lang="en-US" sz="2000" dirty="0"/>
            </a:p>
          </p:txBody>
        </p:sp>
        <mc:AlternateContent xmlns:mc="http://schemas.openxmlformats.org/markup-compatibility/2006" xmlns:a14="http://schemas.microsoft.com/office/drawing/2010/main">
          <mc:Choice Requires="a14">
            <p:sp>
              <p:nvSpPr>
                <p:cNvPr id="5" name="TextBox 4"/>
                <p:cNvSpPr txBox="1"/>
                <p:nvPr/>
              </p:nvSpPr>
              <p:spPr>
                <a:xfrm>
                  <a:off x="3338646" y="1734924"/>
                  <a:ext cx="1385507"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𝑎</m:t>
                                </m:r>
                                <m:r>
                                  <a:rPr lang="en-US" sz="2400" b="0" i="1" smtClean="0">
                                    <a:latin typeface="Cambria Math"/>
                                  </a:rPr>
                                  <m:t>        </m:t>
                                </m:r>
                                <m:r>
                                  <a:rPr lang="en-US" sz="2400" b="0" i="1" smtClean="0">
                                    <a:latin typeface="Cambria Math"/>
                                  </a:rPr>
                                  <m:t>𝑏</m:t>
                                </m:r>
                              </m:e>
                              <m:e>
                                <m:r>
                                  <a:rPr lang="en-US" sz="2400" b="0" i="1" smtClean="0">
                                    <a:latin typeface="Cambria Math"/>
                                  </a:rPr>
                                  <m:t>𝑐</m:t>
                                </m:r>
                                <m:r>
                                  <a:rPr lang="en-US" sz="2400" b="0" i="1" smtClean="0">
                                    <a:latin typeface="Cambria Math"/>
                                  </a:rPr>
                                  <m:t>        </m:t>
                                </m:r>
                                <m:r>
                                  <a:rPr lang="en-US" sz="2400" b="0" i="1" smtClean="0">
                                    <a:latin typeface="Cambria Math"/>
                                  </a:rPr>
                                  <m:t>𝑑</m:t>
                                </m:r>
                              </m:e>
                            </m:eqArr>
                          </m:e>
                        </m: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338646" y="1734924"/>
                  <a:ext cx="1385507" cy="715709"/>
                </a:xfrm>
                <a:prstGeom prst="rect">
                  <a:avLst/>
                </a:prstGeom>
                <a:blipFill rotWithShape="1">
                  <a:blip r:embed="rId3"/>
                  <a:stretch>
                    <a:fillRect/>
                  </a:stretch>
                </a:blipFill>
              </p:spPr>
              <p:txBody>
                <a:bodyPr/>
                <a:lstStyle/>
                <a:p>
                  <a:r>
                    <a:rPr lang="en-US">
                      <a:noFill/>
                    </a:rPr>
                    <a:t> </a:t>
                  </a:r>
                </a:p>
              </p:txBody>
            </p:sp>
          </mc:Fallback>
        </mc:AlternateContent>
      </p:grpSp>
      <p:sp>
        <p:nvSpPr>
          <p:cNvPr id="8" name="TextBox 7"/>
          <p:cNvSpPr txBox="1"/>
          <p:nvPr/>
        </p:nvSpPr>
        <p:spPr>
          <a:xfrm>
            <a:off x="1221827" y="2895600"/>
            <a:ext cx="4564070" cy="400110"/>
          </a:xfrm>
          <a:prstGeom prst="rect">
            <a:avLst/>
          </a:prstGeom>
          <a:noFill/>
        </p:spPr>
        <p:txBody>
          <a:bodyPr wrap="none" rtlCol="0">
            <a:spAutoFit/>
          </a:bodyPr>
          <a:lstStyle/>
          <a:p>
            <a:r>
              <a:rPr lang="en-US" sz="2000" dirty="0" smtClean="0"/>
              <a:t>The determinant of matrix A is written as:</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6318803" y="3657600"/>
                <a:ext cx="1358192"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𝑎</m:t>
                              </m:r>
                              <m:r>
                                <a:rPr lang="en-US" sz="2400" b="0" i="1" smtClean="0">
                                  <a:latin typeface="Cambria Math"/>
                                </a:rPr>
                                <m:t>        </m:t>
                              </m:r>
                              <m:r>
                                <a:rPr lang="en-US" sz="2400" b="0" i="1" smtClean="0">
                                  <a:latin typeface="Cambria Math"/>
                                </a:rPr>
                                <m:t>𝑏</m:t>
                              </m:r>
                            </m:e>
                            <m:e>
                              <m:r>
                                <a:rPr lang="en-US" sz="2400" b="0" i="1" smtClean="0">
                                  <a:latin typeface="Cambria Math"/>
                                </a:rPr>
                                <m:t>𝑐</m:t>
                              </m:r>
                              <m:r>
                                <a:rPr lang="en-US" sz="2400" b="0" i="1" smtClean="0">
                                  <a:latin typeface="Cambria Math"/>
                                </a:rPr>
                                <m:t>        </m:t>
                              </m:r>
                              <m:r>
                                <a:rPr lang="en-US" sz="2400" b="0" i="1" smtClean="0">
                                  <a:latin typeface="Cambria Math"/>
                                </a:rPr>
                                <m:t>𝑑</m:t>
                              </m:r>
                            </m:e>
                          </m:eqArr>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318803" y="3657600"/>
                <a:ext cx="1358192" cy="71570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780642" y="2737800"/>
                <a:ext cx="1896353"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𝑑𝑒𝑡</m:t>
                      </m:r>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𝑎</m:t>
                              </m:r>
                              <m:r>
                                <a:rPr lang="en-US" sz="2400" b="0" i="1" smtClean="0">
                                  <a:latin typeface="Cambria Math"/>
                                </a:rPr>
                                <m:t>        </m:t>
                              </m:r>
                              <m:r>
                                <a:rPr lang="en-US" sz="2400" b="0" i="1" smtClean="0">
                                  <a:latin typeface="Cambria Math"/>
                                </a:rPr>
                                <m:t>𝑏</m:t>
                              </m:r>
                            </m:e>
                            <m:e>
                              <m:r>
                                <a:rPr lang="en-US" sz="2400" b="0" i="1" smtClean="0">
                                  <a:latin typeface="Cambria Math"/>
                                </a:rPr>
                                <m:t>𝑐</m:t>
                              </m:r>
                              <m:r>
                                <a:rPr lang="en-US" sz="2400" b="0" i="1" smtClean="0">
                                  <a:latin typeface="Cambria Math"/>
                                </a:rPr>
                                <m:t>        </m:t>
                              </m:r>
                              <m:r>
                                <a:rPr lang="en-US" sz="2400" b="0" i="1" smtClean="0">
                                  <a:latin typeface="Cambria Math"/>
                                </a:rPr>
                                <m:t>𝑑</m:t>
                              </m:r>
                            </m:e>
                          </m:eqArr>
                        </m:e>
                      </m:d>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780642" y="2737800"/>
                <a:ext cx="1896353" cy="715709"/>
              </a:xfrm>
              <a:prstGeom prst="rect">
                <a:avLst/>
              </a:prstGeom>
              <a:blipFill rotWithShape="1">
                <a:blip r:embed="rId5"/>
                <a:stretch>
                  <a:fillRect/>
                </a:stretch>
              </a:blipFill>
            </p:spPr>
            <p:txBody>
              <a:bodyPr/>
              <a:lstStyle/>
              <a:p>
                <a:r>
                  <a:rPr lang="en-US">
                    <a:noFill/>
                  </a:rPr>
                  <a:t> </a:t>
                </a:r>
              </a:p>
            </p:txBody>
          </p:sp>
        </mc:Fallback>
      </mc:AlternateContent>
      <p:grpSp>
        <p:nvGrpSpPr>
          <p:cNvPr id="15" name="Group 14"/>
          <p:cNvGrpSpPr/>
          <p:nvPr/>
        </p:nvGrpSpPr>
        <p:grpSpPr>
          <a:xfrm>
            <a:off x="2057400" y="4114800"/>
            <a:ext cx="4419600" cy="631730"/>
            <a:chOff x="2057400" y="4114800"/>
            <a:chExt cx="4419600" cy="631730"/>
          </a:xfrm>
        </p:grpSpPr>
        <p:sp>
          <p:nvSpPr>
            <p:cNvPr id="9" name="TextBox 8"/>
            <p:cNvSpPr txBox="1"/>
            <p:nvPr/>
          </p:nvSpPr>
          <p:spPr>
            <a:xfrm rot="20574920">
              <a:off x="2057400" y="4377198"/>
              <a:ext cx="4161267" cy="369332"/>
            </a:xfrm>
            <a:prstGeom prst="rect">
              <a:avLst/>
            </a:prstGeom>
            <a:noFill/>
          </p:spPr>
          <p:txBody>
            <a:bodyPr wrap="none" rtlCol="0">
              <a:spAutoFit/>
            </a:bodyPr>
            <a:lstStyle/>
            <a:p>
              <a:r>
                <a:rPr lang="en-US" dirty="0" smtClean="0">
                  <a:solidFill>
                    <a:srgbClr val="FF0000"/>
                  </a:solidFill>
                </a:rPr>
                <a:t>Notice the parallel lines and not brackets!!</a:t>
              </a:r>
              <a:endParaRPr lang="en-US" dirty="0">
                <a:solidFill>
                  <a:srgbClr val="FF0000"/>
                </a:solidFill>
              </a:endParaRPr>
            </a:p>
          </p:txBody>
        </p:sp>
        <p:cxnSp>
          <p:nvCxnSpPr>
            <p:cNvPr id="12" name="Straight Arrow Connector 11"/>
            <p:cNvCxnSpPr/>
            <p:nvPr/>
          </p:nvCxnSpPr>
          <p:spPr>
            <a:xfrm flipV="1">
              <a:off x="4953000" y="4114800"/>
              <a:ext cx="1524000" cy="447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831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94084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13944" y="1295400"/>
            <a:ext cx="5263056" cy="707886"/>
          </a:xfrm>
          <a:prstGeom prst="rect">
            <a:avLst/>
          </a:prstGeom>
          <a:noFill/>
        </p:spPr>
        <p:txBody>
          <a:bodyPr wrap="square" rtlCol="0">
            <a:spAutoFit/>
          </a:bodyPr>
          <a:lstStyle/>
          <a:p>
            <a:r>
              <a:rPr lang="en-US" sz="2000" dirty="0" smtClean="0"/>
              <a:t>The value of determinant of matrix A (2X2)</a:t>
            </a:r>
          </a:p>
          <a:p>
            <a:r>
              <a:rPr lang="en-US" sz="2000" dirty="0" smtClean="0"/>
              <a:t> is written and calculated as:</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3166376" y="3342792"/>
                <a:ext cx="2868478"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𝑎</m:t>
                              </m:r>
                              <m:r>
                                <a:rPr lang="en-US" sz="2400" b="0" i="1" smtClean="0">
                                  <a:latin typeface="Cambria Math"/>
                                </a:rPr>
                                <m:t>        </m:t>
                              </m:r>
                              <m:r>
                                <a:rPr lang="en-US" sz="2400" b="0" i="1" smtClean="0">
                                  <a:latin typeface="Cambria Math"/>
                                </a:rPr>
                                <m:t>𝑏</m:t>
                              </m:r>
                            </m:e>
                            <m:e>
                              <m:r>
                                <a:rPr lang="en-US" sz="2400" b="0" i="1" smtClean="0">
                                  <a:latin typeface="Cambria Math"/>
                                </a:rPr>
                                <m:t>𝑐</m:t>
                              </m:r>
                              <m:r>
                                <a:rPr lang="en-US" sz="2400" b="0" i="1" smtClean="0">
                                  <a:latin typeface="Cambria Math"/>
                                </a:rPr>
                                <m:t>        </m:t>
                              </m:r>
                              <m:r>
                                <a:rPr lang="en-US" sz="2400" b="0" i="1" smtClean="0">
                                  <a:latin typeface="Cambria Math"/>
                                </a:rPr>
                                <m:t>𝑑</m:t>
                              </m:r>
                            </m:e>
                          </m:eqArr>
                        </m:e>
                      </m:d>
                      <m:r>
                        <a:rPr lang="en-US" sz="2400" b="0" i="1" smtClean="0">
                          <a:latin typeface="Cambria Math"/>
                        </a:rPr>
                        <m:t>=</m:t>
                      </m:r>
                      <m:r>
                        <a:rPr lang="en-US" sz="2400" b="0" i="1" smtClean="0">
                          <a:latin typeface="Cambria Math"/>
                        </a:rPr>
                        <m:t>𝑎𝑑</m:t>
                      </m:r>
                      <m:r>
                        <a:rPr lang="en-US" sz="2400" b="0" i="1" smtClean="0">
                          <a:latin typeface="Cambria Math"/>
                        </a:rPr>
                        <m:t> −</m:t>
                      </m:r>
                      <m:r>
                        <a:rPr lang="en-US" sz="2400" b="0" i="1" smtClean="0">
                          <a:latin typeface="Cambria Math"/>
                        </a:rPr>
                        <m:t>𝑏𝑐</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166376" y="3342792"/>
                <a:ext cx="2868478" cy="71570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90800" y="2286000"/>
                <a:ext cx="3406638"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𝑑𝑒𝑡</m:t>
                      </m:r>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𝑎</m:t>
                              </m:r>
                              <m:r>
                                <a:rPr lang="en-US" sz="2400" b="0" i="1" smtClean="0">
                                  <a:latin typeface="Cambria Math"/>
                                </a:rPr>
                                <m:t>        </m:t>
                              </m:r>
                              <m:r>
                                <a:rPr lang="en-US" sz="2400" b="0" i="1" smtClean="0">
                                  <a:latin typeface="Cambria Math"/>
                                </a:rPr>
                                <m:t>𝑏</m:t>
                              </m:r>
                            </m:e>
                            <m:e>
                              <m:r>
                                <a:rPr lang="en-US" sz="2400" b="0" i="1" smtClean="0">
                                  <a:latin typeface="Cambria Math"/>
                                </a:rPr>
                                <m:t>𝑐</m:t>
                              </m:r>
                              <m:r>
                                <a:rPr lang="en-US" sz="2400" b="0" i="1" smtClean="0">
                                  <a:latin typeface="Cambria Math"/>
                                </a:rPr>
                                <m:t>        </m:t>
                              </m:r>
                              <m:r>
                                <a:rPr lang="en-US" sz="2400" b="0" i="1" smtClean="0">
                                  <a:latin typeface="Cambria Math"/>
                                </a:rPr>
                                <m:t>𝑑</m:t>
                              </m:r>
                            </m:e>
                          </m:eqArr>
                        </m:e>
                      </m:d>
                      <m:r>
                        <a:rPr lang="en-US" sz="2400" b="0" i="1" smtClean="0">
                          <a:latin typeface="Cambria Math"/>
                        </a:rPr>
                        <m:t>=</m:t>
                      </m:r>
                      <m:r>
                        <a:rPr lang="en-US" sz="2400" b="0" i="1" smtClean="0">
                          <a:latin typeface="Cambria Math"/>
                        </a:rPr>
                        <m:t>𝑎𝑑</m:t>
                      </m:r>
                      <m:r>
                        <a:rPr lang="en-US" sz="2400" b="0" i="1" smtClean="0">
                          <a:latin typeface="Cambria Math"/>
                        </a:rPr>
                        <m:t> −</m:t>
                      </m:r>
                      <m:r>
                        <a:rPr lang="en-US" sz="2400" b="0" i="1" smtClean="0">
                          <a:latin typeface="Cambria Math"/>
                        </a:rPr>
                        <m:t>𝑏𝑐</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90800" y="2286000"/>
                <a:ext cx="3406638" cy="71570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24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Your turn 1:  </a:t>
            </a:r>
            <a:r>
              <a:rPr lang="en-US" dirty="0">
                <a:effectLst/>
              </a:rPr>
              <a:t>State the dimensions of each matrix</a:t>
            </a:r>
            <a:r>
              <a:rPr lang="en-US" dirty="0" smtClean="0">
                <a:effectLst/>
              </a:rPr>
              <a:t>.</a:t>
            </a:r>
            <a:endParaRPr lang="en-US" dirty="0"/>
          </a:p>
        </p:txBody>
      </p:sp>
      <p:grpSp>
        <p:nvGrpSpPr>
          <p:cNvPr id="5" name="Group 4"/>
          <p:cNvGrpSpPr/>
          <p:nvPr/>
        </p:nvGrpSpPr>
        <p:grpSpPr>
          <a:xfrm>
            <a:off x="1447800" y="1828800"/>
            <a:ext cx="1676400" cy="1562660"/>
            <a:chOff x="1447800" y="1543924"/>
            <a:chExt cx="1676400" cy="1562660"/>
          </a:xfrm>
        </p:grpSpPr>
        <p:sp>
          <p:nvSpPr>
            <p:cNvPr id="4" name="TextBox 3"/>
            <p:cNvSpPr txBox="1"/>
            <p:nvPr/>
          </p:nvSpPr>
          <p:spPr>
            <a:xfrm>
              <a:off x="1447800" y="2737252"/>
              <a:ext cx="351378" cy="369332"/>
            </a:xfrm>
            <a:prstGeom prst="rect">
              <a:avLst/>
            </a:prstGeom>
            <a:noFill/>
          </p:spPr>
          <p:txBody>
            <a:bodyPr wrap="none" rtlCol="0">
              <a:spAutoFit/>
            </a:bodyPr>
            <a:lstStyle/>
            <a:p>
              <a:r>
                <a:rPr lang="en-US" dirty="0" smtClean="0"/>
                <a:t>1.</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44" y="1543924"/>
              <a:ext cx="1309256" cy="15626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419600" y="2573974"/>
            <a:ext cx="3062198" cy="817486"/>
            <a:chOff x="4419600" y="2573974"/>
            <a:chExt cx="3062198" cy="817486"/>
          </a:xfrm>
        </p:grpSpPr>
        <p:sp>
          <p:nvSpPr>
            <p:cNvPr id="6" name="TextBox 5"/>
            <p:cNvSpPr txBox="1"/>
            <p:nvPr/>
          </p:nvSpPr>
          <p:spPr>
            <a:xfrm>
              <a:off x="4419600" y="3022128"/>
              <a:ext cx="351378" cy="369332"/>
            </a:xfrm>
            <a:prstGeom prst="rect">
              <a:avLst/>
            </a:prstGeom>
            <a:noFill/>
          </p:spPr>
          <p:txBody>
            <a:bodyPr wrap="none" rtlCol="0">
              <a:spAutoFit/>
            </a:bodyPr>
            <a:lstStyle/>
            <a:p>
              <a:r>
                <a:rPr lang="en-US" dirty="0" smtClean="0"/>
                <a:t>2.</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034" y="2573974"/>
              <a:ext cx="2620764" cy="81748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09800" y="3657600"/>
            <a:ext cx="997389" cy="523220"/>
          </a:xfrm>
          <a:prstGeom prst="rect">
            <a:avLst/>
          </a:prstGeom>
          <a:noFill/>
        </p:spPr>
        <p:txBody>
          <a:bodyPr wrap="none" rtlCol="0">
            <a:spAutoFit/>
          </a:bodyPr>
          <a:lstStyle/>
          <a:p>
            <a:r>
              <a:rPr lang="en-US" sz="2800" dirty="0"/>
              <a:t>5</a:t>
            </a:r>
            <a:r>
              <a:rPr lang="en-US" sz="2800" dirty="0" smtClean="0"/>
              <a:t> X 2</a:t>
            </a:r>
            <a:endParaRPr lang="en-US" sz="2800" dirty="0"/>
          </a:p>
        </p:txBody>
      </p:sp>
      <p:sp>
        <p:nvSpPr>
          <p:cNvPr id="10" name="TextBox 9"/>
          <p:cNvSpPr txBox="1"/>
          <p:nvPr/>
        </p:nvSpPr>
        <p:spPr>
          <a:xfrm>
            <a:off x="5672721" y="3657600"/>
            <a:ext cx="997389" cy="523220"/>
          </a:xfrm>
          <a:prstGeom prst="rect">
            <a:avLst/>
          </a:prstGeom>
          <a:noFill/>
        </p:spPr>
        <p:txBody>
          <a:bodyPr wrap="none" rtlCol="0">
            <a:spAutoFit/>
          </a:bodyPr>
          <a:lstStyle/>
          <a:p>
            <a:r>
              <a:rPr lang="en-US" sz="2800" dirty="0"/>
              <a:t>2</a:t>
            </a:r>
            <a:r>
              <a:rPr lang="en-US" sz="2800" dirty="0" smtClean="0"/>
              <a:t> X 4</a:t>
            </a:r>
            <a:endParaRPr lang="en-US" sz="2800" dirty="0"/>
          </a:p>
        </p:txBody>
      </p:sp>
    </p:spTree>
    <p:extLst>
      <p:ext uri="{BB962C8B-B14F-4D97-AF65-F5344CB8AC3E}">
        <p14:creationId xmlns:p14="http://schemas.microsoft.com/office/powerpoint/2010/main" val="39700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94084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082566" y="1203068"/>
            <a:ext cx="5775434" cy="1614403"/>
            <a:chOff x="1082566" y="1203068"/>
            <a:chExt cx="5775434" cy="1614403"/>
          </a:xfrm>
        </p:grpSpPr>
        <p:sp>
          <p:nvSpPr>
            <p:cNvPr id="2" name="Rectangle 2"/>
            <p:cNvSpPr>
              <a:spLocks noChangeArrowheads="1"/>
            </p:cNvSpPr>
            <p:nvPr/>
          </p:nvSpPr>
          <p:spPr bwMode="auto">
            <a:xfrm>
              <a:off x="1082566" y="1203068"/>
              <a:ext cx="57754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itchFamily="34" charset="0"/>
                  <a:ea typeface="Times New Roman" pitchFamily="18" charset="0"/>
                </a:rPr>
                <a:t>Example 1:</a:t>
              </a:r>
              <a:r>
                <a:rPr kumimoji="0" lang="en-US" sz="2000" b="0" i="0" u="none" strike="noStrike" cap="none" normalizeH="0" baseline="0" dirty="0" smtClean="0">
                  <a:ln>
                    <a:noFill/>
                  </a:ln>
                  <a:solidFill>
                    <a:schemeClr val="tx2"/>
                  </a:solidFill>
                  <a:effectLst/>
                  <a:latin typeface="Arial" pitchFamily="34" charset="0"/>
                  <a:ea typeface="Times New Roman" pitchFamily="18" charset="0"/>
                </a:rPr>
                <a:t>    Find the value of the determinant.</a:t>
              </a:r>
              <a:endParaRPr kumimoji="0" lang="en-US" sz="11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pitchFamily="34" charset="0"/>
                  <a:ea typeface="Times New Roman" pitchFamily="18" charset="0"/>
                </a:rPr>
                <a:t>                     </a:t>
              </a:r>
              <a:endParaRPr kumimoji="0" lang="en-US" sz="2800" b="0" i="0" u="none" strike="noStrike" cap="none" normalizeH="0" baseline="0" dirty="0" smtClean="0">
                <a:ln>
                  <a:noFill/>
                </a:ln>
                <a:solidFill>
                  <a:schemeClr val="tx2"/>
                </a:solidFill>
                <a:effectLst/>
                <a:latin typeface="Arial" pitchFamily="34" charset="0"/>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368" y="1903071"/>
              <a:ext cx="148336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5181600" y="1845264"/>
            <a:ext cx="2868478" cy="972207"/>
            <a:chOff x="5181600" y="1845264"/>
            <a:chExt cx="2868478" cy="972207"/>
          </a:xfrm>
        </p:grpSpPr>
        <mc:AlternateContent xmlns:mc="http://schemas.openxmlformats.org/markup-compatibility/2006" xmlns:a14="http://schemas.microsoft.com/office/drawing/2010/main">
          <mc:Choice Requires="a14">
            <p:sp>
              <p:nvSpPr>
                <p:cNvPr id="7" name="TextBox 6"/>
                <p:cNvSpPr txBox="1"/>
                <p:nvPr/>
              </p:nvSpPr>
              <p:spPr>
                <a:xfrm>
                  <a:off x="5181600" y="2101762"/>
                  <a:ext cx="2868478"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𝑎</m:t>
                                </m:r>
                                <m:r>
                                  <a:rPr lang="en-US" sz="2400" b="0" i="1" smtClean="0">
                                    <a:latin typeface="Cambria Math"/>
                                  </a:rPr>
                                  <m:t>        </m:t>
                                </m:r>
                                <m:r>
                                  <a:rPr lang="en-US" sz="2400" b="0" i="1" smtClean="0">
                                    <a:latin typeface="Cambria Math"/>
                                  </a:rPr>
                                  <m:t>𝑏</m:t>
                                </m:r>
                              </m:e>
                              <m:e>
                                <m:r>
                                  <a:rPr lang="en-US" sz="2400" b="0" i="1" smtClean="0">
                                    <a:latin typeface="Cambria Math"/>
                                  </a:rPr>
                                  <m:t>𝑐</m:t>
                                </m:r>
                                <m:r>
                                  <a:rPr lang="en-US" sz="2400" b="0" i="1" smtClean="0">
                                    <a:latin typeface="Cambria Math"/>
                                  </a:rPr>
                                  <m:t>        </m:t>
                                </m:r>
                                <m:r>
                                  <a:rPr lang="en-US" sz="2400" b="0" i="1" smtClean="0">
                                    <a:latin typeface="Cambria Math"/>
                                  </a:rPr>
                                  <m:t>𝑑</m:t>
                                </m:r>
                              </m:e>
                            </m:eqArr>
                          </m:e>
                        </m:d>
                        <m:r>
                          <a:rPr lang="en-US" sz="2400" b="0" i="1" smtClean="0">
                            <a:latin typeface="Cambria Math"/>
                          </a:rPr>
                          <m:t>=</m:t>
                        </m:r>
                        <m:r>
                          <a:rPr lang="en-US" sz="2400" b="0" i="1" smtClean="0">
                            <a:latin typeface="Cambria Math"/>
                          </a:rPr>
                          <m:t>𝑎𝑑</m:t>
                        </m:r>
                        <m:r>
                          <a:rPr lang="en-US" sz="2400" b="0" i="1" smtClean="0">
                            <a:latin typeface="Cambria Math"/>
                          </a:rPr>
                          <m:t> −</m:t>
                        </m:r>
                        <m:r>
                          <a:rPr lang="en-US" sz="2400" b="0" i="1" smtClean="0">
                            <a:latin typeface="Cambria Math"/>
                          </a:rPr>
                          <m:t>𝑏𝑐</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181600" y="2101762"/>
                  <a:ext cx="2868478" cy="715709"/>
                </a:xfrm>
                <a:prstGeom prst="rect">
                  <a:avLst/>
                </a:prstGeom>
                <a:blipFill rotWithShape="1">
                  <a:blip r:embed="rId4"/>
                  <a:stretch>
                    <a:fillRect/>
                  </a:stretch>
                </a:blipFill>
              </p:spPr>
              <p:txBody>
                <a:bodyPr/>
                <a:lstStyle/>
                <a:p>
                  <a:r>
                    <a:rPr lang="en-US">
                      <a:noFill/>
                    </a:rPr>
                    <a:t> </a:t>
                  </a:r>
                </a:p>
              </p:txBody>
            </p:sp>
          </mc:Fallback>
        </mc:AlternateContent>
        <p:sp>
          <p:nvSpPr>
            <p:cNvPr id="3" name="TextBox 2"/>
            <p:cNvSpPr txBox="1"/>
            <p:nvPr/>
          </p:nvSpPr>
          <p:spPr>
            <a:xfrm>
              <a:off x="5336706" y="1845264"/>
              <a:ext cx="1279133" cy="369332"/>
            </a:xfrm>
            <a:prstGeom prst="rect">
              <a:avLst/>
            </a:prstGeom>
            <a:noFill/>
          </p:spPr>
          <p:txBody>
            <a:bodyPr wrap="none" rtlCol="0">
              <a:spAutoFit/>
            </a:bodyPr>
            <a:lstStyle/>
            <a:p>
              <a:r>
                <a:rPr lang="en-US" dirty="0" smtClean="0">
                  <a:solidFill>
                    <a:schemeClr val="tx2"/>
                  </a:solidFill>
                </a:rPr>
                <a:t>Remember:</a:t>
              </a:r>
              <a:endParaRPr lang="en-US" dirty="0">
                <a:solidFill>
                  <a:schemeClr val="tx2"/>
                </a:solidFill>
              </a:endParaRPr>
            </a:p>
          </p:txBody>
        </p:sp>
      </p:grpSp>
      <p:grpSp>
        <p:nvGrpSpPr>
          <p:cNvPr id="9" name="Group 8"/>
          <p:cNvGrpSpPr/>
          <p:nvPr/>
        </p:nvGrpSpPr>
        <p:grpSpPr>
          <a:xfrm>
            <a:off x="1653547" y="3581400"/>
            <a:ext cx="3923117" cy="914400"/>
            <a:chOff x="1653547" y="3581400"/>
            <a:chExt cx="3923117" cy="914400"/>
          </a:xfrm>
        </p:grpSpPr>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547" y="3581400"/>
              <a:ext cx="1483360" cy="91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3205437" y="3853934"/>
                  <a:ext cx="23712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=6</m:t>
                        </m:r>
                        <m:d>
                          <m:dPr>
                            <m:ctrlPr>
                              <a:rPr lang="en-US" sz="2400" b="0" i="1" smtClean="0">
                                <a:latin typeface="Cambria Math"/>
                              </a:rPr>
                            </m:ctrlPr>
                          </m:dPr>
                          <m:e>
                            <m:r>
                              <a:rPr lang="en-US" sz="2400" b="0" i="1" smtClean="0">
                                <a:latin typeface="Cambria Math"/>
                              </a:rPr>
                              <m:t>5</m:t>
                            </m:r>
                          </m:e>
                        </m:d>
                        <m:r>
                          <a:rPr lang="en-US" sz="2400" b="0" i="1" smtClean="0">
                            <a:latin typeface="Cambria Math"/>
                          </a:rPr>
                          <m:t>−3(−8)</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205437" y="3853934"/>
                  <a:ext cx="2371227" cy="461665"/>
                </a:xfrm>
                <a:prstGeom prst="rect">
                  <a:avLst/>
                </a:prstGeom>
                <a:blipFill rotWithShape="1">
                  <a:blip r:embed="rId5"/>
                  <a:stretch>
                    <a:fillRect b="-1842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TextBox 12"/>
              <p:cNvSpPr txBox="1"/>
              <p:nvPr/>
            </p:nvSpPr>
            <p:spPr>
              <a:xfrm>
                <a:off x="5600345" y="3853934"/>
                <a:ext cx="163006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=30+24</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00345" y="3853934"/>
                <a:ext cx="1630062"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225152" y="3853934"/>
                <a:ext cx="9241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=54</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225152" y="3853934"/>
                <a:ext cx="924164" cy="46166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91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94084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1082566" y="1356956"/>
            <a:ext cx="57754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pitchFamily="34" charset="0"/>
                <a:ea typeface="Times New Roman" pitchFamily="18" charset="0"/>
              </a:rPr>
              <a:t>                     </a:t>
            </a:r>
            <a:endParaRPr kumimoji="0" lang="en-US" sz="2800" b="0" i="0" u="none" strike="noStrike" cap="none" normalizeH="0" baseline="0" dirty="0" smtClean="0">
              <a:ln>
                <a:noFill/>
              </a:ln>
              <a:solidFill>
                <a:schemeClr val="tx2"/>
              </a:solidFill>
              <a:effectLst/>
              <a:latin typeface="Arial" pitchFamily="34" charset="0"/>
            </a:endParaRPr>
          </a:p>
        </p:txBody>
      </p:sp>
      <p:grpSp>
        <p:nvGrpSpPr>
          <p:cNvPr id="4" name="Group 3"/>
          <p:cNvGrpSpPr/>
          <p:nvPr/>
        </p:nvGrpSpPr>
        <p:grpSpPr>
          <a:xfrm>
            <a:off x="6144419" y="1615658"/>
            <a:ext cx="2868478" cy="972207"/>
            <a:chOff x="5181600" y="1845264"/>
            <a:chExt cx="2868478" cy="972207"/>
          </a:xfrm>
        </p:grpSpPr>
        <mc:AlternateContent xmlns:mc="http://schemas.openxmlformats.org/markup-compatibility/2006" xmlns:a14="http://schemas.microsoft.com/office/drawing/2010/main">
          <mc:Choice Requires="a14">
            <p:sp>
              <p:nvSpPr>
                <p:cNvPr id="7" name="TextBox 6"/>
                <p:cNvSpPr txBox="1"/>
                <p:nvPr/>
              </p:nvSpPr>
              <p:spPr>
                <a:xfrm>
                  <a:off x="5181600" y="2101762"/>
                  <a:ext cx="2868478"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𝑎</m:t>
                                </m:r>
                                <m:r>
                                  <a:rPr lang="en-US" sz="2400" b="0" i="1" smtClean="0">
                                    <a:latin typeface="Cambria Math"/>
                                  </a:rPr>
                                  <m:t>        </m:t>
                                </m:r>
                                <m:r>
                                  <a:rPr lang="en-US" sz="2400" b="0" i="1" smtClean="0">
                                    <a:latin typeface="Cambria Math"/>
                                  </a:rPr>
                                  <m:t>𝑏</m:t>
                                </m:r>
                              </m:e>
                              <m:e>
                                <m:r>
                                  <a:rPr lang="en-US" sz="2400" b="0" i="1" smtClean="0">
                                    <a:latin typeface="Cambria Math"/>
                                  </a:rPr>
                                  <m:t>𝑐</m:t>
                                </m:r>
                                <m:r>
                                  <a:rPr lang="en-US" sz="2400" b="0" i="1" smtClean="0">
                                    <a:latin typeface="Cambria Math"/>
                                  </a:rPr>
                                  <m:t>        </m:t>
                                </m:r>
                                <m:r>
                                  <a:rPr lang="en-US" sz="2400" b="0" i="1" smtClean="0">
                                    <a:latin typeface="Cambria Math"/>
                                  </a:rPr>
                                  <m:t>𝑑</m:t>
                                </m:r>
                              </m:e>
                            </m:eqArr>
                          </m:e>
                        </m:d>
                        <m:r>
                          <a:rPr lang="en-US" sz="2400" b="0" i="1" smtClean="0">
                            <a:latin typeface="Cambria Math"/>
                          </a:rPr>
                          <m:t>=</m:t>
                        </m:r>
                        <m:r>
                          <a:rPr lang="en-US" sz="2400" b="0" i="1" smtClean="0">
                            <a:latin typeface="Cambria Math"/>
                          </a:rPr>
                          <m:t>𝑎𝑑</m:t>
                        </m:r>
                        <m:r>
                          <a:rPr lang="en-US" sz="2400" b="0" i="1" smtClean="0">
                            <a:latin typeface="Cambria Math"/>
                          </a:rPr>
                          <m:t> −</m:t>
                        </m:r>
                        <m:r>
                          <a:rPr lang="en-US" sz="2400" b="0" i="1" smtClean="0">
                            <a:latin typeface="Cambria Math"/>
                          </a:rPr>
                          <m:t>𝑏𝑐</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181600" y="2101762"/>
                  <a:ext cx="2868478" cy="715709"/>
                </a:xfrm>
                <a:prstGeom prst="rect">
                  <a:avLst/>
                </a:prstGeom>
                <a:blipFill rotWithShape="1">
                  <a:blip r:embed="rId3"/>
                  <a:stretch>
                    <a:fillRect/>
                  </a:stretch>
                </a:blipFill>
              </p:spPr>
              <p:txBody>
                <a:bodyPr/>
                <a:lstStyle/>
                <a:p>
                  <a:r>
                    <a:rPr lang="en-US">
                      <a:noFill/>
                    </a:rPr>
                    <a:t> </a:t>
                  </a:r>
                </a:p>
              </p:txBody>
            </p:sp>
          </mc:Fallback>
        </mc:AlternateContent>
        <p:sp>
          <p:nvSpPr>
            <p:cNvPr id="3" name="TextBox 2"/>
            <p:cNvSpPr txBox="1"/>
            <p:nvPr/>
          </p:nvSpPr>
          <p:spPr>
            <a:xfrm>
              <a:off x="5336706" y="1845264"/>
              <a:ext cx="1279133" cy="369332"/>
            </a:xfrm>
            <a:prstGeom prst="rect">
              <a:avLst/>
            </a:prstGeom>
            <a:noFill/>
          </p:spPr>
          <p:txBody>
            <a:bodyPr wrap="none" rtlCol="0">
              <a:spAutoFit/>
            </a:bodyPr>
            <a:lstStyle/>
            <a:p>
              <a:r>
                <a:rPr lang="en-US" dirty="0" smtClean="0">
                  <a:solidFill>
                    <a:schemeClr val="tx2"/>
                  </a:solidFill>
                </a:rPr>
                <a:t>Remember:</a:t>
              </a:r>
              <a:endParaRPr lang="en-US" dirty="0">
                <a:solidFill>
                  <a:schemeClr val="tx2"/>
                </a:solidFill>
              </a:endParaRPr>
            </a:p>
          </p:txBody>
        </p:sp>
      </p:grpSp>
      <mc:AlternateContent xmlns:mc="http://schemas.openxmlformats.org/markup-compatibility/2006" xmlns:a14="http://schemas.microsoft.com/office/drawing/2010/main">
        <mc:Choice Requires="a14">
          <p:sp>
            <p:nvSpPr>
              <p:cNvPr id="14" name="TextBox 13"/>
              <p:cNvSpPr txBox="1"/>
              <p:nvPr/>
            </p:nvSpPr>
            <p:spPr>
              <a:xfrm>
                <a:off x="4318063" y="3561546"/>
                <a:ext cx="80413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=64</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318063" y="3561546"/>
                <a:ext cx="804131" cy="400110"/>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1082566" y="1042446"/>
            <a:ext cx="6604668" cy="461665"/>
          </a:xfrm>
          <a:prstGeom prst="rect">
            <a:avLst/>
          </a:prstGeom>
        </p:spPr>
        <p:txBody>
          <a:bodyPr wrap="square">
            <a:spAutoFit/>
          </a:bodyPr>
          <a:lstStyle/>
          <a:p>
            <a:r>
              <a:rPr lang="en-US" sz="2400" b="1" dirty="0">
                <a:solidFill>
                  <a:schemeClr val="tx2"/>
                </a:solidFill>
              </a:rPr>
              <a:t>Your Turn 1:  </a:t>
            </a:r>
            <a:r>
              <a:rPr lang="en-US" sz="2400" dirty="0">
                <a:solidFill>
                  <a:schemeClr val="tx2"/>
                </a:solidFill>
              </a:rPr>
              <a:t>Find the value of each determinant.</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541" y="1731281"/>
            <a:ext cx="1205756" cy="630919"/>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199" y="1737729"/>
            <a:ext cx="1219201" cy="6244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58767" y="1931313"/>
            <a:ext cx="381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a.   </a:t>
            </a: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Rectangle 3"/>
          <p:cNvSpPr>
            <a:spLocks noChangeArrowheads="1"/>
          </p:cNvSpPr>
          <p:nvPr/>
        </p:nvSpPr>
        <p:spPr bwMode="auto">
          <a:xfrm>
            <a:off x="3429000" y="1931312"/>
            <a:ext cx="381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t>
            </a:r>
            <a:r>
              <a:rPr lang="en-US" sz="1400" dirty="0">
                <a:latin typeface="Arial" pitchFamily="34" charset="0"/>
                <a:ea typeface="Times New Roman" pitchFamily="18" charset="0"/>
              </a:rPr>
              <a:t>b</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1061707" y="2556334"/>
                <a:ext cx="21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=11</m:t>
                      </m:r>
                      <m:d>
                        <m:dPr>
                          <m:ctrlPr>
                            <a:rPr lang="en-US" sz="2000" b="0" i="1" smtClean="0">
                              <a:latin typeface="Cambria Math"/>
                            </a:rPr>
                          </m:ctrlPr>
                        </m:dPr>
                        <m:e>
                          <m:r>
                            <a:rPr lang="en-US" sz="2000" b="0" i="1" smtClean="0">
                              <a:latin typeface="Cambria Math"/>
                            </a:rPr>
                            <m:t>3</m:t>
                          </m:r>
                        </m:e>
                      </m:d>
                      <m:r>
                        <a:rPr lang="en-US" sz="2000" b="0" i="1" smtClean="0">
                          <a:latin typeface="Cambria Math"/>
                        </a:rPr>
                        <m:t>−</m:t>
                      </m:r>
                      <m:d>
                        <m:dPr>
                          <m:ctrlPr>
                            <a:rPr lang="en-US" sz="2000" b="0" i="1" smtClean="0">
                              <a:latin typeface="Cambria Math"/>
                            </a:rPr>
                          </m:ctrlPr>
                        </m:dPr>
                        <m:e>
                          <m:r>
                            <a:rPr lang="en-US" sz="2000" b="0" i="1" smtClean="0">
                              <a:latin typeface="Cambria Math"/>
                            </a:rPr>
                            <m:t>−5</m:t>
                          </m:r>
                        </m:e>
                      </m:d>
                      <m:r>
                        <a:rPr lang="en-US" sz="2000" b="0" i="1" smtClean="0">
                          <a:latin typeface="Cambria Math"/>
                        </a:rPr>
                        <m:t>9</m:t>
                      </m:r>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061707" y="2556334"/>
                <a:ext cx="2156616"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349267" y="3066711"/>
                <a:ext cx="13958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=33+45</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349267" y="3066711"/>
                <a:ext cx="1395830" cy="4001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513841" y="3558578"/>
                <a:ext cx="80413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=78</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513841" y="3558578"/>
                <a:ext cx="804131" cy="4001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748529" y="2556334"/>
                <a:ext cx="23476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=5</m:t>
                      </m:r>
                      <m:d>
                        <m:dPr>
                          <m:ctrlPr>
                            <a:rPr lang="en-US" sz="2000" b="0" i="1" smtClean="0">
                              <a:latin typeface="Cambria Math"/>
                            </a:rPr>
                          </m:ctrlPr>
                        </m:dPr>
                        <m:e>
                          <m:r>
                            <a:rPr lang="en-US" sz="2000" b="0" i="1" smtClean="0">
                              <a:latin typeface="Cambria Math"/>
                            </a:rPr>
                            <m:t>−4</m:t>
                          </m:r>
                        </m:e>
                      </m:d>
                      <m:r>
                        <a:rPr lang="en-US" sz="2000" b="0" i="1" smtClean="0">
                          <a:latin typeface="Cambria Math"/>
                        </a:rPr>
                        <m:t>−12(−7)</m:t>
                      </m:r>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748529" y="2556334"/>
                <a:ext cx="2347694" cy="400110"/>
              </a:xfrm>
              <a:prstGeom prst="rect">
                <a:avLst/>
              </a:prstGeom>
              <a:blipFill rotWithShape="1">
                <a:blip r:embed="rId10"/>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986049" y="3020211"/>
                <a:ext cx="15881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=−20+84</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986049" y="3020211"/>
                <a:ext cx="1588192" cy="400110"/>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337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P spid="25" grpId="0"/>
      <p:bldP spid="26" grpId="0"/>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72207" y="1359620"/>
            <a:ext cx="8008731" cy="461665"/>
          </a:xfrm>
          <a:prstGeom prst="rect">
            <a:avLst/>
          </a:prstGeom>
          <a:noFill/>
        </p:spPr>
        <p:txBody>
          <a:bodyPr wrap="none" rtlCol="0">
            <a:spAutoFit/>
          </a:bodyPr>
          <a:lstStyle/>
          <a:p>
            <a:r>
              <a:rPr lang="en-US" sz="2400" dirty="0" smtClean="0"/>
              <a:t>We will use our calculators for all 3X3 or bigger determinants.</a:t>
            </a:r>
            <a:endParaRPr lang="en-US" sz="2400" dirty="0"/>
          </a:p>
        </p:txBody>
      </p:sp>
      <p:sp>
        <p:nvSpPr>
          <p:cNvPr id="5" name="Rectangle 4"/>
          <p:cNvSpPr/>
          <p:nvPr/>
        </p:nvSpPr>
        <p:spPr>
          <a:xfrm>
            <a:off x="1072207" y="2057400"/>
            <a:ext cx="7841314" cy="461665"/>
          </a:xfrm>
          <a:prstGeom prst="rect">
            <a:avLst/>
          </a:prstGeom>
        </p:spPr>
        <p:txBody>
          <a:bodyPr wrap="none">
            <a:spAutoFit/>
          </a:bodyPr>
          <a:lstStyle/>
          <a:p>
            <a:r>
              <a:rPr lang="en-US" sz="2400" b="1" dirty="0">
                <a:solidFill>
                  <a:schemeClr val="tx2"/>
                </a:solidFill>
              </a:rPr>
              <a:t>Example 2: </a:t>
            </a:r>
            <a:r>
              <a:rPr lang="en-US" sz="2400" dirty="0">
                <a:solidFill>
                  <a:schemeClr val="tx2"/>
                </a:solidFill>
              </a:rPr>
              <a:t> Evaluate the determinant </a:t>
            </a:r>
            <a:r>
              <a:rPr lang="en-US" sz="2400" dirty="0" smtClean="0">
                <a:solidFill>
                  <a:schemeClr val="tx2"/>
                </a:solidFill>
              </a:rPr>
              <a:t>using your calculator: </a:t>
            </a:r>
            <a:endParaRPr lang="en-US" sz="2400" dirty="0">
              <a:solidFill>
                <a:schemeClr val="tx2"/>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2133600" cy="111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038600" y="2743200"/>
            <a:ext cx="4212372" cy="369332"/>
          </a:xfrm>
          <a:prstGeom prst="rect">
            <a:avLst/>
          </a:prstGeom>
          <a:noFill/>
        </p:spPr>
        <p:txBody>
          <a:bodyPr wrap="none" rtlCol="0">
            <a:spAutoFit/>
          </a:bodyPr>
          <a:lstStyle/>
          <a:p>
            <a:r>
              <a:rPr lang="en-US" dirty="0" smtClean="0"/>
              <a:t>Edit matrix A as the 3X3 matrix to the left.</a:t>
            </a:r>
            <a:endParaRPr lang="en-US" dirty="0"/>
          </a:p>
        </p:txBody>
      </p:sp>
      <p:sp>
        <p:nvSpPr>
          <p:cNvPr id="9" name="TextBox 8"/>
          <p:cNvSpPr txBox="1"/>
          <p:nvPr/>
        </p:nvSpPr>
        <p:spPr>
          <a:xfrm>
            <a:off x="4021929" y="3868940"/>
            <a:ext cx="4566315" cy="369332"/>
          </a:xfrm>
          <a:prstGeom prst="rect">
            <a:avLst/>
          </a:prstGeom>
          <a:noFill/>
        </p:spPr>
        <p:txBody>
          <a:bodyPr wrap="none" rtlCol="0">
            <a:spAutoFit/>
          </a:bodyPr>
          <a:lstStyle/>
          <a:p>
            <a:r>
              <a:rPr lang="en-US" dirty="0" smtClean="0"/>
              <a:t>Go to MATRIX:  MATH: </a:t>
            </a:r>
            <a:r>
              <a:rPr lang="en-US" dirty="0" smtClean="0">
                <a:latin typeface="Arial" pitchFamily="34" charset="0"/>
                <a:cs typeface="Arial" pitchFamily="34" charset="0"/>
              </a:rPr>
              <a:t>1</a:t>
            </a:r>
            <a:r>
              <a:rPr lang="en-US" dirty="0" smtClean="0"/>
              <a:t>:det(     and hit enter.</a:t>
            </a:r>
            <a:endParaRPr lang="en-US" dirty="0"/>
          </a:p>
        </p:txBody>
      </p:sp>
      <p:sp>
        <p:nvSpPr>
          <p:cNvPr id="10" name="TextBox 9"/>
          <p:cNvSpPr txBox="1"/>
          <p:nvPr/>
        </p:nvSpPr>
        <p:spPr>
          <a:xfrm>
            <a:off x="4038600" y="3300627"/>
            <a:ext cx="2948436" cy="369332"/>
          </a:xfrm>
          <a:prstGeom prst="rect">
            <a:avLst/>
          </a:prstGeom>
          <a:noFill/>
        </p:spPr>
        <p:txBody>
          <a:bodyPr wrap="none" rtlCol="0">
            <a:spAutoFit/>
          </a:bodyPr>
          <a:lstStyle/>
          <a:p>
            <a:r>
              <a:rPr lang="en-US" dirty="0" smtClean="0"/>
              <a:t>Quit to get to a blank screen.</a:t>
            </a:r>
            <a:endParaRPr lang="en-US" dirty="0"/>
          </a:p>
        </p:txBody>
      </p:sp>
      <p:sp>
        <p:nvSpPr>
          <p:cNvPr id="11" name="TextBox 10"/>
          <p:cNvSpPr txBox="1"/>
          <p:nvPr/>
        </p:nvSpPr>
        <p:spPr>
          <a:xfrm>
            <a:off x="4038600" y="4572000"/>
            <a:ext cx="4435510" cy="369332"/>
          </a:xfrm>
          <a:prstGeom prst="rect">
            <a:avLst/>
          </a:prstGeom>
          <a:noFill/>
        </p:spPr>
        <p:txBody>
          <a:bodyPr wrap="none" rtlCol="0">
            <a:spAutoFit/>
          </a:bodyPr>
          <a:lstStyle/>
          <a:p>
            <a:r>
              <a:rPr lang="en-US" dirty="0" smtClean="0"/>
              <a:t>Now put matrix A in </a:t>
            </a:r>
            <a:r>
              <a:rPr lang="en-US" dirty="0" err="1" smtClean="0"/>
              <a:t>det</a:t>
            </a:r>
            <a:r>
              <a:rPr lang="en-US" dirty="0" smtClean="0"/>
              <a:t>([A]     and hit enter.</a:t>
            </a:r>
            <a:endParaRPr lang="en-US" dirty="0"/>
          </a:p>
        </p:txBody>
      </p:sp>
      <p:sp>
        <p:nvSpPr>
          <p:cNvPr id="12" name="TextBox 11"/>
          <p:cNvSpPr txBox="1"/>
          <p:nvPr/>
        </p:nvSpPr>
        <p:spPr>
          <a:xfrm>
            <a:off x="2112772" y="5255567"/>
            <a:ext cx="4906921" cy="461665"/>
          </a:xfrm>
          <a:prstGeom prst="rect">
            <a:avLst/>
          </a:prstGeom>
          <a:noFill/>
        </p:spPr>
        <p:txBody>
          <a:bodyPr wrap="none" rtlCol="0">
            <a:spAutoFit/>
          </a:bodyPr>
          <a:lstStyle/>
          <a:p>
            <a:r>
              <a:rPr lang="en-US" sz="2400" dirty="0" smtClean="0"/>
              <a:t>Your determinant value should be:  60</a:t>
            </a:r>
            <a:endParaRPr lang="en-US" sz="2400" dirty="0"/>
          </a:p>
        </p:txBody>
      </p:sp>
    </p:spTree>
    <p:extLst>
      <p:ext uri="{BB962C8B-B14F-4D97-AF65-F5344CB8AC3E}">
        <p14:creationId xmlns:p14="http://schemas.microsoft.com/office/powerpoint/2010/main" val="20651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72207" y="1359620"/>
            <a:ext cx="8008731" cy="461665"/>
          </a:xfrm>
          <a:prstGeom prst="rect">
            <a:avLst/>
          </a:prstGeom>
          <a:noFill/>
        </p:spPr>
        <p:txBody>
          <a:bodyPr wrap="none" rtlCol="0">
            <a:spAutoFit/>
          </a:bodyPr>
          <a:lstStyle/>
          <a:p>
            <a:r>
              <a:rPr lang="en-US" sz="2400" dirty="0" smtClean="0"/>
              <a:t>We will use our calculators for all 3X3 or bigger determinants.</a:t>
            </a:r>
            <a:endParaRPr lang="en-US" sz="2400" dirty="0"/>
          </a:p>
        </p:txBody>
      </p:sp>
      <p:sp>
        <p:nvSpPr>
          <p:cNvPr id="5" name="Rectangle 4"/>
          <p:cNvSpPr/>
          <p:nvPr/>
        </p:nvSpPr>
        <p:spPr>
          <a:xfrm>
            <a:off x="1072207" y="2057400"/>
            <a:ext cx="7920758" cy="461665"/>
          </a:xfrm>
          <a:prstGeom prst="rect">
            <a:avLst/>
          </a:prstGeom>
        </p:spPr>
        <p:txBody>
          <a:bodyPr wrap="none">
            <a:spAutoFit/>
          </a:bodyPr>
          <a:lstStyle/>
          <a:p>
            <a:r>
              <a:rPr lang="en-US" sz="2400" b="1" dirty="0" smtClean="0">
                <a:solidFill>
                  <a:schemeClr val="tx2"/>
                </a:solidFill>
              </a:rPr>
              <a:t>Your Turn 2 </a:t>
            </a:r>
            <a:r>
              <a:rPr lang="en-US" sz="2400" dirty="0" smtClean="0">
                <a:solidFill>
                  <a:schemeClr val="tx2"/>
                </a:solidFill>
              </a:rPr>
              <a:t> </a:t>
            </a:r>
            <a:r>
              <a:rPr lang="en-US" sz="2400" dirty="0">
                <a:solidFill>
                  <a:schemeClr val="tx2"/>
                </a:solidFill>
              </a:rPr>
              <a:t>Evaluate the determinant </a:t>
            </a:r>
            <a:r>
              <a:rPr lang="en-US" sz="2400" dirty="0" smtClean="0">
                <a:solidFill>
                  <a:schemeClr val="tx2"/>
                </a:solidFill>
              </a:rPr>
              <a:t>using your calculator: </a:t>
            </a:r>
            <a:endParaRPr lang="en-US" sz="2400" dirty="0">
              <a:solidFill>
                <a:schemeClr val="tx2"/>
              </a:solidFill>
            </a:endParaRPr>
          </a:p>
        </p:txBody>
      </p:sp>
      <p:sp>
        <p:nvSpPr>
          <p:cNvPr id="6" name="TextBox 5"/>
          <p:cNvSpPr txBox="1"/>
          <p:nvPr/>
        </p:nvSpPr>
        <p:spPr>
          <a:xfrm>
            <a:off x="4038600" y="2743200"/>
            <a:ext cx="4212372" cy="369332"/>
          </a:xfrm>
          <a:prstGeom prst="rect">
            <a:avLst/>
          </a:prstGeom>
          <a:noFill/>
        </p:spPr>
        <p:txBody>
          <a:bodyPr wrap="none" rtlCol="0">
            <a:spAutoFit/>
          </a:bodyPr>
          <a:lstStyle/>
          <a:p>
            <a:r>
              <a:rPr lang="en-US" dirty="0" smtClean="0"/>
              <a:t>Edit matrix A as the 3X3 matrix to the left.</a:t>
            </a:r>
            <a:endParaRPr lang="en-US" dirty="0"/>
          </a:p>
        </p:txBody>
      </p:sp>
      <p:sp>
        <p:nvSpPr>
          <p:cNvPr id="9" name="TextBox 8"/>
          <p:cNvSpPr txBox="1"/>
          <p:nvPr/>
        </p:nvSpPr>
        <p:spPr>
          <a:xfrm>
            <a:off x="4021929" y="3868940"/>
            <a:ext cx="4566315" cy="369332"/>
          </a:xfrm>
          <a:prstGeom prst="rect">
            <a:avLst/>
          </a:prstGeom>
          <a:noFill/>
        </p:spPr>
        <p:txBody>
          <a:bodyPr wrap="none" rtlCol="0">
            <a:spAutoFit/>
          </a:bodyPr>
          <a:lstStyle/>
          <a:p>
            <a:r>
              <a:rPr lang="en-US" dirty="0" smtClean="0"/>
              <a:t>Go to MATRIX:  MATH: </a:t>
            </a:r>
            <a:r>
              <a:rPr lang="en-US" dirty="0" smtClean="0">
                <a:latin typeface="Arial" pitchFamily="34" charset="0"/>
                <a:cs typeface="Arial" pitchFamily="34" charset="0"/>
              </a:rPr>
              <a:t>1</a:t>
            </a:r>
            <a:r>
              <a:rPr lang="en-US" dirty="0" smtClean="0"/>
              <a:t>:det(     and hit enter.</a:t>
            </a:r>
            <a:endParaRPr lang="en-US" dirty="0"/>
          </a:p>
        </p:txBody>
      </p:sp>
      <p:sp>
        <p:nvSpPr>
          <p:cNvPr id="10" name="TextBox 9"/>
          <p:cNvSpPr txBox="1"/>
          <p:nvPr/>
        </p:nvSpPr>
        <p:spPr>
          <a:xfrm>
            <a:off x="4038600" y="3300627"/>
            <a:ext cx="2948436" cy="369332"/>
          </a:xfrm>
          <a:prstGeom prst="rect">
            <a:avLst/>
          </a:prstGeom>
          <a:noFill/>
        </p:spPr>
        <p:txBody>
          <a:bodyPr wrap="none" rtlCol="0">
            <a:spAutoFit/>
          </a:bodyPr>
          <a:lstStyle/>
          <a:p>
            <a:r>
              <a:rPr lang="en-US" dirty="0" smtClean="0"/>
              <a:t>Quit to get to a blank screen.</a:t>
            </a:r>
            <a:endParaRPr lang="en-US" dirty="0"/>
          </a:p>
        </p:txBody>
      </p:sp>
      <p:sp>
        <p:nvSpPr>
          <p:cNvPr id="11" name="TextBox 10"/>
          <p:cNvSpPr txBox="1"/>
          <p:nvPr/>
        </p:nvSpPr>
        <p:spPr>
          <a:xfrm>
            <a:off x="4038600" y="4572000"/>
            <a:ext cx="4435510" cy="369332"/>
          </a:xfrm>
          <a:prstGeom prst="rect">
            <a:avLst/>
          </a:prstGeom>
          <a:noFill/>
        </p:spPr>
        <p:txBody>
          <a:bodyPr wrap="none" rtlCol="0">
            <a:spAutoFit/>
          </a:bodyPr>
          <a:lstStyle/>
          <a:p>
            <a:r>
              <a:rPr lang="en-US" dirty="0" smtClean="0"/>
              <a:t>Now put matrix A in </a:t>
            </a:r>
            <a:r>
              <a:rPr lang="en-US" dirty="0" err="1" smtClean="0"/>
              <a:t>det</a:t>
            </a:r>
            <a:r>
              <a:rPr lang="en-US" dirty="0" smtClean="0"/>
              <a:t>([A]     and hit enter.</a:t>
            </a:r>
            <a:endParaRPr lang="en-US" dirty="0"/>
          </a:p>
        </p:txBody>
      </p:sp>
      <p:sp>
        <p:nvSpPr>
          <p:cNvPr id="12" name="TextBox 11"/>
          <p:cNvSpPr txBox="1"/>
          <p:nvPr/>
        </p:nvSpPr>
        <p:spPr>
          <a:xfrm>
            <a:off x="2112772" y="5255567"/>
            <a:ext cx="4906921" cy="461665"/>
          </a:xfrm>
          <a:prstGeom prst="rect">
            <a:avLst/>
          </a:prstGeom>
          <a:noFill/>
        </p:spPr>
        <p:txBody>
          <a:bodyPr wrap="none" rtlCol="0">
            <a:spAutoFit/>
          </a:bodyPr>
          <a:lstStyle/>
          <a:p>
            <a:r>
              <a:rPr lang="en-US" sz="2400" dirty="0" smtClean="0"/>
              <a:t>Your determinant value should be:  28</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906" y="2651640"/>
            <a:ext cx="2119779" cy="121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9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72207" y="1359620"/>
            <a:ext cx="8008731" cy="461665"/>
          </a:xfrm>
          <a:prstGeom prst="rect">
            <a:avLst/>
          </a:prstGeom>
          <a:noFill/>
        </p:spPr>
        <p:txBody>
          <a:bodyPr wrap="none" rtlCol="0">
            <a:spAutoFit/>
          </a:bodyPr>
          <a:lstStyle/>
          <a:p>
            <a:r>
              <a:rPr lang="en-US" sz="2400" dirty="0" smtClean="0"/>
              <a:t>We will use our calculators for all 3X3 or bigger determinants.</a:t>
            </a:r>
            <a:endParaRPr lang="en-US" sz="2400" dirty="0"/>
          </a:p>
        </p:txBody>
      </p:sp>
      <p:sp>
        <p:nvSpPr>
          <p:cNvPr id="5" name="Rectangle 4"/>
          <p:cNvSpPr/>
          <p:nvPr/>
        </p:nvSpPr>
        <p:spPr>
          <a:xfrm>
            <a:off x="1080090" y="1888555"/>
            <a:ext cx="7734553" cy="830997"/>
          </a:xfrm>
          <a:prstGeom prst="rect">
            <a:avLst/>
          </a:prstGeom>
        </p:spPr>
        <p:txBody>
          <a:bodyPr wrap="none">
            <a:spAutoFit/>
          </a:bodyPr>
          <a:lstStyle/>
          <a:p>
            <a:r>
              <a:rPr lang="en-US" sz="2400" b="1" dirty="0" smtClean="0">
                <a:solidFill>
                  <a:schemeClr val="tx2"/>
                </a:solidFill>
              </a:rPr>
              <a:t>Example 3 </a:t>
            </a:r>
            <a:r>
              <a:rPr lang="en-US" sz="2400" dirty="0" smtClean="0">
                <a:solidFill>
                  <a:schemeClr val="tx2"/>
                </a:solidFill>
              </a:rPr>
              <a:t> </a:t>
            </a:r>
            <a:r>
              <a:rPr lang="en-US" sz="2400" dirty="0">
                <a:solidFill>
                  <a:schemeClr val="tx2"/>
                </a:solidFill>
              </a:rPr>
              <a:t>Evaluate the determinant </a:t>
            </a:r>
            <a:r>
              <a:rPr lang="en-US" sz="2400" dirty="0" smtClean="0">
                <a:solidFill>
                  <a:schemeClr val="tx2"/>
                </a:solidFill>
              </a:rPr>
              <a:t>using your calculator:</a:t>
            </a:r>
          </a:p>
          <a:p>
            <a:r>
              <a:rPr lang="en-US" sz="2400" dirty="0" smtClean="0">
                <a:solidFill>
                  <a:schemeClr val="tx2"/>
                </a:solidFill>
              </a:rPr>
              <a:t>But I will show Expansion by Minors: </a:t>
            </a:r>
            <a:endParaRPr lang="en-US" sz="2400" dirty="0">
              <a:solidFill>
                <a:schemeClr val="tx2"/>
              </a:solidFill>
            </a:endParaRPr>
          </a:p>
        </p:txBody>
      </p:sp>
      <p:sp>
        <p:nvSpPr>
          <p:cNvPr id="6" name="TextBox 5"/>
          <p:cNvSpPr txBox="1"/>
          <p:nvPr/>
        </p:nvSpPr>
        <p:spPr>
          <a:xfrm>
            <a:off x="3276600" y="2719552"/>
            <a:ext cx="4680833" cy="369332"/>
          </a:xfrm>
          <a:prstGeom prst="rect">
            <a:avLst/>
          </a:prstGeom>
          <a:noFill/>
        </p:spPr>
        <p:txBody>
          <a:bodyPr wrap="none" rtlCol="0">
            <a:spAutoFit/>
          </a:bodyPr>
          <a:lstStyle/>
          <a:p>
            <a:r>
              <a:rPr lang="en-US" dirty="0" smtClean="0"/>
              <a:t>Rewrite the chosen row and alternate the signs.</a:t>
            </a:r>
            <a:endParaRPr lang="en-US" dirty="0"/>
          </a:p>
        </p:txBody>
      </p:sp>
      <p:sp>
        <p:nvSpPr>
          <p:cNvPr id="9" name="TextBox 8"/>
          <p:cNvSpPr txBox="1"/>
          <p:nvPr/>
        </p:nvSpPr>
        <p:spPr>
          <a:xfrm>
            <a:off x="3276600" y="3485293"/>
            <a:ext cx="4566186" cy="369332"/>
          </a:xfrm>
          <a:prstGeom prst="rect">
            <a:avLst/>
          </a:prstGeom>
          <a:noFill/>
        </p:spPr>
        <p:txBody>
          <a:bodyPr wrap="none" rtlCol="0">
            <a:spAutoFit/>
          </a:bodyPr>
          <a:lstStyle/>
          <a:p>
            <a:r>
              <a:rPr lang="en-US" dirty="0" smtClean="0"/>
              <a:t>Now construct the leftover 2X2 determinants.</a:t>
            </a:r>
          </a:p>
        </p:txBody>
      </p:sp>
      <p:sp>
        <p:nvSpPr>
          <p:cNvPr id="10" name="TextBox 9"/>
          <p:cNvSpPr txBox="1"/>
          <p:nvPr/>
        </p:nvSpPr>
        <p:spPr>
          <a:xfrm>
            <a:off x="3276600" y="3089641"/>
            <a:ext cx="3736920" cy="369332"/>
          </a:xfrm>
          <a:prstGeom prst="rect">
            <a:avLst/>
          </a:prstGeom>
          <a:noFill/>
        </p:spPr>
        <p:txBody>
          <a:bodyPr wrap="none" rtlCol="0">
            <a:spAutoFit/>
          </a:bodyPr>
          <a:lstStyle/>
          <a:p>
            <a:r>
              <a:rPr lang="en-US" dirty="0" smtClean="0"/>
              <a:t>= +5                 -(-2)                     +2</a:t>
            </a:r>
            <a:endParaRPr lang="en-US" dirty="0"/>
          </a:p>
        </p:txBody>
      </p:sp>
      <p:sp>
        <p:nvSpPr>
          <p:cNvPr id="12" name="TextBox 11"/>
          <p:cNvSpPr txBox="1"/>
          <p:nvPr/>
        </p:nvSpPr>
        <p:spPr>
          <a:xfrm>
            <a:off x="1828800" y="5717232"/>
            <a:ext cx="4906921" cy="461665"/>
          </a:xfrm>
          <a:prstGeom prst="rect">
            <a:avLst/>
          </a:prstGeom>
          <a:noFill/>
        </p:spPr>
        <p:txBody>
          <a:bodyPr wrap="none" rtlCol="0">
            <a:spAutoFit/>
          </a:bodyPr>
          <a:lstStyle/>
          <a:p>
            <a:r>
              <a:rPr lang="en-US" sz="2400" dirty="0" smtClean="0"/>
              <a:t>Your determinant value should be:  54</a:t>
            </a: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6307"/>
            <a:ext cx="1667304" cy="83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p:cNvSpPr txBox="1"/>
              <p:nvPr/>
            </p:nvSpPr>
            <p:spPr>
              <a:xfrm>
                <a:off x="3276600" y="3789146"/>
                <a:ext cx="4293868" cy="554254"/>
              </a:xfrm>
              <a:prstGeom prst="rect">
                <a:avLst/>
              </a:prstGeom>
              <a:noFill/>
            </p:spPr>
            <p:txBody>
              <a:bodyPr wrap="none" rtlCol="0">
                <a:spAutoFit/>
              </a:bodyPr>
              <a:lstStyle/>
              <a:p>
                <a:r>
                  <a:rPr lang="en-US" dirty="0" smtClean="0"/>
                  <a:t>= </a:t>
                </a:r>
                <a14:m>
                  <m:oMath xmlns:m="http://schemas.openxmlformats.org/officeDocument/2006/math">
                    <m:r>
                      <a:rPr lang="en-US" b="0" i="0" smtClean="0">
                        <a:latin typeface="Cambria Math"/>
                      </a:rPr>
                      <m:t>5</m:t>
                    </m:r>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0     −2</m:t>
                            </m:r>
                          </m:e>
                          <m:e>
                            <m:r>
                              <a:rPr lang="en-US" b="0" i="1" smtClean="0">
                                <a:latin typeface="Cambria Math"/>
                              </a:rPr>
                              <m:t>4     −3</m:t>
                            </m:r>
                          </m:e>
                        </m:eqArr>
                      </m:e>
                    </m:d>
                    <m:r>
                      <a:rPr lang="en-US" b="0" i="1" smtClean="0">
                        <a:latin typeface="Cambria Math"/>
                      </a:rPr>
                      <m:t>−</m:t>
                    </m:r>
                    <m:d>
                      <m:dPr>
                        <m:ctrlPr>
                          <a:rPr lang="en-US" b="0" i="1" smtClean="0">
                            <a:latin typeface="Cambria Math"/>
                          </a:rPr>
                        </m:ctrlPr>
                      </m:dPr>
                      <m:e>
                        <m:r>
                          <a:rPr lang="en-US" b="0" i="1" smtClean="0">
                            <a:latin typeface="Cambria Math"/>
                          </a:rPr>
                          <m:t>−2</m:t>
                        </m:r>
                      </m:e>
                    </m:d>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3     −2</m:t>
                            </m:r>
                          </m:e>
                          <m:e>
                            <m:r>
                              <a:rPr lang="en-US" b="0" i="1" smtClean="0">
                                <a:latin typeface="Cambria Math"/>
                              </a:rPr>
                              <m:t>2      −3</m:t>
                            </m:r>
                          </m:e>
                        </m:eqArr>
                      </m:e>
                    </m:d>
                    <m:r>
                      <a:rPr lang="en-US" b="0" i="1" smtClean="0">
                        <a:latin typeface="Cambria Math"/>
                      </a:rPr>
                      <m:t>+2</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3    0</m:t>
                            </m:r>
                          </m:e>
                          <m:e>
                            <m:r>
                              <a:rPr lang="en-US" b="0" i="1" smtClean="0">
                                <a:latin typeface="Cambria Math"/>
                              </a:rPr>
                              <m:t>2    4</m:t>
                            </m:r>
                          </m:e>
                        </m:eqArr>
                      </m:e>
                    </m:d>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6600" y="3789146"/>
                <a:ext cx="4293868" cy="554254"/>
              </a:xfrm>
              <a:prstGeom prst="rect">
                <a:avLst/>
              </a:prstGeom>
              <a:blipFill rotWithShape="1">
                <a:blip r:embed="rId4"/>
                <a:stretch>
                  <a:fillRect l="-1278"/>
                </a:stretch>
              </a:blipFill>
            </p:spPr>
            <p:txBody>
              <a:bodyPr/>
              <a:lstStyle/>
              <a:p>
                <a:r>
                  <a:rPr lang="en-US">
                    <a:noFill/>
                  </a:rPr>
                  <a:t> </a:t>
                </a:r>
              </a:p>
            </p:txBody>
          </p:sp>
        </mc:Fallback>
      </mc:AlternateContent>
      <p:sp>
        <p:nvSpPr>
          <p:cNvPr id="14" name="TextBox 13"/>
          <p:cNvSpPr txBox="1"/>
          <p:nvPr/>
        </p:nvSpPr>
        <p:spPr>
          <a:xfrm>
            <a:off x="3276600" y="4514606"/>
            <a:ext cx="5532540" cy="369332"/>
          </a:xfrm>
          <a:prstGeom prst="rect">
            <a:avLst/>
          </a:prstGeom>
          <a:noFill/>
        </p:spPr>
        <p:txBody>
          <a:bodyPr wrap="none" rtlCol="0">
            <a:spAutoFit/>
          </a:bodyPr>
          <a:lstStyle/>
          <a:p>
            <a:r>
              <a:rPr lang="en-US" dirty="0" smtClean="0"/>
              <a:t>Now evaluate the leftover 2X2 determinants and simplify.</a:t>
            </a:r>
          </a:p>
        </p:txBody>
      </p:sp>
      <mc:AlternateContent xmlns:mc="http://schemas.openxmlformats.org/markup-compatibility/2006" xmlns:a14="http://schemas.microsoft.com/office/drawing/2010/main">
        <mc:Choice Requires="a14">
          <p:sp>
            <p:nvSpPr>
              <p:cNvPr id="15" name="TextBox 14"/>
              <p:cNvSpPr txBox="1"/>
              <p:nvPr/>
            </p:nvSpPr>
            <p:spPr>
              <a:xfrm>
                <a:off x="3276600" y="4912841"/>
                <a:ext cx="2581989" cy="369332"/>
              </a:xfrm>
              <a:prstGeom prst="rect">
                <a:avLst/>
              </a:prstGeom>
              <a:noFill/>
            </p:spPr>
            <p:txBody>
              <a:bodyPr wrap="none" rtlCol="0">
                <a:spAutoFit/>
              </a:bodyPr>
              <a:lstStyle/>
              <a:p>
                <a:r>
                  <a:rPr lang="en-US" dirty="0" smtClean="0"/>
                  <a:t>= </a:t>
                </a:r>
                <a14:m>
                  <m:oMath xmlns:m="http://schemas.openxmlformats.org/officeDocument/2006/math">
                    <m:r>
                      <a:rPr lang="en-US" b="0" i="0" smtClean="0">
                        <a:latin typeface="Cambria Math"/>
                      </a:rPr>
                      <m:t>5</m:t>
                    </m:r>
                    <m:d>
                      <m:dPr>
                        <m:ctrlPr>
                          <a:rPr lang="en-US" b="0" i="1" smtClean="0">
                            <a:latin typeface="Cambria Math"/>
                          </a:rPr>
                        </m:ctrlPr>
                      </m:dPr>
                      <m:e>
                        <m:r>
                          <a:rPr lang="en-US" b="0" i="1" smtClean="0">
                            <a:latin typeface="Cambria Math"/>
                          </a:rPr>
                          <m:t>8</m:t>
                        </m:r>
                      </m:e>
                    </m:d>
                    <m:r>
                      <a:rPr lang="en-US" b="0" i="1" smtClean="0">
                        <a:latin typeface="Cambria Math"/>
                      </a:rPr>
                      <m:t>+2(−5)+2(12)</m:t>
                    </m:r>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276600" y="4912841"/>
                <a:ext cx="2581989" cy="369332"/>
              </a:xfrm>
              <a:prstGeom prst="rect">
                <a:avLst/>
              </a:prstGeom>
              <a:blipFill rotWithShape="1">
                <a:blip r:embed="rId5"/>
                <a:stretch>
                  <a:fillRect l="-2128"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76600" y="5347900"/>
                <a:ext cx="1704313" cy="369332"/>
              </a:xfrm>
              <a:prstGeom prst="rect">
                <a:avLst/>
              </a:prstGeom>
              <a:noFill/>
            </p:spPr>
            <p:txBody>
              <a:bodyPr wrap="none" rtlCol="0">
                <a:spAutoFit/>
              </a:bodyPr>
              <a:lstStyle/>
              <a:p>
                <a:r>
                  <a:rPr lang="en-US" dirty="0" smtClean="0"/>
                  <a:t>= </a:t>
                </a:r>
                <a14:m>
                  <m:oMath xmlns:m="http://schemas.openxmlformats.org/officeDocument/2006/math">
                    <m:r>
                      <a:rPr lang="en-US">
                        <a:latin typeface="Cambria Math"/>
                      </a:rPr>
                      <m:t>4</m:t>
                    </m:r>
                    <m:r>
                      <a:rPr lang="en-US" b="0" i="0" smtClean="0">
                        <a:latin typeface="Cambria Math"/>
                      </a:rPr>
                      <m:t>0</m:t>
                    </m:r>
                    <m:r>
                      <a:rPr lang="en-US" b="0" i="1" smtClean="0">
                        <a:latin typeface="Cambria Math"/>
                      </a:rPr>
                      <m:t>−10+24</m:t>
                    </m:r>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276600" y="5347900"/>
                <a:ext cx="1704313" cy="369332"/>
              </a:xfrm>
              <a:prstGeom prst="rect">
                <a:avLst/>
              </a:prstGeom>
              <a:blipFill rotWithShape="1">
                <a:blip r:embed="rId6"/>
                <a:stretch>
                  <a:fillRect l="-3226"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3871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4" grpId="0"/>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72207" y="1359620"/>
            <a:ext cx="8008731" cy="461665"/>
          </a:xfrm>
          <a:prstGeom prst="rect">
            <a:avLst/>
          </a:prstGeom>
          <a:noFill/>
        </p:spPr>
        <p:txBody>
          <a:bodyPr wrap="none" rtlCol="0">
            <a:spAutoFit/>
          </a:bodyPr>
          <a:lstStyle/>
          <a:p>
            <a:r>
              <a:rPr lang="en-US" sz="2400" dirty="0" smtClean="0"/>
              <a:t>We will use our calculators for all 3X3 or bigger determinants.</a:t>
            </a:r>
            <a:endParaRPr lang="en-US" sz="2400" dirty="0"/>
          </a:p>
        </p:txBody>
      </p:sp>
      <p:sp>
        <p:nvSpPr>
          <p:cNvPr id="5" name="Rectangle 4"/>
          <p:cNvSpPr/>
          <p:nvPr/>
        </p:nvSpPr>
        <p:spPr>
          <a:xfrm>
            <a:off x="1080090" y="1888555"/>
            <a:ext cx="7866577" cy="461665"/>
          </a:xfrm>
          <a:prstGeom prst="rect">
            <a:avLst/>
          </a:prstGeom>
        </p:spPr>
        <p:txBody>
          <a:bodyPr wrap="none">
            <a:spAutoFit/>
          </a:bodyPr>
          <a:lstStyle/>
          <a:p>
            <a:r>
              <a:rPr lang="en-US" sz="2400" b="1" dirty="0" smtClean="0">
                <a:solidFill>
                  <a:schemeClr val="tx2"/>
                </a:solidFill>
              </a:rPr>
              <a:t>Your Turn 3 </a:t>
            </a:r>
            <a:r>
              <a:rPr lang="en-US" sz="2400" dirty="0" smtClean="0">
                <a:solidFill>
                  <a:schemeClr val="tx2"/>
                </a:solidFill>
              </a:rPr>
              <a:t> </a:t>
            </a:r>
            <a:r>
              <a:rPr lang="en-US" sz="2400" dirty="0">
                <a:solidFill>
                  <a:schemeClr val="tx2"/>
                </a:solidFill>
              </a:rPr>
              <a:t>Evaluate the determinant </a:t>
            </a:r>
            <a:r>
              <a:rPr lang="en-US" sz="2400" dirty="0" smtClean="0">
                <a:solidFill>
                  <a:schemeClr val="tx2"/>
                </a:solidFill>
              </a:rPr>
              <a:t>using your calculator:</a:t>
            </a:r>
          </a:p>
        </p:txBody>
      </p:sp>
      <p:sp>
        <p:nvSpPr>
          <p:cNvPr id="12" name="TextBox 11"/>
          <p:cNvSpPr txBox="1"/>
          <p:nvPr/>
        </p:nvSpPr>
        <p:spPr>
          <a:xfrm>
            <a:off x="1828800" y="5717232"/>
            <a:ext cx="4906921" cy="461665"/>
          </a:xfrm>
          <a:prstGeom prst="rect">
            <a:avLst/>
          </a:prstGeom>
          <a:noFill/>
        </p:spPr>
        <p:txBody>
          <a:bodyPr wrap="none" rtlCol="0">
            <a:spAutoFit/>
          </a:bodyPr>
          <a:lstStyle/>
          <a:p>
            <a:r>
              <a:rPr lang="en-US" sz="2400" dirty="0" smtClean="0"/>
              <a:t>Your determinant value should be:  80</a:t>
            </a: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47" y="2530532"/>
            <a:ext cx="245978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85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782682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3141232" y="381000"/>
            <a:ext cx="4560223" cy="902290"/>
            <a:chOff x="3733800" y="1905000"/>
            <a:chExt cx="4560223" cy="1131332"/>
          </a:xfrm>
        </p:grpSpPr>
        <p:sp>
          <p:nvSpPr>
            <p:cNvPr id="4" name="TextBox 3"/>
            <p:cNvSpPr txBox="1"/>
            <p:nvPr/>
          </p:nvSpPr>
          <p:spPr>
            <a:xfrm rot="20780859">
              <a:off x="3733800" y="2667000"/>
              <a:ext cx="4560223" cy="369332"/>
            </a:xfrm>
            <a:prstGeom prst="rect">
              <a:avLst/>
            </a:prstGeom>
            <a:noFill/>
          </p:spPr>
          <p:txBody>
            <a:bodyPr wrap="none" rtlCol="0">
              <a:spAutoFit/>
            </a:bodyPr>
            <a:lstStyle/>
            <a:p>
              <a:r>
                <a:rPr lang="en-US" dirty="0" smtClean="0">
                  <a:solidFill>
                    <a:srgbClr val="FF0000"/>
                  </a:solidFill>
                </a:rPr>
                <a:t>Notice:  It is the absolute value of this amount!</a:t>
              </a:r>
              <a:endParaRPr lang="en-US" dirty="0">
                <a:solidFill>
                  <a:srgbClr val="FF0000"/>
                </a:solidFill>
              </a:endParaRPr>
            </a:p>
          </p:txBody>
        </p:sp>
        <p:cxnSp>
          <p:nvCxnSpPr>
            <p:cNvPr id="6" name="Straight Arrow Connector 5"/>
            <p:cNvCxnSpPr/>
            <p:nvPr/>
          </p:nvCxnSpPr>
          <p:spPr>
            <a:xfrm flipV="1">
              <a:off x="7696200" y="19050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352" y="1817304"/>
            <a:ext cx="7721600" cy="304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1558975" y="2362200"/>
                <a:ext cx="3311804" cy="1068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 </m:t>
                      </m:r>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den>
                      </m:f>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2      −3        1</m:t>
                              </m:r>
                            </m:e>
                            <m:e>
                              <m:r>
                                <a:rPr lang="en-US" sz="2400" b="0" i="1" smtClean="0">
                                  <a:latin typeface="Cambria Math"/>
                                </a:rPr>
                                <m:t>7           4         1</m:t>
                              </m:r>
                            </m:e>
                            <m:e>
                              <m:r>
                                <a:rPr lang="en-US" sz="2400" b="0" i="1" smtClean="0">
                                  <a:latin typeface="Cambria Math"/>
                                </a:rPr>
                                <m:t>−5         5        1 </m:t>
                              </m:r>
                            </m:e>
                          </m:eqAr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558975" y="2362200"/>
                <a:ext cx="3311804" cy="1068947"/>
              </a:xfrm>
              <a:prstGeom prst="rect">
                <a:avLst/>
              </a:prstGeom>
              <a:blipFill rotWithShape="1">
                <a:blip r:embed="rId4"/>
                <a:stretch>
                  <a:fillRect/>
                </a:stretch>
              </a:blipFill>
            </p:spPr>
            <p:txBody>
              <a:bodyPr/>
              <a:lstStyle/>
              <a:p>
                <a:r>
                  <a:rPr lang="en-US">
                    <a:noFill/>
                  </a:rPr>
                  <a:t> </a:t>
                </a:r>
              </a:p>
            </p:txBody>
          </p:sp>
        </mc:Fallback>
      </mc:AlternateContent>
      <p:sp>
        <p:nvSpPr>
          <p:cNvPr id="14" name="TextBox 13"/>
          <p:cNvSpPr txBox="1"/>
          <p:nvPr/>
        </p:nvSpPr>
        <p:spPr>
          <a:xfrm>
            <a:off x="5056414" y="2362200"/>
            <a:ext cx="3316614" cy="307777"/>
          </a:xfrm>
          <a:prstGeom prst="rect">
            <a:avLst/>
          </a:prstGeom>
          <a:noFill/>
        </p:spPr>
        <p:txBody>
          <a:bodyPr wrap="none" rtlCol="0">
            <a:spAutoFit/>
          </a:bodyPr>
          <a:lstStyle/>
          <a:p>
            <a:r>
              <a:rPr lang="en-US" sz="1400" dirty="0" smtClean="0"/>
              <a:t>Edit matrix A as the 3X3 matrix to the left.</a:t>
            </a:r>
            <a:endParaRPr lang="en-US" sz="1400" dirty="0"/>
          </a:p>
        </p:txBody>
      </p:sp>
      <p:sp>
        <p:nvSpPr>
          <p:cNvPr id="15" name="TextBox 14"/>
          <p:cNvSpPr txBox="1"/>
          <p:nvPr/>
        </p:nvSpPr>
        <p:spPr>
          <a:xfrm>
            <a:off x="5056414" y="3200400"/>
            <a:ext cx="3626314" cy="307777"/>
          </a:xfrm>
          <a:prstGeom prst="rect">
            <a:avLst/>
          </a:prstGeom>
          <a:noFill/>
        </p:spPr>
        <p:txBody>
          <a:bodyPr wrap="none" rtlCol="0">
            <a:spAutoFit/>
          </a:bodyPr>
          <a:lstStyle/>
          <a:p>
            <a:r>
              <a:rPr lang="en-US" sz="1400" dirty="0" smtClean="0"/>
              <a:t>Go to MATRIX:  MATH: </a:t>
            </a:r>
            <a:r>
              <a:rPr lang="en-US" sz="1400" dirty="0" smtClean="0">
                <a:latin typeface="Arial" pitchFamily="34" charset="0"/>
                <a:cs typeface="Arial" pitchFamily="34" charset="0"/>
              </a:rPr>
              <a:t>1</a:t>
            </a:r>
            <a:r>
              <a:rPr lang="en-US" sz="1400" dirty="0" smtClean="0"/>
              <a:t>:det(     and hit enter.</a:t>
            </a:r>
            <a:endParaRPr lang="en-US" sz="1400" dirty="0"/>
          </a:p>
        </p:txBody>
      </p:sp>
      <p:sp>
        <p:nvSpPr>
          <p:cNvPr id="16" name="TextBox 15"/>
          <p:cNvSpPr txBox="1"/>
          <p:nvPr/>
        </p:nvSpPr>
        <p:spPr>
          <a:xfrm>
            <a:off x="5056414" y="2773999"/>
            <a:ext cx="2337115" cy="307777"/>
          </a:xfrm>
          <a:prstGeom prst="rect">
            <a:avLst/>
          </a:prstGeom>
          <a:noFill/>
        </p:spPr>
        <p:txBody>
          <a:bodyPr wrap="none" rtlCol="0">
            <a:spAutoFit/>
          </a:bodyPr>
          <a:lstStyle/>
          <a:p>
            <a:r>
              <a:rPr lang="en-US" sz="1400" dirty="0" smtClean="0"/>
              <a:t>Quit to get to a blank screen.</a:t>
            </a:r>
            <a:endParaRPr lang="en-US" sz="1400" dirty="0"/>
          </a:p>
        </p:txBody>
      </p:sp>
      <p:sp>
        <p:nvSpPr>
          <p:cNvPr id="17" name="TextBox 16"/>
          <p:cNvSpPr txBox="1"/>
          <p:nvPr/>
        </p:nvSpPr>
        <p:spPr>
          <a:xfrm>
            <a:off x="5056414" y="3640911"/>
            <a:ext cx="3489289" cy="307777"/>
          </a:xfrm>
          <a:prstGeom prst="rect">
            <a:avLst/>
          </a:prstGeom>
          <a:noFill/>
        </p:spPr>
        <p:txBody>
          <a:bodyPr wrap="none" rtlCol="0">
            <a:spAutoFit/>
          </a:bodyPr>
          <a:lstStyle/>
          <a:p>
            <a:r>
              <a:rPr lang="en-US" sz="1400" dirty="0" smtClean="0"/>
              <a:t>Now put matrix A in </a:t>
            </a:r>
            <a:r>
              <a:rPr lang="en-US" sz="1400" dirty="0" err="1" smtClean="0"/>
              <a:t>det</a:t>
            </a:r>
            <a:r>
              <a:rPr lang="en-US" sz="1400" dirty="0" smtClean="0"/>
              <a:t>([A]     and hit enter.</a:t>
            </a:r>
            <a:endParaRPr lang="en-US" sz="1400" dirty="0"/>
          </a:p>
        </p:txBody>
      </p:sp>
      <p:sp>
        <p:nvSpPr>
          <p:cNvPr id="18" name="TextBox 17"/>
          <p:cNvSpPr txBox="1"/>
          <p:nvPr/>
        </p:nvSpPr>
        <p:spPr>
          <a:xfrm>
            <a:off x="3673393" y="4038600"/>
            <a:ext cx="4930196" cy="707886"/>
          </a:xfrm>
          <a:prstGeom prst="rect">
            <a:avLst/>
          </a:prstGeom>
          <a:noFill/>
        </p:spPr>
        <p:txBody>
          <a:bodyPr wrap="none" rtlCol="0">
            <a:spAutoFit/>
          </a:bodyPr>
          <a:lstStyle/>
          <a:p>
            <a:r>
              <a:rPr lang="en-US" sz="2000" dirty="0" smtClean="0"/>
              <a:t>Remember: this value is of the determinant,</a:t>
            </a:r>
          </a:p>
          <a:p>
            <a:r>
              <a:rPr lang="en-US" sz="2000" dirty="0" smtClean="0"/>
              <a:t>you still have to take half of its absolute value.</a:t>
            </a:r>
            <a:endParaRPr lang="en-US" sz="2000" dirty="0"/>
          </a:p>
        </p:txBody>
      </p:sp>
      <mc:AlternateContent xmlns:mc="http://schemas.openxmlformats.org/markup-compatibility/2006" xmlns:a14="http://schemas.microsoft.com/office/drawing/2010/main">
        <mc:Choice Requires="a14">
          <p:sp>
            <p:nvSpPr>
              <p:cNvPr id="19" name="TextBox 18"/>
              <p:cNvSpPr txBox="1"/>
              <p:nvPr/>
            </p:nvSpPr>
            <p:spPr>
              <a:xfrm>
                <a:off x="1657462" y="4746486"/>
                <a:ext cx="1753237"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 </m:t>
                      </m:r>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den>
                      </m:f>
                      <m:r>
                        <a:rPr lang="en-US" sz="2400" b="0" i="0" smtClean="0">
                          <a:latin typeface="Cambria Math"/>
                        </a:rPr>
                        <m:t>(89)</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657462" y="4746486"/>
                <a:ext cx="1753237" cy="78380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558975" y="5682690"/>
                <a:ext cx="23800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=44.5 </m:t>
                      </m:r>
                      <m:sSup>
                        <m:sSupPr>
                          <m:ctrlPr>
                            <a:rPr lang="en-US" sz="2400" b="0" i="1" smtClean="0">
                              <a:latin typeface="Cambria Math"/>
                            </a:rPr>
                          </m:ctrlPr>
                        </m:sSupPr>
                        <m:e>
                          <m:r>
                            <a:rPr lang="en-US" sz="2400" b="0" i="1" smtClean="0">
                              <a:latin typeface="Cambria Math"/>
                            </a:rPr>
                            <m:t>𝑢𝑛𝑖𝑡𝑠</m:t>
                          </m:r>
                        </m:e>
                        <m:sup>
                          <m:r>
                            <a:rPr lang="en-US" sz="2400" b="0" i="1" smtClean="0">
                              <a:latin typeface="Cambria Math"/>
                            </a:rPr>
                            <m:t>2</m:t>
                          </m:r>
                        </m:sup>
                      </m:sSup>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558975" y="5682690"/>
                <a:ext cx="2380075" cy="46166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10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4" name="Title 1"/>
          <p:cNvSpPr txBox="1">
            <a:spLocks/>
          </p:cNvSpPr>
          <p:nvPr/>
        </p:nvSpPr>
        <p:spPr>
          <a:xfrm>
            <a:off x="1447800" y="3581400"/>
            <a:ext cx="7498080" cy="2743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Homework:</a:t>
            </a:r>
          </a:p>
          <a:p>
            <a:r>
              <a:rPr lang="en-US" dirty="0" smtClean="0"/>
              <a:t>	M.5 Worksheet</a:t>
            </a:r>
            <a:endParaRPr lang="en-US" dirty="0"/>
          </a:p>
        </p:txBody>
      </p:sp>
    </p:spTree>
    <p:extLst>
      <p:ext uri="{BB962C8B-B14F-4D97-AF65-F5344CB8AC3E}">
        <p14:creationId xmlns:p14="http://schemas.microsoft.com/office/powerpoint/2010/main" val="18085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2133600"/>
          </a:xfrm>
        </p:spPr>
        <p:txBody>
          <a:bodyPr>
            <a:normAutofit fontScale="92500"/>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M.6  Identity and Inverse</a:t>
            </a:r>
          </a:p>
          <a:p>
            <a:r>
              <a:rPr lang="en-US" sz="4000" b="1" dirty="0" smtClean="0">
                <a:solidFill>
                  <a:schemeClr val="tx2"/>
                </a:solidFill>
                <a:effectLst>
                  <a:outerShdw blurRad="38100" dist="38100" dir="2700000" algn="tl">
                    <a:srgbClr val="000000">
                      <a:alpha val="43137"/>
                    </a:srgbClr>
                  </a:outerShdw>
                </a:effectLst>
              </a:rPr>
              <a:t>			</a:t>
            </a:r>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Matrices</a:t>
            </a:r>
          </a:p>
        </p:txBody>
      </p:sp>
    </p:spTree>
    <p:extLst>
      <p:ext uri="{BB962C8B-B14F-4D97-AF65-F5344CB8AC3E}">
        <p14:creationId xmlns:p14="http://schemas.microsoft.com/office/powerpoint/2010/main" val="5705015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lstStyle/>
          <a:p>
            <a:r>
              <a:rPr lang="en-US" dirty="0" smtClean="0"/>
              <a:t>Learning Targets</a:t>
            </a:r>
            <a:endParaRPr lang="en-US" dirty="0"/>
          </a:p>
        </p:txBody>
      </p:sp>
      <p:sp>
        <p:nvSpPr>
          <p:cNvPr id="3" name="Content Placeholder 2"/>
          <p:cNvSpPr>
            <a:spLocks noGrp="1"/>
          </p:cNvSpPr>
          <p:nvPr>
            <p:ph idx="1"/>
          </p:nvPr>
        </p:nvSpPr>
        <p:spPr>
          <a:xfrm>
            <a:off x="990600" y="1066800"/>
            <a:ext cx="7498080" cy="990600"/>
          </a:xfrm>
        </p:spPr>
        <p:txBody>
          <a:bodyPr>
            <a:normAutofit/>
          </a:bodyPr>
          <a:lstStyle/>
          <a:p>
            <a:pPr marL="82296" indent="0">
              <a:buNone/>
            </a:pPr>
            <a:r>
              <a:rPr lang="en-US" sz="2800" dirty="0" smtClean="0">
                <a:solidFill>
                  <a:schemeClr val="tx2"/>
                </a:solidFill>
              </a:rPr>
              <a:t>- I can determine whether two matrices are inverses.</a:t>
            </a:r>
          </a:p>
        </p:txBody>
      </p:sp>
      <p:sp>
        <p:nvSpPr>
          <p:cNvPr id="4" name="TextBox 3"/>
          <p:cNvSpPr txBox="1"/>
          <p:nvPr/>
        </p:nvSpPr>
        <p:spPr>
          <a:xfrm>
            <a:off x="990600" y="2072122"/>
            <a:ext cx="7848600" cy="523220"/>
          </a:xfrm>
          <a:prstGeom prst="rect">
            <a:avLst/>
          </a:prstGeom>
          <a:noFill/>
        </p:spPr>
        <p:txBody>
          <a:bodyPr wrap="square" rtlCol="0">
            <a:spAutoFit/>
          </a:bodyPr>
          <a:lstStyle/>
          <a:p>
            <a:r>
              <a:rPr lang="en-US" sz="2800" dirty="0" smtClean="0">
                <a:solidFill>
                  <a:schemeClr val="tx2"/>
                </a:solidFill>
              </a:rPr>
              <a:t>- I </a:t>
            </a:r>
            <a:r>
              <a:rPr lang="en-US" sz="2800" dirty="0">
                <a:solidFill>
                  <a:schemeClr val="tx2"/>
                </a:solidFill>
              </a:rPr>
              <a:t>can </a:t>
            </a:r>
            <a:r>
              <a:rPr lang="en-US" sz="2800" dirty="0" smtClean="0">
                <a:solidFill>
                  <a:schemeClr val="tx2"/>
                </a:solidFill>
              </a:rPr>
              <a:t>find the inverse of a 2 X 2 matrix. </a:t>
            </a:r>
            <a:endParaRPr lang="en-US" sz="1600" dirty="0"/>
          </a:p>
        </p:txBody>
      </p:sp>
    </p:spTree>
    <p:extLst>
      <p:ext uri="{BB962C8B-B14F-4D97-AF65-F5344CB8AC3E}">
        <p14:creationId xmlns:p14="http://schemas.microsoft.com/office/powerpoint/2010/main" val="233774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1143000"/>
          </a:xfrm>
        </p:spPr>
        <p:txBody>
          <a:bodyPr/>
          <a:lstStyle/>
          <a:p>
            <a:r>
              <a:rPr lang="en-US" dirty="0" smtClean="0"/>
              <a:t>Equations Involving Matrices</a:t>
            </a:r>
            <a:endParaRPr lang="en-US" dirty="0"/>
          </a:p>
        </p:txBody>
      </p:sp>
      <p:sp>
        <p:nvSpPr>
          <p:cNvPr id="5" name="TextBox 4"/>
          <p:cNvSpPr txBox="1"/>
          <p:nvPr/>
        </p:nvSpPr>
        <p:spPr>
          <a:xfrm>
            <a:off x="1219200" y="1242196"/>
            <a:ext cx="7749237" cy="1569660"/>
          </a:xfrm>
          <a:prstGeom prst="rect">
            <a:avLst/>
          </a:prstGeom>
          <a:noFill/>
        </p:spPr>
        <p:txBody>
          <a:bodyPr wrap="none" rtlCol="0">
            <a:spAutoFit/>
          </a:bodyPr>
          <a:lstStyle/>
          <a:p>
            <a:r>
              <a:rPr lang="en-US" sz="2400" dirty="0" smtClean="0">
                <a:solidFill>
                  <a:schemeClr val="tx2"/>
                </a:solidFill>
              </a:rPr>
              <a:t>Equal matrices:  Two matrices are equal if they have the same</a:t>
            </a:r>
          </a:p>
          <a:p>
            <a:r>
              <a:rPr lang="en-US" sz="2400" dirty="0">
                <a:solidFill>
                  <a:schemeClr val="tx2"/>
                </a:solidFill>
              </a:rPr>
              <a:t>	</a:t>
            </a:r>
            <a:r>
              <a:rPr lang="en-US" sz="2400" dirty="0" smtClean="0">
                <a:solidFill>
                  <a:schemeClr val="tx2"/>
                </a:solidFill>
              </a:rPr>
              <a:t>	dimensions and each element of one matrix is</a:t>
            </a:r>
          </a:p>
          <a:p>
            <a:r>
              <a:rPr lang="en-US" sz="2400" dirty="0">
                <a:solidFill>
                  <a:schemeClr val="tx2"/>
                </a:solidFill>
              </a:rPr>
              <a:t>	</a:t>
            </a:r>
            <a:r>
              <a:rPr lang="en-US" sz="2400" dirty="0" smtClean="0">
                <a:solidFill>
                  <a:schemeClr val="tx2"/>
                </a:solidFill>
              </a:rPr>
              <a:t>	equal to the corresponding element of the </a:t>
            </a:r>
          </a:p>
          <a:p>
            <a:r>
              <a:rPr lang="en-US" sz="2400" dirty="0">
                <a:solidFill>
                  <a:schemeClr val="tx2"/>
                </a:solidFill>
              </a:rPr>
              <a:t>	</a:t>
            </a:r>
            <a:r>
              <a:rPr lang="en-US" sz="2400" dirty="0" smtClean="0">
                <a:solidFill>
                  <a:schemeClr val="tx2"/>
                </a:solidFill>
              </a:rPr>
              <a:t>	other matrix.</a:t>
            </a:r>
            <a:endParaRPr lang="en-US" sz="2400" dirty="0">
              <a:solidFill>
                <a:schemeClr val="tx2"/>
              </a:solidFill>
            </a:endParaRPr>
          </a:p>
        </p:txBody>
      </p:sp>
      <p:grpSp>
        <p:nvGrpSpPr>
          <p:cNvPr id="8" name="Group 7"/>
          <p:cNvGrpSpPr/>
          <p:nvPr/>
        </p:nvGrpSpPr>
        <p:grpSpPr>
          <a:xfrm>
            <a:off x="1219200" y="2817166"/>
            <a:ext cx="3918189" cy="1302355"/>
            <a:chOff x="1219200" y="2817166"/>
            <a:chExt cx="3918189" cy="1302355"/>
          </a:xfrm>
        </p:grpSpPr>
        <p:sp>
          <p:nvSpPr>
            <p:cNvPr id="7" name="TextBox 6"/>
            <p:cNvSpPr txBox="1"/>
            <p:nvPr/>
          </p:nvSpPr>
          <p:spPr>
            <a:xfrm>
              <a:off x="1219200" y="2817166"/>
              <a:ext cx="3918189" cy="461665"/>
            </a:xfrm>
            <a:prstGeom prst="rect">
              <a:avLst/>
            </a:prstGeom>
            <a:noFill/>
          </p:spPr>
          <p:txBody>
            <a:bodyPr wrap="none" rtlCol="0">
              <a:spAutoFit/>
            </a:bodyPr>
            <a:lstStyle/>
            <a:p>
              <a:r>
                <a:rPr lang="en-US" sz="2400" dirty="0" smtClean="0">
                  <a:solidFill>
                    <a:schemeClr val="tx2"/>
                  </a:solidFill>
                </a:rPr>
                <a:t>Example 2:  Solve for x and y.</a:t>
              </a:r>
              <a:endParaRPr lang="en-US" sz="2400" dirty="0">
                <a:solidFill>
                  <a:schemeClr val="tx2"/>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712" y="3321009"/>
              <a:ext cx="2595164" cy="798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41" y="3657856"/>
              <a:ext cx="415498" cy="461665"/>
            </a:xfrm>
            <a:prstGeom prst="rect">
              <a:avLst/>
            </a:prstGeom>
            <a:noFill/>
          </p:spPr>
          <p:txBody>
            <a:bodyPr wrap="none" rtlCol="0">
              <a:spAutoFit/>
            </a:bodyPr>
            <a:lstStyle/>
            <a:p>
              <a:r>
                <a:rPr lang="en-US" sz="2400" dirty="0" smtClean="0"/>
                <a:t>a)</a:t>
              </a:r>
              <a:endParaRPr lang="en-US" sz="2400" dirty="0"/>
            </a:p>
          </p:txBody>
        </p:sp>
      </p:grpSp>
      <p:grpSp>
        <p:nvGrpSpPr>
          <p:cNvPr id="13" name="Group 12"/>
          <p:cNvGrpSpPr/>
          <p:nvPr/>
        </p:nvGrpSpPr>
        <p:grpSpPr>
          <a:xfrm>
            <a:off x="1295400" y="4267200"/>
            <a:ext cx="3308663" cy="1257420"/>
            <a:chOff x="1295400" y="4267200"/>
            <a:chExt cx="3308663" cy="1257420"/>
          </a:xfrm>
        </p:grpSpPr>
        <p:sp>
          <p:nvSpPr>
            <p:cNvPr id="9" name="TextBox 8"/>
            <p:cNvSpPr txBox="1"/>
            <p:nvPr/>
          </p:nvSpPr>
          <p:spPr>
            <a:xfrm>
              <a:off x="1295400" y="4267200"/>
              <a:ext cx="3308663" cy="369332"/>
            </a:xfrm>
            <a:prstGeom prst="rect">
              <a:avLst/>
            </a:prstGeom>
            <a:noFill/>
          </p:spPr>
          <p:txBody>
            <a:bodyPr wrap="none" rtlCol="0">
              <a:spAutoFit/>
            </a:bodyPr>
            <a:lstStyle/>
            <a:p>
              <a:r>
                <a:rPr lang="en-US" dirty="0" smtClean="0"/>
                <a:t>Rewrite as a system of equations:</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800236" y="4724400"/>
                  <a:ext cx="18573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3</m:t>
                        </m:r>
                        <m:r>
                          <a:rPr lang="en-US" sz="2000" b="0" i="1" smtClean="0">
                            <a:latin typeface="Cambria Math"/>
                          </a:rPr>
                          <m:t>𝑥</m:t>
                        </m:r>
                        <m:r>
                          <a:rPr lang="en-US" sz="2000" b="0" i="1" smtClean="0">
                            <a:latin typeface="Cambria Math"/>
                          </a:rPr>
                          <m:t>=28+4</m:t>
                        </m:r>
                        <m:r>
                          <a:rPr lang="en-US" sz="2000" b="0" i="1" smtClean="0">
                            <a:latin typeface="Cambria Math"/>
                          </a:rPr>
                          <m:t>𝑦</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00236" y="4724400"/>
                  <a:ext cx="1857364" cy="400110"/>
                </a:xfrm>
                <a:prstGeom prst="rect">
                  <a:avLst/>
                </a:prstGeom>
                <a:blipFill rotWithShape="1">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99933" y="5124510"/>
                  <a:ext cx="172284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=−3</m:t>
                        </m:r>
                        <m:r>
                          <a:rPr lang="en-US" sz="2000" b="0" i="1" smtClean="0">
                            <a:latin typeface="Cambria Math"/>
                          </a:rPr>
                          <m:t>𝑥</m:t>
                        </m:r>
                        <m:r>
                          <a:rPr lang="en-US" sz="2000" b="0" i="1" smtClean="0">
                            <a:latin typeface="Cambria Math"/>
                          </a:rPr>
                          <m:t> −2</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999933" y="5124510"/>
                  <a:ext cx="1722844" cy="400110"/>
                </a:xfrm>
                <a:prstGeom prst="rect">
                  <a:avLst/>
                </a:prstGeom>
                <a:blipFill rotWithShape="1">
                  <a:blip r:embed="rId4"/>
                  <a:stretch>
                    <a:fillRect b="-9231"/>
                  </a:stretch>
                </a:blipFill>
              </p:spPr>
              <p:txBody>
                <a:bodyPr/>
                <a:lstStyle/>
                <a:p>
                  <a:r>
                    <a:rPr lang="en-US">
                      <a:noFill/>
                    </a:rPr>
                    <a:t> </a:t>
                  </a:r>
                </a:p>
              </p:txBody>
            </p:sp>
          </mc:Fallback>
        </mc:AlternateContent>
      </p:grpSp>
      <p:sp>
        <p:nvSpPr>
          <p:cNvPr id="14" name="TextBox 13"/>
          <p:cNvSpPr txBox="1"/>
          <p:nvPr/>
        </p:nvSpPr>
        <p:spPr>
          <a:xfrm>
            <a:off x="5704751" y="2514600"/>
            <a:ext cx="1378058" cy="400110"/>
          </a:xfrm>
          <a:prstGeom prst="rect">
            <a:avLst/>
          </a:prstGeom>
          <a:noFill/>
        </p:spPr>
        <p:txBody>
          <a:bodyPr wrap="square" rtlCol="0">
            <a:spAutoFit/>
          </a:bodyPr>
          <a:lstStyle/>
          <a:p>
            <a:r>
              <a:rPr lang="en-US" sz="2000" dirty="0" smtClean="0"/>
              <a:t>Now solve:</a:t>
            </a:r>
            <a:endParaRPr lang="en-US" sz="2000" dirty="0"/>
          </a:p>
        </p:txBody>
      </p:sp>
      <mc:AlternateContent xmlns:mc="http://schemas.openxmlformats.org/markup-compatibility/2006" xmlns:a14="http://schemas.microsoft.com/office/drawing/2010/main">
        <mc:Choice Requires="a14">
          <p:sp>
            <p:nvSpPr>
              <p:cNvPr id="15" name="TextBox 14"/>
              <p:cNvSpPr txBox="1"/>
              <p:nvPr/>
            </p:nvSpPr>
            <p:spPr>
              <a:xfrm>
                <a:off x="5464873" y="2878721"/>
                <a:ext cx="280685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3</m:t>
                      </m:r>
                      <m:r>
                        <a:rPr lang="en-US" sz="2000" b="0" i="1" smtClean="0">
                          <a:latin typeface="Cambria Math"/>
                        </a:rPr>
                        <m:t>𝑥</m:t>
                      </m:r>
                      <m:r>
                        <a:rPr lang="en-US" sz="2000" b="0" i="1" smtClean="0">
                          <a:latin typeface="Cambria Math"/>
                        </a:rPr>
                        <m:t>=28+4(−3</m:t>
                      </m:r>
                      <m:r>
                        <a:rPr lang="en-US" sz="2000" b="0" i="1" smtClean="0">
                          <a:latin typeface="Cambria Math"/>
                        </a:rPr>
                        <m:t>𝑥</m:t>
                      </m:r>
                      <m:r>
                        <a:rPr lang="en-US" sz="2000" b="0" i="1" smtClean="0">
                          <a:latin typeface="Cambria Math"/>
                        </a:rPr>
                        <m:t> −2)</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64873" y="2878721"/>
                <a:ext cx="2806859" cy="400110"/>
              </a:xfrm>
              <a:prstGeom prst="rect">
                <a:avLst/>
              </a:prstGeom>
              <a:blipFill rotWithShape="1">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73017" y="3193890"/>
                <a:ext cx="245900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3</m:t>
                      </m:r>
                      <m:r>
                        <a:rPr lang="en-US" sz="2000" b="0" i="1" smtClean="0">
                          <a:latin typeface="Cambria Math"/>
                        </a:rPr>
                        <m:t>𝑥</m:t>
                      </m:r>
                      <m:r>
                        <a:rPr lang="en-US" sz="2000" b="0" i="1" smtClean="0">
                          <a:latin typeface="Cambria Math"/>
                        </a:rPr>
                        <m:t>=28 −12</m:t>
                      </m:r>
                      <m:r>
                        <a:rPr lang="en-US" sz="2000" b="0" i="1" smtClean="0">
                          <a:latin typeface="Cambria Math"/>
                        </a:rPr>
                        <m:t>𝑥</m:t>
                      </m:r>
                      <m:r>
                        <a:rPr lang="en-US" sz="2000" b="0" i="1" smtClean="0">
                          <a:latin typeface="Cambria Math"/>
                        </a:rPr>
                        <m:t> −8</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473017" y="3193890"/>
                <a:ext cx="2459006"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22433" y="3867951"/>
                <a:ext cx="13047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1</m:t>
                      </m:r>
                      <m:r>
                        <a:rPr lang="en-US" sz="2000" b="0" i="1" smtClean="0">
                          <a:latin typeface="Cambria Math"/>
                        </a:rPr>
                        <m:t>5</m:t>
                      </m:r>
                      <m:r>
                        <a:rPr lang="en-US" sz="2000" b="0" i="1" smtClean="0">
                          <a:latin typeface="Cambria Math"/>
                        </a:rPr>
                        <m:t>𝑥</m:t>
                      </m:r>
                      <m:r>
                        <a:rPr lang="en-US" sz="2000" b="0" i="1" smtClean="0">
                          <a:latin typeface="Cambria Math"/>
                        </a:rPr>
                        <m:t>=20</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422433" y="3867951"/>
                <a:ext cx="1304716"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572054" y="4137040"/>
                <a:ext cx="876714" cy="669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m:t>
                      </m:r>
                      <m:f>
                        <m:fPr>
                          <m:ctrlPr>
                            <a:rPr lang="en-US" sz="2000" b="0" i="1" smtClean="0">
                              <a:latin typeface="Cambria Math"/>
                            </a:rPr>
                          </m:ctrlPr>
                        </m:fPr>
                        <m:num>
                          <m:r>
                            <a:rPr lang="en-US" sz="2000" b="0" i="1" smtClean="0">
                              <a:latin typeface="Cambria Math"/>
                            </a:rPr>
                            <m:t>4</m:t>
                          </m:r>
                        </m:num>
                        <m:den>
                          <m:r>
                            <a:rPr lang="en-US" sz="2000" b="0" i="1" smtClean="0">
                              <a:latin typeface="Cambria Math"/>
                            </a:rPr>
                            <m:t>3</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5572054" y="4137040"/>
                <a:ext cx="876714" cy="66947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155733" y="3520210"/>
                <a:ext cx="234198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u="sng" smtClean="0">
                          <a:latin typeface="Cambria Math"/>
                        </a:rPr>
                        <m:t>+</m:t>
                      </m:r>
                      <m:r>
                        <a:rPr lang="en-US" sz="2000" i="1" u="sng" smtClean="0">
                          <a:latin typeface="Cambria Math"/>
                        </a:rPr>
                        <m:t>1</m:t>
                      </m:r>
                      <m:r>
                        <a:rPr lang="en-US" sz="2000" b="0" i="1" u="sng" smtClean="0">
                          <a:latin typeface="Cambria Math"/>
                        </a:rPr>
                        <m:t>2</m:t>
                      </m:r>
                      <m:r>
                        <a:rPr lang="en-US" sz="2000" b="0" i="1" u="sng" smtClean="0">
                          <a:latin typeface="Cambria Math"/>
                        </a:rPr>
                        <m:t>𝑥</m:t>
                      </m:r>
                      <m:r>
                        <a:rPr lang="en-US" sz="2000" b="0" i="1" u="sng" smtClean="0">
                          <a:latin typeface="Cambria Math"/>
                        </a:rPr>
                        <m:t>            +12</m:t>
                      </m:r>
                      <m:r>
                        <a:rPr lang="en-US" sz="2000" b="0" i="1" u="sng" smtClean="0">
                          <a:latin typeface="Cambria Math"/>
                        </a:rPr>
                        <m:t>𝑥</m:t>
                      </m:r>
                    </m:oMath>
                  </m:oMathPara>
                </a14:m>
                <a:endParaRPr lang="en-US" u="sng" dirty="0"/>
              </a:p>
            </p:txBody>
          </p:sp>
        </mc:Choice>
        <mc:Fallback xmlns="">
          <p:sp>
            <p:nvSpPr>
              <p:cNvPr id="21" name="TextBox 20"/>
              <p:cNvSpPr txBox="1">
                <a:spLocks noRot="1" noChangeAspect="1" noMove="1" noResize="1" noEditPoints="1" noAdjustHandles="1" noChangeArrowheads="1" noChangeShapeType="1" noTextEdit="1"/>
              </p:cNvSpPr>
              <p:nvPr/>
            </p:nvSpPr>
            <p:spPr>
              <a:xfrm>
                <a:off x="5155733" y="3520210"/>
                <a:ext cx="2341988" cy="4001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137389" y="4792223"/>
                <a:ext cx="2486124" cy="6758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3</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4</m:t>
                              </m:r>
                            </m:num>
                            <m:den>
                              <m:r>
                                <a:rPr lang="en-US" sz="2000" b="0" i="1" smtClean="0">
                                  <a:latin typeface="Cambria Math"/>
                                </a:rPr>
                                <m:t>3</m:t>
                              </m:r>
                            </m:den>
                          </m:f>
                        </m:e>
                      </m:d>
                      <m:r>
                        <a:rPr lang="en-US" sz="2000" b="0" i="1" smtClean="0">
                          <a:latin typeface="Cambria Math"/>
                        </a:rPr>
                        <m:t>=28+4</m:t>
                      </m:r>
                      <m:r>
                        <a:rPr lang="en-US" sz="2000" b="0" i="1" smtClean="0">
                          <a:latin typeface="Cambria Math"/>
                        </a:rPr>
                        <m:t>𝑦</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137389" y="4792223"/>
                <a:ext cx="2486124" cy="67589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205706" y="5531309"/>
                <a:ext cx="248612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 </m:t>
                      </m:r>
                      <m:r>
                        <a:rPr lang="en-US" sz="2000" b="0" i="1" smtClean="0">
                          <a:latin typeface="Cambria Math"/>
                        </a:rPr>
                        <m:t>4=28+4</m:t>
                      </m:r>
                      <m:r>
                        <a:rPr lang="en-US" sz="2000" b="0" i="1" smtClean="0">
                          <a:latin typeface="Cambria Math"/>
                        </a:rPr>
                        <m:t>𝑦</m:t>
                      </m:r>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205706" y="5531309"/>
                <a:ext cx="2486124" cy="400110"/>
              </a:xfrm>
              <a:prstGeom prst="rect">
                <a:avLst/>
              </a:prstGeom>
              <a:blipFill rotWithShape="1">
                <a:blip r:embed="rId11"/>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178525" y="5903472"/>
                <a:ext cx="248612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 </m:t>
                      </m:r>
                      <m:r>
                        <a:rPr lang="en-US" sz="2000" b="0" i="1" smtClean="0">
                          <a:latin typeface="Cambria Math"/>
                        </a:rPr>
                        <m:t>−24=4</m:t>
                      </m:r>
                      <m:r>
                        <a:rPr lang="en-US" sz="2000" b="0" i="1" smtClean="0">
                          <a:latin typeface="Cambria Math"/>
                        </a:rPr>
                        <m:t>𝑦</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178525" y="5903472"/>
                <a:ext cx="2486124" cy="400110"/>
              </a:xfrm>
              <a:prstGeom prst="rect">
                <a:avLst/>
              </a:prstGeom>
              <a:blipFill rotWithShape="1">
                <a:blip r:embed="rId12"/>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05706" y="6255927"/>
                <a:ext cx="248612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 </m:t>
                      </m:r>
                      <m:r>
                        <a:rPr lang="en-US" sz="2000" b="0" i="1" smtClean="0">
                          <a:latin typeface="Cambria Math"/>
                        </a:rPr>
                        <m:t>−6=</m:t>
                      </m:r>
                      <m:r>
                        <a:rPr lang="en-US" sz="2000" b="0" i="1" smtClean="0">
                          <a:latin typeface="Cambria Math"/>
                        </a:rPr>
                        <m:t>𝑦</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205706" y="6255927"/>
                <a:ext cx="2486124" cy="400110"/>
              </a:xfrm>
              <a:prstGeom prst="rect">
                <a:avLst/>
              </a:prstGeom>
              <a:blipFill rotWithShape="1">
                <a:blip r:embed="rId13"/>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497721" y="5931419"/>
                <a:ext cx="1318009" cy="6758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i="1" smtClean="0">
                              <a:solidFill>
                                <a:prstClr val="black"/>
                              </a:solidFill>
                              <a:latin typeface="Cambria Math"/>
                            </a:rPr>
                          </m:ctrlPr>
                        </m:dPr>
                        <m:e>
                          <m:f>
                            <m:fPr>
                              <m:ctrlPr>
                                <a:rPr lang="en-US" sz="2000" i="1" smtClean="0">
                                  <a:solidFill>
                                    <a:prstClr val="black"/>
                                  </a:solidFill>
                                  <a:latin typeface="Cambria Math"/>
                                </a:rPr>
                              </m:ctrlPr>
                            </m:fPr>
                            <m:num>
                              <m:r>
                                <a:rPr lang="en-US" sz="2000" b="0" i="1" smtClean="0">
                                  <a:solidFill>
                                    <a:prstClr val="black"/>
                                  </a:solidFill>
                                  <a:latin typeface="Cambria Math"/>
                                </a:rPr>
                                <m:t>4</m:t>
                              </m:r>
                            </m:num>
                            <m:den>
                              <m:r>
                                <a:rPr lang="en-US" sz="2000" b="0" i="1" smtClean="0">
                                  <a:solidFill>
                                    <a:prstClr val="black"/>
                                  </a:solidFill>
                                  <a:latin typeface="Cambria Math"/>
                                </a:rPr>
                                <m:t>3</m:t>
                              </m:r>
                            </m:den>
                          </m:f>
                          <m:r>
                            <a:rPr lang="en-US" sz="2000" b="0" i="1" smtClean="0">
                              <a:solidFill>
                                <a:prstClr val="black"/>
                              </a:solidFill>
                              <a:latin typeface="Cambria Math"/>
                            </a:rPr>
                            <m:t>, −6</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497721" y="5931419"/>
                <a:ext cx="1318009" cy="675891"/>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20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anim calcmode="lin" valueType="num">
                                      <p:cBhvr>
                                        <p:cTn id="106" dur="1000" fill="hold"/>
                                        <p:tgtEl>
                                          <p:spTgt spid="17"/>
                                        </p:tgtEl>
                                        <p:attrNameLst>
                                          <p:attrName>ppt_x</p:attrName>
                                        </p:attrNameLst>
                                      </p:cBhvr>
                                      <p:tavLst>
                                        <p:tav tm="0">
                                          <p:val>
                                            <p:strVal val="#ppt_x"/>
                                          </p:val>
                                        </p:tav>
                                        <p:tav tm="100000">
                                          <p:val>
                                            <p:strVal val="#ppt_x"/>
                                          </p:val>
                                        </p:tav>
                                      </p:tavLst>
                                    </p:anim>
                                    <p:anim calcmode="lin" valueType="num">
                                      <p:cBhvr>
                                        <p:cTn id="10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p:bldP spid="15" grpId="0"/>
      <p:bldP spid="18" grpId="0"/>
      <p:bldP spid="19" grpId="0"/>
      <p:bldP spid="20" grpId="0"/>
      <p:bldP spid="21" grpId="0"/>
      <p:bldP spid="22" grpId="0"/>
      <p:bldP spid="23" grpId="0"/>
      <p:bldP spid="24" grpId="0"/>
      <p:bldP spid="25"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96549" y="1990264"/>
            <a:ext cx="4128974" cy="715709"/>
            <a:chOff x="1221827" y="1698746"/>
            <a:chExt cx="4128974" cy="715709"/>
          </a:xfrm>
        </p:grpSpPr>
        <p:sp>
          <p:nvSpPr>
            <p:cNvPr id="6" name="TextBox 5"/>
            <p:cNvSpPr txBox="1"/>
            <p:nvPr/>
          </p:nvSpPr>
          <p:spPr>
            <a:xfrm>
              <a:off x="1221827" y="1856546"/>
              <a:ext cx="2492990" cy="400110"/>
            </a:xfrm>
            <a:prstGeom prst="rect">
              <a:avLst/>
            </a:prstGeom>
            <a:noFill/>
          </p:spPr>
          <p:txBody>
            <a:bodyPr wrap="none" rtlCol="0">
              <a:spAutoFit/>
            </a:bodyPr>
            <a:lstStyle/>
            <a:p>
              <a:r>
                <a:rPr lang="en-US" sz="2000" dirty="0" smtClean="0"/>
                <a:t>2 X 2 Identity matrix:</a:t>
              </a:r>
              <a:endParaRPr lang="en-US" sz="2000" dirty="0"/>
            </a:p>
          </p:txBody>
        </p:sp>
        <mc:AlternateContent xmlns:mc="http://schemas.openxmlformats.org/markup-compatibility/2006" xmlns:a14="http://schemas.microsoft.com/office/drawing/2010/main">
          <mc:Choice Requires="a14">
            <p:sp>
              <p:nvSpPr>
                <p:cNvPr id="5" name="TextBox 4"/>
                <p:cNvSpPr txBox="1"/>
                <p:nvPr/>
              </p:nvSpPr>
              <p:spPr>
                <a:xfrm>
                  <a:off x="3965294" y="1698746"/>
                  <a:ext cx="1385507" cy="715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1        0</m:t>
                                </m:r>
                              </m:e>
                              <m:e>
                                <m:r>
                                  <a:rPr lang="en-US" sz="2400" b="0" i="1" smtClean="0">
                                    <a:latin typeface="Cambria Math"/>
                                  </a:rPr>
                                  <m:t>0        1</m:t>
                                </m:r>
                              </m:e>
                            </m:eqArr>
                          </m:e>
                        </m: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65294" y="1698746"/>
                  <a:ext cx="1385507" cy="715709"/>
                </a:xfrm>
                <a:prstGeom prst="rect">
                  <a:avLst/>
                </a:prstGeom>
                <a:blipFill rotWithShape="1">
                  <a:blip r:embed="rId2"/>
                  <a:stretch>
                    <a:fillRect/>
                  </a:stretch>
                </a:blipFill>
              </p:spPr>
              <p:txBody>
                <a:bodyPr/>
                <a:lstStyle/>
                <a:p>
                  <a:r>
                    <a:rPr lang="en-US">
                      <a:noFill/>
                    </a:rPr>
                    <a:t> </a:t>
                  </a:r>
                </a:p>
              </p:txBody>
            </p:sp>
          </mc:Fallback>
        </mc:AlternateContent>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38" y="284496"/>
            <a:ext cx="788612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1296549" y="3263607"/>
            <a:ext cx="4912971" cy="1068947"/>
            <a:chOff x="1221827" y="1698746"/>
            <a:chExt cx="4912971" cy="1068947"/>
          </a:xfrm>
        </p:grpSpPr>
        <p:sp>
          <p:nvSpPr>
            <p:cNvPr id="17" name="TextBox 16"/>
            <p:cNvSpPr txBox="1"/>
            <p:nvPr/>
          </p:nvSpPr>
          <p:spPr>
            <a:xfrm>
              <a:off x="1221827" y="1856546"/>
              <a:ext cx="2422458" cy="400110"/>
            </a:xfrm>
            <a:prstGeom prst="rect">
              <a:avLst/>
            </a:prstGeom>
            <a:noFill/>
          </p:spPr>
          <p:txBody>
            <a:bodyPr wrap="none" rtlCol="0">
              <a:spAutoFit/>
            </a:bodyPr>
            <a:lstStyle/>
            <a:p>
              <a:r>
                <a:rPr lang="en-US" sz="2000" dirty="0"/>
                <a:t>3</a:t>
              </a:r>
              <a:r>
                <a:rPr lang="en-US" sz="2000" dirty="0" smtClean="0"/>
                <a:t> X 3 Identity matrix:</a:t>
              </a:r>
              <a:endParaRPr lang="en-US" sz="2000" dirty="0"/>
            </a:p>
          </p:txBody>
        </p:sp>
        <mc:AlternateContent xmlns:mc="http://schemas.openxmlformats.org/markup-compatibility/2006" xmlns:a14="http://schemas.microsoft.com/office/drawing/2010/main">
          <mc:Choice Requires="a14">
            <p:sp>
              <p:nvSpPr>
                <p:cNvPr id="18" name="TextBox 17"/>
                <p:cNvSpPr txBox="1"/>
                <p:nvPr/>
              </p:nvSpPr>
              <p:spPr>
                <a:xfrm>
                  <a:off x="3965294" y="1698746"/>
                  <a:ext cx="2169504" cy="1068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1        0        0</m:t>
                                </m:r>
                              </m:e>
                              <m:e>
                                <m:r>
                                  <a:rPr lang="en-US" sz="2400" b="0" i="1" smtClean="0">
                                    <a:latin typeface="Cambria Math"/>
                                  </a:rPr>
                                  <m:t>0        1        0</m:t>
                                </m:r>
                              </m:e>
                              <m:e>
                                <m:r>
                                  <a:rPr lang="en-US" sz="2400" b="0" i="1" smtClean="0">
                                    <a:latin typeface="Cambria Math"/>
                                  </a:rPr>
                                  <m:t>0        0        1</m:t>
                                </m:r>
                              </m:e>
                            </m:eqArr>
                          </m:e>
                        </m:d>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965294" y="1698746"/>
                  <a:ext cx="2169504" cy="1068947"/>
                </a:xfrm>
                <a:prstGeom prst="rect">
                  <a:avLst/>
                </a:prstGeom>
                <a:blipFill rotWithShape="1">
                  <a:blip r:embed="rId4"/>
                  <a:stretch>
                    <a:fillRect/>
                  </a:stretch>
                </a:blipFill>
              </p:spPr>
              <p:txBody>
                <a:bodyPr/>
                <a:lstStyle/>
                <a:p>
                  <a:r>
                    <a:rPr lang="en-US">
                      <a:noFill/>
                    </a:rPr>
                    <a:t> </a:t>
                  </a:r>
                </a:p>
              </p:txBody>
            </p:sp>
          </mc:Fallback>
        </mc:AlternateContent>
      </p:grpSp>
      <p:grpSp>
        <p:nvGrpSpPr>
          <p:cNvPr id="19" name="Group 18"/>
          <p:cNvGrpSpPr/>
          <p:nvPr/>
        </p:nvGrpSpPr>
        <p:grpSpPr>
          <a:xfrm>
            <a:off x="1296549" y="4876800"/>
            <a:ext cx="5568022" cy="1452962"/>
            <a:chOff x="1221827" y="1698746"/>
            <a:chExt cx="5568022" cy="1452962"/>
          </a:xfrm>
        </p:grpSpPr>
        <p:sp>
          <p:nvSpPr>
            <p:cNvPr id="20" name="TextBox 19"/>
            <p:cNvSpPr txBox="1"/>
            <p:nvPr/>
          </p:nvSpPr>
          <p:spPr>
            <a:xfrm>
              <a:off x="1221827" y="1856546"/>
              <a:ext cx="2422458" cy="400110"/>
            </a:xfrm>
            <a:prstGeom prst="rect">
              <a:avLst/>
            </a:prstGeom>
            <a:noFill/>
          </p:spPr>
          <p:txBody>
            <a:bodyPr wrap="none" rtlCol="0">
              <a:spAutoFit/>
            </a:bodyPr>
            <a:lstStyle/>
            <a:p>
              <a:r>
                <a:rPr lang="en-US" sz="2000" dirty="0" smtClean="0"/>
                <a:t>4 X 4 Identity matrix:</a:t>
              </a:r>
              <a:endParaRPr lang="en-US" sz="2000" dirty="0"/>
            </a:p>
          </p:txBody>
        </p:sp>
        <mc:AlternateContent xmlns:mc="http://schemas.openxmlformats.org/markup-compatibility/2006" xmlns:a14="http://schemas.microsoft.com/office/drawing/2010/main">
          <mc:Choice Requires="a14">
            <p:sp>
              <p:nvSpPr>
                <p:cNvPr id="21" name="TextBox 20"/>
                <p:cNvSpPr txBox="1"/>
                <p:nvPr/>
              </p:nvSpPr>
              <p:spPr>
                <a:xfrm>
                  <a:off x="3965294" y="1698746"/>
                  <a:ext cx="2824555" cy="14529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1        0        0        0</m:t>
                                </m:r>
                              </m:e>
                              <m:e>
                                <m:r>
                                  <a:rPr lang="en-US" sz="2400" b="0" i="1" smtClean="0">
                                    <a:latin typeface="Cambria Math"/>
                                  </a:rPr>
                                  <m:t>0        1        0        0</m:t>
                                </m:r>
                              </m:e>
                              <m:e>
                                <m:r>
                                  <a:rPr lang="en-US" sz="2400" b="0" i="1" smtClean="0">
                                    <a:latin typeface="Cambria Math"/>
                                  </a:rPr>
                                  <m:t>0        0        1        0</m:t>
                                </m:r>
                              </m:e>
                              <m:e>
                                <m:r>
                                  <a:rPr lang="en-US" sz="2400" b="0" i="1" smtClean="0">
                                    <a:latin typeface="Cambria Math"/>
                                  </a:rPr>
                                  <m:t>0        0        0        1</m:t>
                                </m:r>
                              </m:e>
                            </m:eqArr>
                          </m:e>
                        </m:d>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965294" y="1698746"/>
                  <a:ext cx="2824555" cy="1452962"/>
                </a:xfrm>
                <a:prstGeom prst="rect">
                  <a:avLst/>
                </a:prstGeom>
                <a:blipFill rotWithShape="1">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839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025" y="381000"/>
            <a:ext cx="79279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295400" y="2133600"/>
                <a:ext cx="2262286" cy="86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7       4</m:t>
                              </m:r>
                            </m:e>
                            <m:e>
                              <m:r>
                                <a:rPr lang="en-US" b="0" i="1" smtClean="0">
                                  <a:latin typeface="Cambria Math"/>
                                </a:rPr>
                                <m:t>10     6</m:t>
                              </m:r>
                            </m:e>
                          </m:eqArr>
                        </m:e>
                      </m:d>
                      <m:r>
                        <a:rPr lang="en-US" i="1" smtClean="0">
                          <a:latin typeface="Cambria Math"/>
                          <a:ea typeface="Cambria Math"/>
                        </a:rPr>
                        <m:t>∙</m:t>
                      </m:r>
                      <m:d>
                        <m:dPr>
                          <m:begChr m:val="["/>
                          <m:endChr m:val="]"/>
                          <m:ctrlPr>
                            <a:rPr lang="en-US" i="1" smtClean="0">
                              <a:latin typeface="Cambria Math"/>
                              <a:ea typeface="Cambria Math"/>
                            </a:rPr>
                          </m:ctrlPr>
                        </m:dPr>
                        <m:e>
                          <m:eqArr>
                            <m:eqArrPr>
                              <m:ctrlPr>
                                <a:rPr lang="en-US" b="0" i="1" smtClean="0">
                                  <a:latin typeface="Cambria Math"/>
                                  <a:ea typeface="Cambria Math"/>
                                </a:rPr>
                              </m:ctrlPr>
                            </m:eqArrPr>
                            <m:e>
                              <m:r>
                                <a:rPr lang="en-US" b="0" i="1" smtClean="0">
                                  <a:latin typeface="Cambria Math"/>
                                  <a:ea typeface="Cambria Math"/>
                                </a:rPr>
                                <m:t>3      −2</m:t>
                              </m:r>
                            </m:e>
                            <m:e>
                              <m:r>
                                <a:rPr lang="en-US" b="0" i="1" smtClean="0">
                                  <a:latin typeface="Cambria Math"/>
                                  <a:ea typeface="Cambria Math"/>
                                </a:rPr>
                                <m:t>−5      </m:t>
                              </m:r>
                              <m:f>
                                <m:fPr>
                                  <m:ctrlPr>
                                    <a:rPr lang="en-US" b="0" i="1" smtClean="0">
                                      <a:latin typeface="Cambria Math"/>
                                      <a:ea typeface="Cambria Math"/>
                                    </a:rPr>
                                  </m:ctrlPr>
                                </m:fPr>
                                <m:num>
                                  <m:r>
                                    <a:rPr lang="en-US" b="0" i="1" smtClean="0">
                                      <a:latin typeface="Cambria Math"/>
                                      <a:ea typeface="Cambria Math"/>
                                    </a:rPr>
                                    <m:t>7</m:t>
                                  </m:r>
                                </m:num>
                                <m:den>
                                  <m:r>
                                    <a:rPr lang="en-US" b="0" i="1" smtClean="0">
                                      <a:latin typeface="Cambria Math"/>
                                      <a:ea typeface="Cambria Math"/>
                                    </a:rPr>
                                    <m:t>2</m:t>
                                  </m:r>
                                </m:den>
                              </m:f>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2133600"/>
                <a:ext cx="2262286" cy="8658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334407" y="2290309"/>
                <a:ext cx="1167627" cy="552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1     0</m:t>
                              </m:r>
                            </m:e>
                            <m:e>
                              <m:r>
                                <a:rPr lang="en-US" b="0" i="1" smtClean="0">
                                  <a:latin typeface="Cambria Math"/>
                                </a:rPr>
                                <m:t>0     1</m:t>
                              </m:r>
                            </m:e>
                          </m:eqAr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334407" y="2290309"/>
                <a:ext cx="1167627" cy="552459"/>
              </a:xfrm>
              <a:prstGeom prst="rect">
                <a:avLst/>
              </a:prstGeom>
              <a:blipFill rotWithShape="1">
                <a:blip r:embed="rId4"/>
                <a:stretch>
                  <a:fillRect/>
                </a:stretch>
              </a:blipFill>
            </p:spPr>
            <p:txBody>
              <a:bodyPr/>
              <a:lstStyle/>
              <a:p>
                <a:r>
                  <a:rPr lang="en-US">
                    <a:noFill/>
                  </a:rPr>
                  <a:t> </a:t>
                </a:r>
              </a:p>
            </p:txBody>
          </p:sp>
        </mc:Fallback>
      </mc:AlternateContent>
      <p:sp>
        <p:nvSpPr>
          <p:cNvPr id="6" name="TextBox 5"/>
          <p:cNvSpPr txBox="1"/>
          <p:nvPr/>
        </p:nvSpPr>
        <p:spPr>
          <a:xfrm>
            <a:off x="2209800" y="1609240"/>
            <a:ext cx="681340" cy="369332"/>
          </a:xfrm>
          <a:prstGeom prst="rect">
            <a:avLst/>
          </a:prstGeom>
          <a:noFill/>
        </p:spPr>
        <p:txBody>
          <a:bodyPr wrap="none" rtlCol="0">
            <a:spAutoFit/>
          </a:bodyPr>
          <a:lstStyle/>
          <a:p>
            <a:r>
              <a:rPr lang="en-US" i="1" dirty="0" smtClean="0"/>
              <a:t>X ·  Y</a:t>
            </a:r>
            <a:endParaRPr lang="en-US" i="1" dirty="0"/>
          </a:p>
        </p:txBody>
      </p:sp>
      <p:sp>
        <p:nvSpPr>
          <p:cNvPr id="8" name="TextBox 7"/>
          <p:cNvSpPr txBox="1"/>
          <p:nvPr/>
        </p:nvSpPr>
        <p:spPr>
          <a:xfrm>
            <a:off x="6019800" y="1624271"/>
            <a:ext cx="721672" cy="369332"/>
          </a:xfrm>
          <a:prstGeom prst="rect">
            <a:avLst/>
          </a:prstGeom>
          <a:noFill/>
        </p:spPr>
        <p:txBody>
          <a:bodyPr wrap="none" rtlCol="0">
            <a:spAutoFit/>
          </a:bodyPr>
          <a:lstStyle/>
          <a:p>
            <a:r>
              <a:rPr lang="en-US" i="1" dirty="0"/>
              <a:t>Y</a:t>
            </a:r>
            <a:r>
              <a:rPr lang="en-US" i="1" dirty="0" smtClean="0"/>
              <a:t> ·  X</a:t>
            </a:r>
            <a:endParaRPr lang="en-US" i="1" dirty="0"/>
          </a:p>
        </p:txBody>
      </p:sp>
      <mc:AlternateContent xmlns:mc="http://schemas.openxmlformats.org/markup-compatibility/2006" xmlns:a14="http://schemas.microsoft.com/office/drawing/2010/main">
        <mc:Choice Requires="a14">
          <p:sp>
            <p:nvSpPr>
              <p:cNvPr id="9" name="TextBox 8"/>
              <p:cNvSpPr txBox="1"/>
              <p:nvPr/>
            </p:nvSpPr>
            <p:spPr>
              <a:xfrm>
                <a:off x="5249493" y="2133600"/>
                <a:ext cx="2243050" cy="840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a:latin typeface="Cambria Math"/>
                                  <a:ea typeface="Cambria Math"/>
                                </a:rPr>
                              </m:ctrlPr>
                            </m:eqArrPr>
                            <m:e>
                              <m:r>
                                <a:rPr lang="en-US" i="1">
                                  <a:latin typeface="Cambria Math"/>
                                  <a:ea typeface="Cambria Math"/>
                                </a:rPr>
                                <m:t>3      −2</m:t>
                              </m:r>
                            </m:e>
                            <m:e>
                              <m:r>
                                <a:rPr lang="en-US" i="1">
                                  <a:latin typeface="Cambria Math"/>
                                  <a:ea typeface="Cambria Math"/>
                                </a:rPr>
                                <m:t>−5      </m:t>
                              </m:r>
                              <m:f>
                                <m:fPr>
                                  <m:ctrlPr>
                                    <a:rPr lang="en-US" i="1">
                                      <a:latin typeface="Cambria Math"/>
                                      <a:ea typeface="Cambria Math"/>
                                    </a:rPr>
                                  </m:ctrlPr>
                                </m:fPr>
                                <m:num>
                                  <m:r>
                                    <a:rPr lang="en-US" i="1">
                                      <a:latin typeface="Cambria Math"/>
                                      <a:ea typeface="Cambria Math"/>
                                    </a:rPr>
                                    <m:t>7</m:t>
                                  </m:r>
                                </m:num>
                                <m:den>
                                  <m:r>
                                    <a:rPr lang="en-US" i="1">
                                      <a:latin typeface="Cambria Math"/>
                                      <a:ea typeface="Cambria Math"/>
                                    </a:rPr>
                                    <m:t>2</m:t>
                                  </m:r>
                                </m:den>
                              </m:f>
                            </m:e>
                          </m:eqArr>
                        </m:e>
                      </m:d>
                      <m:r>
                        <a:rPr lang="en-US" i="1" smtClean="0">
                          <a:latin typeface="Cambria Math"/>
                          <a:ea typeface="Cambria Math"/>
                        </a:rPr>
                        <m:t>∙</m:t>
                      </m:r>
                      <m:d>
                        <m:dPr>
                          <m:begChr m:val="["/>
                          <m:endChr m:val="]"/>
                          <m:ctrlPr>
                            <a:rPr lang="en-US" i="1" smtClean="0">
                              <a:latin typeface="Cambria Math"/>
                              <a:ea typeface="Cambria Math"/>
                            </a:rPr>
                          </m:ctrlPr>
                        </m:dPr>
                        <m:e>
                          <m:eqArr>
                            <m:eqArrPr>
                              <m:ctrlPr>
                                <a:rPr lang="en-US" b="0" i="1" smtClean="0">
                                  <a:latin typeface="Cambria Math"/>
                                  <a:ea typeface="Cambria Math"/>
                                </a:rPr>
                              </m:ctrlPr>
                            </m:eqArrPr>
                            <m:e>
                              <m:r>
                                <a:rPr lang="en-US" b="0" i="1" smtClean="0">
                                  <a:latin typeface="Cambria Math"/>
                                  <a:ea typeface="Cambria Math"/>
                                </a:rPr>
                                <m:t>7       4</m:t>
                              </m:r>
                            </m:e>
                            <m:e>
                              <m:r>
                                <a:rPr lang="en-US" b="0" i="1" smtClean="0">
                                  <a:latin typeface="Cambria Math"/>
                                  <a:ea typeface="Cambria Math"/>
                                </a:rPr>
                                <m:t>10     6</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249493" y="2133600"/>
                <a:ext cx="2243050" cy="84016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391400" y="2277453"/>
                <a:ext cx="1167627" cy="552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1     0</m:t>
                              </m:r>
                            </m:e>
                            <m:e>
                              <m:r>
                                <a:rPr lang="en-US" b="0" i="1" smtClean="0">
                                  <a:latin typeface="Cambria Math"/>
                                </a:rPr>
                                <m:t>0     1</m:t>
                              </m:r>
                            </m:e>
                          </m:eqAr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391400" y="2277453"/>
                <a:ext cx="1167627" cy="552459"/>
              </a:xfrm>
              <a:prstGeom prst="rect">
                <a:avLst/>
              </a:prstGeom>
              <a:blipFill rotWithShape="1">
                <a:blip r:embed="rId6"/>
                <a:stretch>
                  <a:fillRect/>
                </a:stretch>
              </a:blipFill>
            </p:spPr>
            <p:txBody>
              <a:bodyPr/>
              <a:lstStyle/>
              <a:p>
                <a:r>
                  <a:rPr lang="en-US">
                    <a:noFill/>
                  </a:rPr>
                  <a:t> </a:t>
                </a:r>
              </a:p>
            </p:txBody>
          </p:sp>
        </mc:Fallback>
      </mc:AlternateContent>
      <p:sp>
        <p:nvSpPr>
          <p:cNvPr id="11" name="TextBox 10"/>
          <p:cNvSpPr txBox="1"/>
          <p:nvPr/>
        </p:nvSpPr>
        <p:spPr>
          <a:xfrm>
            <a:off x="1333898" y="3578772"/>
            <a:ext cx="7035259" cy="369332"/>
          </a:xfrm>
          <a:prstGeom prst="rect">
            <a:avLst/>
          </a:prstGeom>
          <a:noFill/>
        </p:spPr>
        <p:txBody>
          <a:bodyPr wrap="none" rtlCol="0">
            <a:spAutoFit/>
          </a:bodyPr>
          <a:lstStyle/>
          <a:p>
            <a:r>
              <a:rPr lang="en-US" dirty="0" smtClean="0"/>
              <a:t>Because both </a:t>
            </a:r>
            <a:r>
              <a:rPr lang="en-US" i="1" dirty="0" smtClean="0"/>
              <a:t>X ·  Y and Y ·  X</a:t>
            </a:r>
            <a:r>
              <a:rPr lang="en-US" dirty="0" smtClean="0"/>
              <a:t> equal the identity matrix they are inverses.</a:t>
            </a:r>
            <a:endParaRPr lang="en-US" i="1" dirty="0"/>
          </a:p>
        </p:txBody>
      </p:sp>
    </p:spTree>
    <p:extLst>
      <p:ext uri="{BB962C8B-B14F-4D97-AF65-F5344CB8AC3E}">
        <p14:creationId xmlns:p14="http://schemas.microsoft.com/office/powerpoint/2010/main" val="12644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295400" y="2133600"/>
                <a:ext cx="2278829" cy="554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8     11</m:t>
                              </m:r>
                            </m:e>
                            <m:e>
                              <m:r>
                                <a:rPr lang="en-US" b="0" i="1" smtClean="0">
                                  <a:latin typeface="Cambria Math"/>
                                </a:rPr>
                                <m:t>3        4</m:t>
                              </m:r>
                            </m:e>
                          </m:eqArr>
                        </m:e>
                      </m:d>
                      <m:r>
                        <a:rPr lang="en-US" i="1" smtClean="0">
                          <a:latin typeface="Cambria Math"/>
                          <a:ea typeface="Cambria Math"/>
                        </a:rPr>
                        <m:t>∙</m:t>
                      </m:r>
                      <m:d>
                        <m:dPr>
                          <m:begChr m:val="["/>
                          <m:endChr m:val="]"/>
                          <m:ctrlPr>
                            <a:rPr lang="en-US" i="1" smtClean="0">
                              <a:latin typeface="Cambria Math"/>
                              <a:ea typeface="Cambria Math"/>
                            </a:rPr>
                          </m:ctrlPr>
                        </m:dPr>
                        <m:e>
                          <m:eqArr>
                            <m:eqArrPr>
                              <m:ctrlPr>
                                <a:rPr lang="en-US" b="0" i="1" smtClean="0">
                                  <a:latin typeface="Cambria Math"/>
                                  <a:ea typeface="Cambria Math"/>
                                </a:rPr>
                              </m:ctrlPr>
                            </m:eqArrPr>
                            <m:e>
                              <m:r>
                                <a:rPr lang="en-US" b="0" i="1" smtClean="0">
                                  <a:latin typeface="Cambria Math"/>
                                  <a:ea typeface="Cambria Math"/>
                                </a:rPr>
                                <m:t>−4      11</m:t>
                              </m:r>
                            </m:e>
                            <m:e>
                              <m:r>
                                <a:rPr lang="en-US" b="0" i="1" smtClean="0">
                                  <a:latin typeface="Cambria Math"/>
                                  <a:ea typeface="Cambria Math"/>
                                </a:rPr>
                                <m:t>  3    −8</m:t>
                              </m:r>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2133600"/>
                <a:ext cx="2278829" cy="5542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29000" y="2133600"/>
                <a:ext cx="1167627" cy="552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1     0</m:t>
                              </m:r>
                            </m:e>
                            <m:e>
                              <m:r>
                                <a:rPr lang="en-US" b="0" i="1" smtClean="0">
                                  <a:latin typeface="Cambria Math"/>
                                </a:rPr>
                                <m:t>0     1</m:t>
                              </m:r>
                            </m:e>
                          </m:eqAr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429000" y="2133600"/>
                <a:ext cx="1167627" cy="552459"/>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2209800" y="1609240"/>
            <a:ext cx="681340" cy="369332"/>
          </a:xfrm>
          <a:prstGeom prst="rect">
            <a:avLst/>
          </a:prstGeom>
          <a:noFill/>
        </p:spPr>
        <p:txBody>
          <a:bodyPr wrap="none" rtlCol="0">
            <a:spAutoFit/>
          </a:bodyPr>
          <a:lstStyle/>
          <a:p>
            <a:r>
              <a:rPr lang="en-US" i="1" dirty="0" smtClean="0"/>
              <a:t>X ·  Y</a:t>
            </a:r>
            <a:endParaRPr lang="en-US" i="1" dirty="0"/>
          </a:p>
        </p:txBody>
      </p:sp>
      <p:sp>
        <p:nvSpPr>
          <p:cNvPr id="8" name="TextBox 7"/>
          <p:cNvSpPr txBox="1"/>
          <p:nvPr/>
        </p:nvSpPr>
        <p:spPr>
          <a:xfrm>
            <a:off x="6019800" y="1624271"/>
            <a:ext cx="721672" cy="369332"/>
          </a:xfrm>
          <a:prstGeom prst="rect">
            <a:avLst/>
          </a:prstGeom>
          <a:noFill/>
        </p:spPr>
        <p:txBody>
          <a:bodyPr wrap="none" rtlCol="0">
            <a:spAutoFit/>
          </a:bodyPr>
          <a:lstStyle/>
          <a:p>
            <a:r>
              <a:rPr lang="en-US" i="1" dirty="0"/>
              <a:t>Y</a:t>
            </a:r>
            <a:r>
              <a:rPr lang="en-US" i="1" dirty="0" smtClean="0"/>
              <a:t> ·  X</a:t>
            </a:r>
            <a:endParaRPr lang="en-US" i="1" dirty="0"/>
          </a:p>
        </p:txBody>
      </p:sp>
      <mc:AlternateContent xmlns:mc="http://schemas.openxmlformats.org/markup-compatibility/2006" xmlns:a14="http://schemas.microsoft.com/office/drawing/2010/main">
        <mc:Choice Requires="a14">
          <p:sp>
            <p:nvSpPr>
              <p:cNvPr id="9" name="TextBox 8"/>
              <p:cNvSpPr txBox="1"/>
              <p:nvPr/>
            </p:nvSpPr>
            <p:spPr>
              <a:xfrm>
                <a:off x="5249493" y="2133600"/>
                <a:ext cx="2278829" cy="554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a:latin typeface="Cambria Math"/>
                                  <a:ea typeface="Cambria Math"/>
                                </a:rPr>
                              </m:ctrlPr>
                            </m:eqArrPr>
                            <m:e>
                              <m:r>
                                <a:rPr lang="en-US" i="1">
                                  <a:latin typeface="Cambria Math"/>
                                  <a:ea typeface="Cambria Math"/>
                                </a:rPr>
                                <m:t>−4      11</m:t>
                              </m:r>
                            </m:e>
                            <m:e>
                              <m:r>
                                <a:rPr lang="en-US" i="1">
                                  <a:latin typeface="Cambria Math"/>
                                  <a:ea typeface="Cambria Math"/>
                                </a:rPr>
                                <m:t>  3    −8</m:t>
                              </m:r>
                            </m:e>
                          </m:eqArr>
                        </m:e>
                      </m:d>
                      <m:r>
                        <a:rPr lang="en-US" i="1" smtClean="0">
                          <a:latin typeface="Cambria Math"/>
                          <a:ea typeface="Cambria Math"/>
                        </a:rPr>
                        <m:t>∙</m:t>
                      </m:r>
                      <m:d>
                        <m:dPr>
                          <m:begChr m:val="["/>
                          <m:endChr m:val="]"/>
                          <m:ctrlPr>
                            <a:rPr lang="en-US" i="1" smtClean="0">
                              <a:latin typeface="Cambria Math"/>
                              <a:ea typeface="Cambria Math"/>
                            </a:rPr>
                          </m:ctrlPr>
                        </m:dPr>
                        <m:e>
                          <m:eqArr>
                            <m:eqArrPr>
                              <m:ctrlPr>
                                <a:rPr lang="en-US" i="1">
                                  <a:latin typeface="Cambria Math"/>
                                </a:rPr>
                              </m:ctrlPr>
                            </m:eqArrPr>
                            <m:e>
                              <m:r>
                                <a:rPr lang="en-US" i="1">
                                  <a:latin typeface="Cambria Math"/>
                                </a:rPr>
                                <m:t>8     11</m:t>
                              </m:r>
                            </m:e>
                            <m:e>
                              <m:r>
                                <a:rPr lang="en-US" i="1">
                                  <a:latin typeface="Cambria Math"/>
                                </a:rPr>
                                <m:t>3        4</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249493" y="2133600"/>
                <a:ext cx="2278829" cy="5542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391400" y="2142614"/>
                <a:ext cx="1167627" cy="552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1     0</m:t>
                              </m:r>
                            </m:e>
                            <m:e>
                              <m:r>
                                <a:rPr lang="en-US" b="0" i="1" smtClean="0">
                                  <a:latin typeface="Cambria Math"/>
                                </a:rPr>
                                <m:t>0     1</m:t>
                              </m:r>
                            </m:e>
                          </m:eqAr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391400" y="2142614"/>
                <a:ext cx="1167627" cy="552459"/>
              </a:xfrm>
              <a:prstGeom prst="rect">
                <a:avLst/>
              </a:prstGeom>
              <a:blipFill rotWithShape="1">
                <a:blip r:embed="rId5"/>
                <a:stretch>
                  <a:fillRect/>
                </a:stretch>
              </a:blipFill>
            </p:spPr>
            <p:txBody>
              <a:bodyPr/>
              <a:lstStyle/>
              <a:p>
                <a:r>
                  <a:rPr lang="en-US">
                    <a:noFill/>
                  </a:rPr>
                  <a:t> </a:t>
                </a:r>
              </a:p>
            </p:txBody>
          </p:sp>
        </mc:Fallback>
      </mc:AlternateContent>
      <p:sp>
        <p:nvSpPr>
          <p:cNvPr id="11" name="TextBox 10"/>
          <p:cNvSpPr txBox="1"/>
          <p:nvPr/>
        </p:nvSpPr>
        <p:spPr>
          <a:xfrm>
            <a:off x="1333898" y="3578772"/>
            <a:ext cx="7035259" cy="369332"/>
          </a:xfrm>
          <a:prstGeom prst="rect">
            <a:avLst/>
          </a:prstGeom>
          <a:noFill/>
        </p:spPr>
        <p:txBody>
          <a:bodyPr wrap="none" rtlCol="0">
            <a:spAutoFit/>
          </a:bodyPr>
          <a:lstStyle/>
          <a:p>
            <a:r>
              <a:rPr lang="en-US" dirty="0" smtClean="0"/>
              <a:t>Because both </a:t>
            </a:r>
            <a:r>
              <a:rPr lang="en-US" i="1" dirty="0" smtClean="0"/>
              <a:t>X ·  Y and Y ·  X</a:t>
            </a:r>
            <a:r>
              <a:rPr lang="en-US" dirty="0" smtClean="0"/>
              <a:t> equal the identity matrix they are inverses.</a:t>
            </a:r>
            <a:endParaRPr lang="en-US" i="1" dirty="0"/>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9858" y="228600"/>
            <a:ext cx="788830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0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402152"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7080250" cy="381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19200" y="3128962"/>
            <a:ext cx="4381500" cy="447675"/>
            <a:chOff x="1219200" y="3128962"/>
            <a:chExt cx="4381500" cy="447675"/>
          </a:xfrm>
        </p:grpSpPr>
        <p:sp>
          <p:nvSpPr>
            <p:cNvPr id="5" name="Rectangle 6"/>
            <p:cNvSpPr>
              <a:spLocks noChangeArrowheads="1"/>
            </p:cNvSpPr>
            <p:nvPr/>
          </p:nvSpPr>
          <p:spPr bwMode="auto">
            <a:xfrm>
              <a:off x="1219200" y="3268860"/>
              <a:ext cx="1143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Example 2: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128962"/>
              <a:ext cx="2781300" cy="44767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4114800"/>
            <a:ext cx="3209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76800" y="4030146"/>
            <a:ext cx="2566728" cy="369332"/>
          </a:xfrm>
          <a:prstGeom prst="rect">
            <a:avLst/>
          </a:prstGeom>
          <a:noFill/>
        </p:spPr>
        <p:txBody>
          <a:bodyPr wrap="none" rtlCol="0">
            <a:spAutoFit/>
          </a:bodyPr>
          <a:lstStyle/>
          <a:p>
            <a:r>
              <a:rPr lang="en-US" i="1" dirty="0"/>
              <a:t>a</a:t>
            </a:r>
            <a:r>
              <a:rPr lang="en-US" i="1" dirty="0" smtClean="0"/>
              <a:t>d – </a:t>
            </a:r>
            <a:r>
              <a:rPr lang="en-US" i="1" dirty="0" err="1" smtClean="0"/>
              <a:t>bc</a:t>
            </a:r>
            <a:r>
              <a:rPr lang="en-US" i="1" dirty="0" smtClean="0"/>
              <a:t> = (7)(1)-(2)(2) = 3</a:t>
            </a:r>
            <a:endParaRPr lang="en-US" i="1" dirty="0"/>
          </a:p>
        </p:txBody>
      </p:sp>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724400"/>
            <a:ext cx="3038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4767876" y="4724400"/>
                <a:ext cx="1424108"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1</m:t>
                          </m:r>
                        </m:num>
                        <m:den>
                          <m:r>
                            <a:rPr lang="en-US" b="0" i="1" smtClean="0">
                              <a:latin typeface="Cambria Math"/>
                            </a:rPr>
                            <m:t>3</m:t>
                          </m:r>
                        </m:den>
                      </m:f>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−2</m:t>
                              </m:r>
                            </m:e>
                            <m:e>
                              <m:r>
                                <a:rPr lang="en-US" b="0" i="1" smtClean="0">
                                  <a:latin typeface="Cambria Math"/>
                                </a:rPr>
                                <m:t>−2        7</m:t>
                              </m:r>
                            </m:e>
                          </m:eqAr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767876" y="4724400"/>
                <a:ext cx="1424108"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400799" y="4444291"/>
                <a:ext cx="1597489" cy="11729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f>
                                <m:fPr>
                                  <m:ctrlPr>
                                    <a:rPr lang="en-US" b="0" i="1" smtClean="0">
                                      <a:latin typeface="Cambria Math"/>
                                    </a:rPr>
                                  </m:ctrlPr>
                                </m:fPr>
                                <m:num>
                                  <m:r>
                                    <a:rPr lang="en-US" b="0" i="1" smtClean="0">
                                      <a:latin typeface="Cambria Math"/>
                                    </a:rPr>
                                    <m:t>1</m:t>
                                  </m:r>
                                </m:num>
                                <m:den>
                                  <m:r>
                                    <a:rPr lang="en-US" b="0" i="1" smtClean="0">
                                      <a:latin typeface="Cambria Math"/>
                                    </a:rPr>
                                    <m:t>3</m:t>
                                  </m:r>
                                </m:den>
                              </m:f>
                              <m:r>
                                <a:rPr lang="en-US" b="0" i="1" smtClean="0">
                                  <a:latin typeface="Cambria Math"/>
                                </a:rPr>
                                <m:t>      −</m:t>
                              </m:r>
                              <m:f>
                                <m:fPr>
                                  <m:ctrlPr>
                                    <a:rPr lang="en-US" b="0" i="1" smtClean="0">
                                      <a:latin typeface="Cambria Math"/>
                                    </a:rPr>
                                  </m:ctrlPr>
                                </m:fPr>
                                <m:num>
                                  <m:r>
                                    <a:rPr lang="en-US" b="0" i="1" smtClean="0">
                                      <a:latin typeface="Cambria Math"/>
                                    </a:rPr>
                                    <m:t>2</m:t>
                                  </m:r>
                                </m:num>
                                <m:den>
                                  <m:r>
                                    <a:rPr lang="en-US" b="0" i="1" smtClean="0">
                                      <a:latin typeface="Cambria Math"/>
                                    </a:rPr>
                                    <m:t>3</m:t>
                                  </m:r>
                                </m:den>
                              </m:f>
                            </m:e>
                            <m:e>
                              <m:r>
                                <a:rPr lang="en-US" b="0" i="1" smtClean="0">
                                  <a:latin typeface="Cambria Math"/>
                                </a:rPr>
                                <m:t>−</m:t>
                              </m:r>
                              <m:f>
                                <m:fPr>
                                  <m:ctrlPr>
                                    <a:rPr lang="en-US" b="0" i="1" smtClean="0">
                                      <a:latin typeface="Cambria Math"/>
                                    </a:rPr>
                                  </m:ctrlPr>
                                </m:fPr>
                                <m:num>
                                  <m:r>
                                    <a:rPr lang="en-US" b="0" i="1" smtClean="0">
                                      <a:latin typeface="Cambria Math"/>
                                    </a:rPr>
                                    <m:t>2</m:t>
                                  </m:r>
                                </m:num>
                                <m:den>
                                  <m:r>
                                    <a:rPr lang="en-US" b="0" i="1" smtClean="0">
                                      <a:latin typeface="Cambria Math"/>
                                    </a:rPr>
                                    <m:t>3</m:t>
                                  </m:r>
                                </m:den>
                              </m:f>
                              <m:r>
                                <a:rPr lang="en-US" b="0" i="1" smtClean="0">
                                  <a:latin typeface="Cambria Math"/>
                                </a:rPr>
                                <m:t>        </m:t>
                              </m:r>
                              <m:f>
                                <m:fPr>
                                  <m:ctrlPr>
                                    <a:rPr lang="en-US" b="0" i="1" smtClean="0">
                                      <a:latin typeface="Cambria Math"/>
                                    </a:rPr>
                                  </m:ctrlPr>
                                </m:fPr>
                                <m:num>
                                  <m:r>
                                    <a:rPr lang="en-US" b="0" i="1" smtClean="0">
                                      <a:latin typeface="Cambria Math"/>
                                    </a:rPr>
                                    <m:t>7</m:t>
                                  </m:r>
                                </m:num>
                                <m:den>
                                  <m:r>
                                    <a:rPr lang="en-US" b="0" i="1" smtClean="0">
                                      <a:latin typeface="Cambria Math"/>
                                    </a:rPr>
                                    <m:t>3</m:t>
                                  </m:r>
                                </m:den>
                              </m:f>
                            </m:e>
                          </m:eqAr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400799" y="4444291"/>
                <a:ext cx="1597489" cy="117295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47800" y="5853527"/>
                <a:ext cx="7088479" cy="369332"/>
              </a:xfrm>
              <a:prstGeom prst="rect">
                <a:avLst/>
              </a:prstGeom>
              <a:noFill/>
            </p:spPr>
            <p:txBody>
              <a:bodyPr wrap="none" rtlCol="0">
                <a:spAutoFit/>
              </a:bodyPr>
              <a:lstStyle/>
              <a:p>
                <a:r>
                  <a:rPr lang="en-US" dirty="0" smtClean="0"/>
                  <a:t>Check it using your calculator:  </a:t>
                </a:r>
                <a14:m>
                  <m:oMath xmlns:m="http://schemas.openxmlformats.org/officeDocument/2006/math">
                    <m:sSup>
                      <m:sSupPr>
                        <m:ctrlPr>
                          <a:rPr lang="en-US" i="1" smtClean="0">
                            <a:latin typeface="Cambria Math"/>
                          </a:rPr>
                        </m:ctrlPr>
                      </m:sSupPr>
                      <m:e>
                        <m:d>
                          <m:dPr>
                            <m:begChr m:val="["/>
                            <m:endChr m:val="]"/>
                            <m:ctrlPr>
                              <a:rPr lang="en-US" i="1" smtClean="0">
                                <a:latin typeface="Cambria Math"/>
                              </a:rPr>
                            </m:ctrlPr>
                          </m:dPr>
                          <m:e>
                            <m:r>
                              <a:rPr lang="en-US" b="0" i="1" smtClean="0">
                                <a:latin typeface="Cambria Math"/>
                              </a:rPr>
                              <m:t>𝐴</m:t>
                            </m:r>
                          </m:e>
                        </m:d>
                      </m:e>
                      <m:sup>
                        <m:r>
                          <a:rPr lang="en-US" b="0" i="1" smtClean="0">
                            <a:latin typeface="Cambria Math"/>
                          </a:rPr>
                          <m:t>−1</m:t>
                        </m:r>
                      </m:sup>
                    </m:sSup>
                  </m:oMath>
                </a14:m>
                <a:r>
                  <a:rPr lang="en-US" dirty="0" smtClean="0"/>
                  <a:t>, then use your MATH: FRAC button</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447800" y="5853527"/>
                <a:ext cx="7088479" cy="369332"/>
              </a:xfrm>
              <a:prstGeom prst="rect">
                <a:avLst/>
              </a:prstGeom>
              <a:blipFill rotWithShape="1">
                <a:blip r:embed="rId9"/>
                <a:stretch>
                  <a:fillRect l="-775"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189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9"/>
                                        </p:tgtEl>
                                        <p:attrNameLst>
                                          <p:attrName>style.visibility</p:attrName>
                                        </p:attrNameLst>
                                      </p:cBhvr>
                                      <p:to>
                                        <p:strVal val="visible"/>
                                      </p:to>
                                    </p:set>
                                    <p:animEffect transition="in" filter="fade">
                                      <p:cBhvr>
                                        <p:cTn id="21" dur="1000"/>
                                        <p:tgtEl>
                                          <p:spTgt spid="3079"/>
                                        </p:tgtEl>
                                      </p:cBhvr>
                                    </p:animEffect>
                                    <p:anim calcmode="lin" valueType="num">
                                      <p:cBhvr>
                                        <p:cTn id="22" dur="1000" fill="hold"/>
                                        <p:tgtEl>
                                          <p:spTgt spid="3079"/>
                                        </p:tgtEl>
                                        <p:attrNameLst>
                                          <p:attrName>ppt_x</p:attrName>
                                        </p:attrNameLst>
                                      </p:cBhvr>
                                      <p:tavLst>
                                        <p:tav tm="0">
                                          <p:val>
                                            <p:strVal val="#ppt_x"/>
                                          </p:val>
                                        </p:tav>
                                        <p:tav tm="100000">
                                          <p:val>
                                            <p:strVal val="#ppt_x"/>
                                          </p:val>
                                        </p:tav>
                                      </p:tavLst>
                                    </p:anim>
                                    <p:anim calcmode="lin" valueType="num">
                                      <p:cBhvr>
                                        <p:cTn id="23"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fade">
                                      <p:cBhvr>
                                        <p:cTn id="35" dur="1000"/>
                                        <p:tgtEl>
                                          <p:spTgt spid="3080"/>
                                        </p:tgtEl>
                                      </p:cBhvr>
                                    </p:animEffect>
                                    <p:anim calcmode="lin" valueType="num">
                                      <p:cBhvr>
                                        <p:cTn id="36" dur="1000" fill="hold"/>
                                        <p:tgtEl>
                                          <p:spTgt spid="3080"/>
                                        </p:tgtEl>
                                        <p:attrNameLst>
                                          <p:attrName>ppt_x</p:attrName>
                                        </p:attrNameLst>
                                      </p:cBhvr>
                                      <p:tavLst>
                                        <p:tav tm="0">
                                          <p:val>
                                            <p:strVal val="#ppt_x"/>
                                          </p:val>
                                        </p:tav>
                                        <p:tav tm="100000">
                                          <p:val>
                                            <p:strVal val="#ppt_x"/>
                                          </p:val>
                                        </p:tav>
                                      </p:tavLst>
                                    </p:anim>
                                    <p:anim calcmode="lin" valueType="num">
                                      <p:cBhvr>
                                        <p:cTn id="37"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5562600" cy="369332"/>
          </a:xfrm>
          <a:prstGeom prst="rect">
            <a:avLst/>
          </a:prstGeom>
        </p:spPr>
        <p:txBody>
          <a:bodyPr wrap="square">
            <a:spAutoFit/>
          </a:bodyPr>
          <a:lstStyle/>
          <a:p>
            <a:r>
              <a:rPr lang="en-US" b="1" dirty="0"/>
              <a:t>Your Turn 2:  </a:t>
            </a:r>
            <a:r>
              <a:rPr lang="en-US" dirty="0"/>
              <a:t>Find the inverse of each matrix, if it exists.</a:t>
            </a:r>
          </a:p>
        </p:txBody>
      </p:sp>
      <p:grpSp>
        <p:nvGrpSpPr>
          <p:cNvPr id="7" name="Group 6"/>
          <p:cNvGrpSpPr/>
          <p:nvPr/>
        </p:nvGrpSpPr>
        <p:grpSpPr>
          <a:xfrm>
            <a:off x="1143000" y="1167285"/>
            <a:ext cx="1162050" cy="390525"/>
            <a:chOff x="1143000" y="1167285"/>
            <a:chExt cx="1162050" cy="390525"/>
          </a:xfrm>
        </p:grpSpPr>
        <p:sp>
          <p:nvSpPr>
            <p:cNvPr id="5" name="Rectangle 2"/>
            <p:cNvSpPr>
              <a:spLocks noChangeArrowheads="1"/>
            </p:cNvSpPr>
            <p:nvPr/>
          </p:nvSpPr>
          <p:spPr bwMode="auto">
            <a:xfrm>
              <a:off x="1143000" y="1250033"/>
              <a:ext cx="5822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a.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67285"/>
              <a:ext cx="704850"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1981200"/>
            <a:ext cx="3209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905703" y="1896546"/>
            <a:ext cx="2807179" cy="369332"/>
          </a:xfrm>
          <a:prstGeom prst="rect">
            <a:avLst/>
          </a:prstGeom>
          <a:noFill/>
        </p:spPr>
        <p:txBody>
          <a:bodyPr wrap="none" rtlCol="0">
            <a:spAutoFit/>
          </a:bodyPr>
          <a:lstStyle/>
          <a:p>
            <a:r>
              <a:rPr lang="en-US" i="1" dirty="0"/>
              <a:t>a</a:t>
            </a:r>
            <a:r>
              <a:rPr lang="en-US" i="1" dirty="0" smtClean="0"/>
              <a:t>d – </a:t>
            </a:r>
            <a:r>
              <a:rPr lang="en-US" i="1" dirty="0" err="1" smtClean="0"/>
              <a:t>bc</a:t>
            </a:r>
            <a:r>
              <a:rPr lang="en-US" i="1" dirty="0" smtClean="0"/>
              <a:t> = (24)(</a:t>
            </a:r>
            <a:r>
              <a:rPr lang="en-US" i="1" dirty="0"/>
              <a:t>4</a:t>
            </a:r>
            <a:r>
              <a:rPr lang="en-US" i="1" dirty="0" smtClean="0"/>
              <a:t>)-(12)(8) = 0</a:t>
            </a:r>
            <a:endParaRPr lang="en-US" i="1" dirty="0"/>
          </a:p>
        </p:txBody>
      </p:sp>
      <p:sp>
        <p:nvSpPr>
          <p:cNvPr id="2" name="TextBox 1"/>
          <p:cNvSpPr txBox="1"/>
          <p:nvPr/>
        </p:nvSpPr>
        <p:spPr>
          <a:xfrm>
            <a:off x="2133600" y="3124200"/>
            <a:ext cx="5846729" cy="369332"/>
          </a:xfrm>
          <a:prstGeom prst="rect">
            <a:avLst/>
          </a:prstGeom>
          <a:noFill/>
        </p:spPr>
        <p:txBody>
          <a:bodyPr wrap="none" rtlCol="0">
            <a:spAutoFit/>
          </a:bodyPr>
          <a:lstStyle/>
          <a:p>
            <a:r>
              <a:rPr lang="en-US" dirty="0" smtClean="0"/>
              <a:t>Because the determinant is zero, this matrix has no inverse.  </a:t>
            </a:r>
            <a:endParaRPr lang="en-US" dirty="0"/>
          </a:p>
        </p:txBody>
      </p:sp>
    </p:spTree>
    <p:extLst>
      <p:ext uri="{BB962C8B-B14F-4D97-AF65-F5344CB8AC3E}">
        <p14:creationId xmlns:p14="http://schemas.microsoft.com/office/powerpoint/2010/main" val="340662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5562600" cy="369332"/>
          </a:xfrm>
          <a:prstGeom prst="rect">
            <a:avLst/>
          </a:prstGeom>
        </p:spPr>
        <p:txBody>
          <a:bodyPr wrap="square">
            <a:spAutoFit/>
          </a:bodyPr>
          <a:lstStyle/>
          <a:p>
            <a:r>
              <a:rPr lang="en-US" b="1" dirty="0"/>
              <a:t>Your Turn 2:  </a:t>
            </a:r>
            <a:r>
              <a:rPr lang="en-US" dirty="0"/>
              <a:t>Find the inverse of each matrix, if it exists.</a:t>
            </a:r>
          </a:p>
        </p:txBody>
      </p:sp>
      <p:sp>
        <p:nvSpPr>
          <p:cNvPr id="6" name="Rectangle 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4" y="1981200"/>
            <a:ext cx="3209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905703" y="1896546"/>
            <a:ext cx="2566728" cy="369332"/>
          </a:xfrm>
          <a:prstGeom prst="rect">
            <a:avLst/>
          </a:prstGeom>
          <a:noFill/>
        </p:spPr>
        <p:txBody>
          <a:bodyPr wrap="none" rtlCol="0">
            <a:spAutoFit/>
          </a:bodyPr>
          <a:lstStyle/>
          <a:p>
            <a:r>
              <a:rPr lang="en-US" i="1" dirty="0"/>
              <a:t>a</a:t>
            </a:r>
            <a:r>
              <a:rPr lang="en-US" i="1" dirty="0" smtClean="0"/>
              <a:t>d – </a:t>
            </a:r>
            <a:r>
              <a:rPr lang="en-US" i="1" dirty="0" err="1" smtClean="0"/>
              <a:t>bc</a:t>
            </a:r>
            <a:r>
              <a:rPr lang="en-US" i="1" dirty="0" smtClean="0"/>
              <a:t> = (</a:t>
            </a:r>
            <a:r>
              <a:rPr lang="en-US" i="1" dirty="0"/>
              <a:t>3</a:t>
            </a:r>
            <a:r>
              <a:rPr lang="en-US" i="1" dirty="0" smtClean="0"/>
              <a:t>)(</a:t>
            </a:r>
            <a:r>
              <a:rPr lang="en-US" i="1" dirty="0"/>
              <a:t>8</a:t>
            </a:r>
            <a:r>
              <a:rPr lang="en-US" i="1" dirty="0" smtClean="0"/>
              <a:t>)-(4)(</a:t>
            </a:r>
            <a:r>
              <a:rPr lang="en-US" i="1" dirty="0"/>
              <a:t>6</a:t>
            </a:r>
            <a:r>
              <a:rPr lang="en-US" i="1" dirty="0" smtClean="0"/>
              <a:t>) = 0</a:t>
            </a:r>
            <a:endParaRPr lang="en-US" i="1" dirty="0"/>
          </a:p>
        </p:txBody>
      </p:sp>
      <p:sp>
        <p:nvSpPr>
          <p:cNvPr id="2" name="TextBox 1"/>
          <p:cNvSpPr txBox="1"/>
          <p:nvPr/>
        </p:nvSpPr>
        <p:spPr>
          <a:xfrm>
            <a:off x="2133600" y="3124200"/>
            <a:ext cx="5846729" cy="369332"/>
          </a:xfrm>
          <a:prstGeom prst="rect">
            <a:avLst/>
          </a:prstGeom>
          <a:noFill/>
        </p:spPr>
        <p:txBody>
          <a:bodyPr wrap="none" rtlCol="0">
            <a:spAutoFit/>
          </a:bodyPr>
          <a:lstStyle/>
          <a:p>
            <a:r>
              <a:rPr lang="en-US" dirty="0" smtClean="0"/>
              <a:t>Because the determinant is zero, this matrix has no inverse.  </a:t>
            </a:r>
            <a:endParaRPr lang="en-US" dirty="0"/>
          </a:p>
        </p:txBody>
      </p:sp>
      <p:grpSp>
        <p:nvGrpSpPr>
          <p:cNvPr id="8" name="Group 7"/>
          <p:cNvGrpSpPr/>
          <p:nvPr/>
        </p:nvGrpSpPr>
        <p:grpSpPr>
          <a:xfrm>
            <a:off x="1143000" y="899095"/>
            <a:ext cx="1371600" cy="658715"/>
            <a:chOff x="1143000" y="899095"/>
            <a:chExt cx="1371600" cy="658715"/>
          </a:xfrm>
        </p:grpSpPr>
        <p:sp>
          <p:nvSpPr>
            <p:cNvPr id="5" name="Rectangle 2"/>
            <p:cNvSpPr>
              <a:spLocks noChangeArrowheads="1"/>
            </p:cNvSpPr>
            <p:nvPr/>
          </p:nvSpPr>
          <p:spPr bwMode="auto">
            <a:xfrm>
              <a:off x="1143000" y="1250033"/>
              <a:ext cx="5822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Arial" pitchFamily="34" charset="0"/>
                  <a:ea typeface="Times New Roman" pitchFamily="18" charset="0"/>
                </a:rPr>
                <a:t>b</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20" y="899095"/>
              <a:ext cx="873180" cy="6587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751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5562600" cy="369332"/>
          </a:xfrm>
          <a:prstGeom prst="rect">
            <a:avLst/>
          </a:prstGeom>
        </p:spPr>
        <p:txBody>
          <a:bodyPr wrap="square">
            <a:spAutoFit/>
          </a:bodyPr>
          <a:lstStyle/>
          <a:p>
            <a:r>
              <a:rPr lang="en-US" b="1" dirty="0"/>
              <a:t>Your Turn 2:  </a:t>
            </a:r>
            <a:r>
              <a:rPr lang="en-US" dirty="0"/>
              <a:t>Find the inverse of each matrix, if it exists.</a:t>
            </a:r>
          </a:p>
        </p:txBody>
      </p:sp>
      <p:sp>
        <p:nvSpPr>
          <p:cNvPr id="6" name="Rectangle 3"/>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4" y="1981200"/>
            <a:ext cx="3209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905703" y="1896546"/>
            <a:ext cx="3243196" cy="369332"/>
          </a:xfrm>
          <a:prstGeom prst="rect">
            <a:avLst/>
          </a:prstGeom>
          <a:noFill/>
        </p:spPr>
        <p:txBody>
          <a:bodyPr wrap="none" rtlCol="0">
            <a:spAutoFit/>
          </a:bodyPr>
          <a:lstStyle/>
          <a:p>
            <a:r>
              <a:rPr lang="en-US" i="1" dirty="0"/>
              <a:t>a</a:t>
            </a:r>
            <a:r>
              <a:rPr lang="en-US" i="1" dirty="0" smtClean="0"/>
              <a:t>d – </a:t>
            </a:r>
            <a:r>
              <a:rPr lang="en-US" i="1" dirty="0" err="1" smtClean="0"/>
              <a:t>bc</a:t>
            </a:r>
            <a:r>
              <a:rPr lang="en-US" i="1" dirty="0" smtClean="0"/>
              <a:t> = (4)(</a:t>
            </a:r>
            <a:r>
              <a:rPr lang="en-US" i="1" dirty="0"/>
              <a:t>1</a:t>
            </a:r>
            <a:r>
              <a:rPr lang="en-US" i="1" dirty="0" smtClean="0"/>
              <a:t>)-(-1)(-2) = </a:t>
            </a:r>
            <a:r>
              <a:rPr lang="en-US" i="1" dirty="0"/>
              <a:t>4</a:t>
            </a:r>
            <a:r>
              <a:rPr lang="en-US" i="1" dirty="0" smtClean="0"/>
              <a:t>-2 = 2</a:t>
            </a:r>
            <a:endParaRPr lang="en-US" i="1" dirty="0"/>
          </a:p>
        </p:txBody>
      </p:sp>
      <p:grpSp>
        <p:nvGrpSpPr>
          <p:cNvPr id="7" name="Group 6"/>
          <p:cNvGrpSpPr/>
          <p:nvPr/>
        </p:nvGrpSpPr>
        <p:grpSpPr>
          <a:xfrm>
            <a:off x="1143000" y="959069"/>
            <a:ext cx="1625847" cy="598741"/>
            <a:chOff x="1143000" y="959069"/>
            <a:chExt cx="1625847" cy="598741"/>
          </a:xfrm>
        </p:grpSpPr>
        <p:sp>
          <p:nvSpPr>
            <p:cNvPr id="5" name="Rectangle 2"/>
            <p:cNvSpPr>
              <a:spLocks noChangeArrowheads="1"/>
            </p:cNvSpPr>
            <p:nvPr/>
          </p:nvSpPr>
          <p:spPr bwMode="auto">
            <a:xfrm>
              <a:off x="1143000" y="1250033"/>
              <a:ext cx="5725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latin typeface="Arial" pitchFamily="34" charset="0"/>
                  <a:ea typeface="Times New Roman" pitchFamily="18" charset="0"/>
                </a:rPr>
                <a:t>c</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408859" y="959069"/>
                  <a:ext cx="1359988" cy="5525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4      −1</m:t>
                                </m:r>
                              </m:e>
                              <m:e>
                                <m:r>
                                  <a:rPr lang="en-US" b="0" i="1" smtClean="0">
                                    <a:latin typeface="Cambria Math"/>
                                  </a:rPr>
                                  <m:t>−2         1 </m:t>
                                </m:r>
                              </m:e>
                            </m:eqArr>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408859" y="959069"/>
                  <a:ext cx="1359988" cy="552587"/>
                </a:xfrm>
                <a:prstGeom prst="rect">
                  <a:avLst/>
                </a:prstGeom>
                <a:blipFill rotWithShape="1">
                  <a:blip r:embed="rId3"/>
                  <a:stretch>
                    <a:fillRect/>
                  </a:stretch>
                </a:blipFill>
              </p:spPr>
              <p:txBody>
                <a:bodyPr/>
                <a:lstStyle/>
                <a:p>
                  <a:r>
                    <a:rPr lang="en-US">
                      <a:noFill/>
                    </a:rPr>
                    <a:t> </a:t>
                  </a:r>
                </a:p>
              </p:txBody>
            </p:sp>
          </mc:Fallback>
        </mc:AlternateContent>
      </p:grpSp>
      <p:sp>
        <p:nvSpPr>
          <p:cNvPr id="11" name="TextBox 10"/>
          <p:cNvSpPr txBox="1"/>
          <p:nvPr/>
        </p:nvSpPr>
        <p:spPr>
          <a:xfrm>
            <a:off x="1329417" y="2558143"/>
            <a:ext cx="6918882" cy="646331"/>
          </a:xfrm>
          <a:prstGeom prst="rect">
            <a:avLst/>
          </a:prstGeom>
          <a:noFill/>
        </p:spPr>
        <p:txBody>
          <a:bodyPr wrap="none" rtlCol="0">
            <a:spAutoFit/>
          </a:bodyPr>
          <a:lstStyle/>
          <a:p>
            <a:r>
              <a:rPr lang="en-US" dirty="0" smtClean="0"/>
              <a:t>Put the determinant in the denominator (under 1) on the outside of the</a:t>
            </a:r>
          </a:p>
          <a:p>
            <a:r>
              <a:rPr lang="en-US" dirty="0"/>
              <a:t>n</a:t>
            </a:r>
            <a:r>
              <a:rPr lang="en-US" dirty="0" smtClean="0"/>
              <a:t>ewly organized matrix to get your inverse. </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2747076" y="3657600"/>
                <a:ext cx="4160305" cy="12557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b="0" i="1" smtClean="0">
                              <a:latin typeface="Cambria Math"/>
                            </a:rPr>
                            <m:t>1</m:t>
                          </m:r>
                        </m:num>
                        <m:den>
                          <m:r>
                            <a:rPr lang="en-US" sz="2800" b="0" i="1" smtClean="0">
                              <a:latin typeface="Cambria Math"/>
                            </a:rPr>
                            <m:t>2</m:t>
                          </m:r>
                        </m:den>
                      </m:f>
                      <m:d>
                        <m:dPr>
                          <m:begChr m:val="["/>
                          <m:endChr m:val="]"/>
                          <m:ctrlPr>
                            <a:rPr lang="en-US" sz="2800" i="1" smtClean="0">
                              <a:latin typeface="Cambria Math"/>
                            </a:rPr>
                          </m:ctrlPr>
                        </m:dPr>
                        <m:e>
                          <m:eqArr>
                            <m:eqArrPr>
                              <m:ctrlPr>
                                <a:rPr lang="en-US" sz="2800" b="0" i="1" smtClean="0">
                                  <a:latin typeface="Cambria Math"/>
                                </a:rPr>
                              </m:ctrlPr>
                            </m:eqArrPr>
                            <m:e>
                              <m:r>
                                <a:rPr lang="en-US" sz="2800" b="0" i="1" smtClean="0">
                                  <a:latin typeface="Cambria Math"/>
                                </a:rPr>
                                <m:t>1          1</m:t>
                              </m:r>
                            </m:e>
                            <m:e>
                              <m:r>
                                <a:rPr lang="en-US" sz="2800" b="0" i="1" smtClean="0">
                                  <a:latin typeface="Cambria Math"/>
                                </a:rPr>
                                <m:t>2          4</m:t>
                              </m:r>
                            </m:e>
                          </m:eqArr>
                        </m:e>
                      </m:d>
                      <m:r>
                        <a:rPr lang="en-US" sz="2800" b="0" i="1" smtClean="0">
                          <a:latin typeface="Cambria Math"/>
                        </a:rPr>
                        <m:t> = </m:t>
                      </m:r>
                      <m:d>
                        <m:dPr>
                          <m:begChr m:val="["/>
                          <m:endChr m:val="]"/>
                          <m:ctrlPr>
                            <a:rPr lang="en-US" sz="2800" b="0" i="1" smtClean="0">
                              <a:latin typeface="Cambria Math"/>
                            </a:rPr>
                          </m:ctrlPr>
                        </m:dPr>
                        <m:e>
                          <m:eqArr>
                            <m:eqArrPr>
                              <m:ctrlPr>
                                <a:rPr lang="en-US" sz="2800" b="0" i="1" smtClean="0">
                                  <a:latin typeface="Cambria Math"/>
                                </a:rPr>
                              </m:ctrlPr>
                            </m:eqArrPr>
                            <m:e>
                              <m:f>
                                <m:fPr>
                                  <m:ctrlPr>
                                    <a:rPr lang="en-US" sz="2800" b="0" i="1" smtClean="0">
                                      <a:latin typeface="Cambria Math"/>
                                    </a:rPr>
                                  </m:ctrlPr>
                                </m:fPr>
                                <m:num>
                                  <m:r>
                                    <a:rPr lang="en-US" sz="2800" b="0" i="1" smtClean="0">
                                      <a:latin typeface="Cambria Math"/>
                                    </a:rPr>
                                    <m:t>1</m:t>
                                  </m:r>
                                </m:num>
                                <m:den>
                                  <m:r>
                                    <a:rPr lang="en-US" sz="2800" b="0" i="1" smtClean="0">
                                      <a:latin typeface="Cambria Math"/>
                                    </a:rPr>
                                    <m:t>2</m:t>
                                  </m:r>
                                </m:den>
                              </m:f>
                              <m:r>
                                <a:rPr lang="en-US" sz="2800" b="0" i="1" smtClean="0">
                                  <a:latin typeface="Cambria Math"/>
                                </a:rPr>
                                <m:t>         </m:t>
                              </m:r>
                              <m:f>
                                <m:fPr>
                                  <m:ctrlPr>
                                    <a:rPr lang="en-US" sz="2800" b="0" i="1" smtClean="0">
                                      <a:latin typeface="Cambria Math"/>
                                    </a:rPr>
                                  </m:ctrlPr>
                                </m:fPr>
                                <m:num>
                                  <m:r>
                                    <a:rPr lang="en-US" sz="2800" b="0" i="1" smtClean="0">
                                      <a:latin typeface="Cambria Math"/>
                                    </a:rPr>
                                    <m:t>1</m:t>
                                  </m:r>
                                </m:num>
                                <m:den>
                                  <m:r>
                                    <a:rPr lang="en-US" sz="2800" b="0" i="1" smtClean="0">
                                      <a:latin typeface="Cambria Math"/>
                                    </a:rPr>
                                    <m:t>2</m:t>
                                  </m:r>
                                </m:den>
                              </m:f>
                            </m:e>
                            <m:e>
                              <m:r>
                                <a:rPr lang="en-US" sz="2800" b="0" i="1" smtClean="0">
                                  <a:latin typeface="Cambria Math"/>
                                </a:rPr>
                                <m:t>1          2</m:t>
                              </m:r>
                            </m:e>
                          </m:eqArr>
                        </m:e>
                      </m:d>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7076" y="3657600"/>
                <a:ext cx="4160305" cy="12557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00200" y="5322409"/>
                <a:ext cx="6152453" cy="523220"/>
              </a:xfrm>
              <a:prstGeom prst="rect">
                <a:avLst/>
              </a:prstGeom>
              <a:noFill/>
            </p:spPr>
            <p:txBody>
              <a:bodyPr wrap="none" rtlCol="0">
                <a:spAutoFit/>
              </a:bodyPr>
              <a:lstStyle/>
              <a:p>
                <a:r>
                  <a:rPr lang="en-US" sz="2800" dirty="0" smtClean="0"/>
                  <a:t>Check this using your calculator…</a:t>
                </a:r>
                <a14:m>
                  <m:oMath xmlns:m="http://schemas.openxmlformats.org/officeDocument/2006/math">
                    <m:sSup>
                      <m:sSupPr>
                        <m:ctrlPr>
                          <a:rPr lang="en-US" sz="2800" i="1" smtClean="0">
                            <a:latin typeface="Cambria Math"/>
                          </a:rPr>
                        </m:ctrlPr>
                      </m:sSupPr>
                      <m:e>
                        <m:d>
                          <m:dPr>
                            <m:begChr m:val="["/>
                            <m:endChr m:val="]"/>
                            <m:ctrlPr>
                              <a:rPr lang="en-US" sz="2800" i="1" smtClean="0">
                                <a:latin typeface="Cambria Math"/>
                              </a:rPr>
                            </m:ctrlPr>
                          </m:dPr>
                          <m:e>
                            <m:r>
                              <a:rPr lang="en-US" sz="2800" b="0" i="1" smtClean="0">
                                <a:latin typeface="Cambria Math"/>
                              </a:rPr>
                              <m:t>𝐴</m:t>
                            </m:r>
                          </m:e>
                        </m:d>
                      </m:e>
                      <m:sup>
                        <m:r>
                          <a:rPr lang="en-US" sz="2800" b="0" i="1" smtClean="0">
                            <a:latin typeface="Cambria Math"/>
                          </a:rPr>
                          <m:t>−1</m:t>
                        </m:r>
                      </m:sup>
                    </m:sSup>
                  </m:oMath>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00200" y="5322409"/>
                <a:ext cx="6152453" cy="523220"/>
              </a:xfrm>
              <a:prstGeom prst="rect">
                <a:avLst/>
              </a:prstGeom>
              <a:blipFill rotWithShape="1">
                <a:blip r:embed="rId5"/>
                <a:stretch>
                  <a:fillRect l="-2081"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28088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600"/>
            <a:ext cx="8004176" cy="36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371600" y="4114800"/>
                <a:ext cx="1905650" cy="1636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b="0" i="1" smtClean="0">
                              <a:latin typeface="Cambria Math"/>
                            </a:rPr>
                            <m:t>𝐴</m:t>
                          </m:r>
                        </m:e>
                      </m:d>
                      <m:r>
                        <a:rPr lang="en-US" i="1">
                          <a:latin typeface="Cambria Math"/>
                        </a:rPr>
                        <m:t>=</m:t>
                      </m:r>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16      30</m:t>
                              </m:r>
                            </m:e>
                            <m:e>
                              <m:r>
                                <a:rPr lang="en-US" b="0" i="1" smtClean="0">
                                  <a:latin typeface="Cambria Math"/>
                                </a:rPr>
                                <m:t>44      72</m:t>
                              </m:r>
                            </m:e>
                            <m:e>
                              <m:r>
                                <a:rPr lang="en-US" b="0" i="1" smtClean="0">
                                  <a:latin typeface="Cambria Math"/>
                                </a:rPr>
                                <m:t>27      36</m:t>
                              </m:r>
                            </m:e>
                            <m:e>
                              <m:r>
                                <a:rPr lang="en-US" b="0" i="1" smtClean="0">
                                  <a:latin typeface="Cambria Math"/>
                                </a:rPr>
                                <m:t>19      38</m:t>
                              </m:r>
                            </m:e>
                            <m:e>
                              <m:r>
                                <a:rPr lang="en-US" b="0" i="1" smtClean="0">
                                  <a:latin typeface="Cambria Math"/>
                                </a:rPr>
                                <m:t>48      66</m:t>
                              </m:r>
                            </m:e>
                            <m:e>
                              <m:r>
                                <a:rPr lang="en-US" b="0" i="1" smtClean="0">
                                  <a:latin typeface="Cambria Math"/>
                                </a:rPr>
                                <m:t>51      78</m:t>
                              </m:r>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71600" y="4114800"/>
                <a:ext cx="1905650" cy="163692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65757" y="4657031"/>
                <a:ext cx="1603131" cy="552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b="0" i="1" smtClean="0">
                              <a:latin typeface="Cambria Math"/>
                            </a:rPr>
                            <m:t>𝐵</m:t>
                          </m:r>
                        </m:e>
                      </m:d>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1      2</m:t>
                              </m:r>
                            </m:e>
                            <m:e>
                              <m:r>
                                <a:rPr lang="en-US" b="0" i="1" smtClean="0">
                                  <a:latin typeface="Cambria Math"/>
                                </a:rPr>
                                <m:t>3      4</m:t>
                              </m:r>
                            </m:e>
                          </m:eqAr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465757" y="4657031"/>
                <a:ext cx="1603131" cy="55245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20084" y="4748594"/>
                <a:ext cx="15052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b="0" i="1" smtClean="0">
                              <a:latin typeface="Cambria Math"/>
                            </a:rPr>
                            <m:t>𝐴</m:t>
                          </m:r>
                        </m:e>
                      </m:d>
                      <m:r>
                        <a:rPr lang="en-US" i="1" smtClean="0">
                          <a:latin typeface="Cambria Math"/>
                          <a:ea typeface="Cambria Math"/>
                        </a:rPr>
                        <m:t>∙</m:t>
                      </m:r>
                      <m:sSup>
                        <m:sSupPr>
                          <m:ctrlPr>
                            <a:rPr lang="en-US" i="1" smtClean="0">
                              <a:latin typeface="Cambria Math"/>
                              <a:ea typeface="Cambria Math"/>
                            </a:rPr>
                          </m:ctrlPr>
                        </m:sSupPr>
                        <m:e>
                          <m:d>
                            <m:dPr>
                              <m:begChr m:val="["/>
                              <m:endChr m:val="]"/>
                              <m:ctrlPr>
                                <a:rPr lang="en-US" i="1" smtClean="0">
                                  <a:latin typeface="Cambria Math"/>
                                  <a:ea typeface="Cambria Math"/>
                                </a:rPr>
                              </m:ctrlPr>
                            </m:dPr>
                            <m:e>
                              <m:r>
                                <a:rPr lang="en-US" b="0" i="1" smtClean="0">
                                  <a:latin typeface="Cambria Math"/>
                                  <a:ea typeface="Cambria Math"/>
                                </a:rPr>
                                <m:t>𝐵</m:t>
                              </m:r>
                            </m:e>
                          </m:d>
                        </m:e>
                        <m:sup>
                          <m:r>
                            <a:rPr lang="en-US" b="0" i="1" smtClean="0">
                              <a:latin typeface="Cambria Math"/>
                              <a:ea typeface="Cambria Math"/>
                            </a:rPr>
                            <m:t>−1</m:t>
                          </m:r>
                        </m:sup>
                      </m:sSup>
                      <m:r>
                        <a:rPr lang="en-US" b="0" i="1" smtClean="0">
                          <a:latin typeface="Cambria Math"/>
                          <a:ea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620084" y="4748594"/>
                <a:ext cx="150528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010400" y="4114798"/>
                <a:ext cx="1205458" cy="1636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b="0" i="1" smtClean="0">
                                  <a:latin typeface="Cambria Math"/>
                                </a:rPr>
                              </m:ctrlPr>
                            </m:eqArrPr>
                            <m:e>
                              <m:r>
                                <a:rPr lang="en-US" b="0" i="1" smtClean="0">
                                  <a:latin typeface="Cambria Math"/>
                                </a:rPr>
                                <m:t>13       1</m:t>
                              </m:r>
                            </m:e>
                            <m:e>
                              <m:r>
                                <a:rPr lang="en-US" b="0" i="1" smtClean="0">
                                  <a:latin typeface="Cambria Math"/>
                                </a:rPr>
                                <m:t>20       8</m:t>
                              </m:r>
                            </m:e>
                            <m:e>
                              <m:r>
                                <a:rPr lang="en-US" b="0" i="1" smtClean="0">
                                  <a:latin typeface="Cambria Math"/>
                                </a:rPr>
                                <m:t> 0         9</m:t>
                              </m:r>
                            </m:e>
                            <m:e>
                              <m:r>
                                <a:rPr lang="en-US" b="0" i="1" smtClean="0">
                                  <a:latin typeface="Cambria Math"/>
                                </a:rPr>
                                <m:t>19       0</m:t>
                              </m:r>
                            </m:e>
                            <m:e>
                              <m:r>
                                <a:rPr lang="en-US" b="0" i="1" smtClean="0">
                                  <a:latin typeface="Cambria Math"/>
                                </a:rPr>
                                <m:t> 3      15</m:t>
                              </m:r>
                            </m:e>
                            <m:e>
                              <m:r>
                                <a:rPr lang="en-US" b="0" i="1" smtClean="0">
                                  <a:latin typeface="Cambria Math"/>
                                </a:rPr>
                                <m:t>15     12</m:t>
                              </m:r>
                            </m:e>
                          </m:eqArr>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010400" y="4114798"/>
                <a:ext cx="1205458" cy="1636923"/>
              </a:xfrm>
              <a:prstGeom prst="rect">
                <a:avLst/>
              </a:prstGeom>
              <a:blipFill rotWithShape="1">
                <a:blip r:embed="rId6"/>
                <a:stretch>
                  <a:fillRect/>
                </a:stretch>
              </a:blipFill>
            </p:spPr>
            <p:txBody>
              <a:bodyPr/>
              <a:lstStyle/>
              <a:p>
                <a:r>
                  <a:rPr lang="en-US">
                    <a:noFill/>
                  </a:rPr>
                  <a:t> </a:t>
                </a:r>
              </a:p>
            </p:txBody>
          </p:sp>
        </mc:Fallback>
      </mc:AlternateContent>
      <p:sp>
        <p:nvSpPr>
          <p:cNvPr id="8" name="TextBox 7"/>
          <p:cNvSpPr txBox="1"/>
          <p:nvPr/>
        </p:nvSpPr>
        <p:spPr>
          <a:xfrm>
            <a:off x="3604226" y="5751723"/>
            <a:ext cx="2972865" cy="584775"/>
          </a:xfrm>
          <a:prstGeom prst="rect">
            <a:avLst/>
          </a:prstGeom>
          <a:noFill/>
        </p:spPr>
        <p:txBody>
          <a:bodyPr wrap="none" rtlCol="0">
            <a:spAutoFit/>
          </a:bodyPr>
          <a:lstStyle/>
          <a:p>
            <a:r>
              <a:rPr lang="en-US" sz="3200" dirty="0" smtClean="0"/>
              <a:t>MATH IS COOL</a:t>
            </a:r>
            <a:endParaRPr lang="en-US" sz="3200" dirty="0"/>
          </a:p>
        </p:txBody>
      </p:sp>
    </p:spTree>
    <p:extLst>
      <p:ext uri="{BB962C8B-B14F-4D97-AF65-F5344CB8AC3E}">
        <p14:creationId xmlns:p14="http://schemas.microsoft.com/office/powerpoint/2010/main" val="165062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2400"/>
            <a:ext cx="7924800" cy="442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2284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4" name="Title 1"/>
          <p:cNvSpPr txBox="1">
            <a:spLocks/>
          </p:cNvSpPr>
          <p:nvPr/>
        </p:nvSpPr>
        <p:spPr>
          <a:xfrm>
            <a:off x="1447800" y="3581400"/>
            <a:ext cx="7498080" cy="2743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Homework:</a:t>
            </a:r>
          </a:p>
          <a:p>
            <a:r>
              <a:rPr lang="en-US" dirty="0" smtClean="0"/>
              <a:t>	M.6 Worksheet</a:t>
            </a:r>
            <a:endParaRPr lang="en-US" dirty="0"/>
          </a:p>
        </p:txBody>
      </p:sp>
    </p:spTree>
    <p:extLst>
      <p:ext uri="{BB962C8B-B14F-4D97-AF65-F5344CB8AC3E}">
        <p14:creationId xmlns:p14="http://schemas.microsoft.com/office/powerpoint/2010/main" val="12550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99163" y="3920320"/>
            <a:ext cx="1378058" cy="400110"/>
          </a:xfrm>
          <a:prstGeom prst="rect">
            <a:avLst/>
          </a:prstGeom>
          <a:noFill/>
        </p:spPr>
        <p:txBody>
          <a:bodyPr wrap="square" rtlCol="0">
            <a:spAutoFit/>
          </a:bodyPr>
          <a:lstStyle/>
          <a:p>
            <a:r>
              <a:rPr lang="en-US" sz="2000" dirty="0" smtClean="0"/>
              <a:t>Now solve:</a:t>
            </a:r>
            <a:endParaRPr lang="en-US" sz="2000" dirty="0"/>
          </a:p>
        </p:txBody>
      </p:sp>
      <mc:AlternateContent xmlns:mc="http://schemas.openxmlformats.org/markup-compatibility/2006" xmlns:a14="http://schemas.microsoft.com/office/drawing/2010/main">
        <mc:Choice Requires="a14">
          <p:sp>
            <p:nvSpPr>
              <p:cNvPr id="20" name="TextBox 19"/>
              <p:cNvSpPr txBox="1"/>
              <p:nvPr/>
            </p:nvSpPr>
            <p:spPr>
              <a:xfrm>
                <a:off x="2087823" y="4721218"/>
                <a:ext cx="876714" cy="674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m:t>
                      </m:r>
                      <m:f>
                        <m:fPr>
                          <m:ctrlPr>
                            <a:rPr lang="en-US" sz="2000" b="0" i="1" smtClean="0">
                              <a:latin typeface="Cambria Math"/>
                            </a:rPr>
                          </m:ctrlPr>
                        </m:fPr>
                        <m:num>
                          <m:r>
                            <a:rPr lang="en-US" sz="2000" b="0" i="1" smtClean="0">
                              <a:latin typeface="Cambria Math"/>
                            </a:rPr>
                            <m:t>5</m:t>
                          </m:r>
                        </m:num>
                        <m:den>
                          <m:r>
                            <a:rPr lang="en-US" sz="2000" b="0" i="1" smtClean="0">
                              <a:latin typeface="Cambria Math"/>
                            </a:rPr>
                            <m:t>4</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087823" y="4721218"/>
                <a:ext cx="876714" cy="67480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876800" y="5242417"/>
                <a:ext cx="1318009"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i="1" smtClean="0">
                              <a:solidFill>
                                <a:prstClr val="black"/>
                              </a:solidFill>
                              <a:latin typeface="Cambria Math"/>
                            </a:rPr>
                          </m:ctrlPr>
                        </m:dPr>
                        <m:e>
                          <m:f>
                            <m:fPr>
                              <m:ctrlPr>
                                <a:rPr lang="en-US" sz="2000" i="1" smtClean="0">
                                  <a:solidFill>
                                    <a:prstClr val="black"/>
                                  </a:solidFill>
                                  <a:latin typeface="Cambria Math"/>
                                </a:rPr>
                              </m:ctrlPr>
                            </m:fPr>
                            <m:num>
                              <m:r>
                                <a:rPr lang="en-US" sz="2000" b="0" i="1" smtClean="0">
                                  <a:solidFill>
                                    <a:prstClr val="black"/>
                                  </a:solidFill>
                                  <a:latin typeface="Cambria Math"/>
                                </a:rPr>
                                <m:t>5</m:t>
                              </m:r>
                            </m:num>
                            <m:den>
                              <m:r>
                                <a:rPr lang="en-US" sz="2000" b="0" i="1" smtClean="0">
                                  <a:solidFill>
                                    <a:prstClr val="black"/>
                                  </a:solidFill>
                                  <a:latin typeface="Cambria Math"/>
                                </a:rPr>
                                <m:t>4</m:t>
                              </m:r>
                            </m:den>
                          </m:f>
                          <m:r>
                            <a:rPr lang="en-US" sz="2000" b="0" i="1" smtClean="0">
                              <a:solidFill>
                                <a:prstClr val="black"/>
                              </a:solidFill>
                              <a:latin typeface="Cambria Math"/>
                            </a:rPr>
                            <m:t>, −8</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876800" y="5242417"/>
                <a:ext cx="1318009" cy="783869"/>
              </a:xfrm>
              <a:prstGeom prst="rect">
                <a:avLst/>
              </a:prstGeom>
              <a:blipFill rotWithShape="1">
                <a:blip r:embed="rId3"/>
                <a:stretch>
                  <a:fillRect/>
                </a:stretch>
              </a:blipFill>
            </p:spPr>
            <p:txBody>
              <a:bodyPr/>
              <a:lstStyle/>
              <a:p>
                <a:r>
                  <a:rPr lang="en-US">
                    <a:noFill/>
                  </a:rPr>
                  <a:t> </a:t>
                </a:r>
              </a:p>
            </p:txBody>
          </p:sp>
        </mc:Fallback>
      </mc:AlternateContent>
      <p:grpSp>
        <p:nvGrpSpPr>
          <p:cNvPr id="10" name="Group 9"/>
          <p:cNvGrpSpPr/>
          <p:nvPr/>
        </p:nvGrpSpPr>
        <p:grpSpPr>
          <a:xfrm>
            <a:off x="1255080" y="228600"/>
            <a:ext cx="5150741" cy="1292105"/>
            <a:chOff x="1255080" y="228600"/>
            <a:chExt cx="5150741" cy="1292105"/>
          </a:xfrm>
        </p:grpSpPr>
        <p:grpSp>
          <p:nvGrpSpPr>
            <p:cNvPr id="8" name="Group 7"/>
            <p:cNvGrpSpPr/>
            <p:nvPr/>
          </p:nvGrpSpPr>
          <p:grpSpPr>
            <a:xfrm>
              <a:off x="1255080" y="228600"/>
              <a:ext cx="3918189" cy="1292105"/>
              <a:chOff x="1242799" y="2827416"/>
              <a:chExt cx="3918189" cy="1292105"/>
            </a:xfrm>
          </p:grpSpPr>
          <p:sp>
            <p:nvSpPr>
              <p:cNvPr id="7" name="TextBox 6"/>
              <p:cNvSpPr txBox="1"/>
              <p:nvPr/>
            </p:nvSpPr>
            <p:spPr>
              <a:xfrm>
                <a:off x="1242799" y="2827416"/>
                <a:ext cx="3918189" cy="461665"/>
              </a:xfrm>
              <a:prstGeom prst="rect">
                <a:avLst/>
              </a:prstGeom>
              <a:noFill/>
            </p:spPr>
            <p:txBody>
              <a:bodyPr wrap="none" rtlCol="0">
                <a:spAutoFit/>
              </a:bodyPr>
              <a:lstStyle/>
              <a:p>
                <a:r>
                  <a:rPr lang="en-US" sz="2400" dirty="0" smtClean="0">
                    <a:solidFill>
                      <a:schemeClr val="tx2"/>
                    </a:solidFill>
                  </a:rPr>
                  <a:t>Example 2:  Solve for x and y.</a:t>
                </a:r>
                <a:endParaRPr lang="en-US" sz="2400" dirty="0">
                  <a:solidFill>
                    <a:schemeClr val="tx2"/>
                  </a:solidFill>
                </a:endParaRPr>
              </a:p>
            </p:txBody>
          </p:sp>
          <p:sp>
            <p:nvSpPr>
              <p:cNvPr id="6" name="TextBox 5"/>
              <p:cNvSpPr txBox="1"/>
              <p:nvPr/>
            </p:nvSpPr>
            <p:spPr>
              <a:xfrm>
                <a:off x="1413641" y="3657856"/>
                <a:ext cx="437940" cy="461665"/>
              </a:xfrm>
              <a:prstGeom prst="rect">
                <a:avLst/>
              </a:prstGeom>
              <a:noFill/>
            </p:spPr>
            <p:txBody>
              <a:bodyPr wrap="none" rtlCol="0">
                <a:spAutoFit/>
              </a:bodyPr>
              <a:lstStyle/>
              <a:p>
                <a:r>
                  <a:rPr lang="en-US" sz="2400" dirty="0"/>
                  <a:t>b</a:t>
                </a:r>
                <a:r>
                  <a:rPr lang="en-US" sz="2400" dirty="0" smtClean="0"/>
                  <a:t>)</a:t>
                </a:r>
                <a:endParaRPr lang="en-US" sz="2400" dirty="0"/>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436" y="757177"/>
              <a:ext cx="4478385" cy="76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1215666" y="1657290"/>
            <a:ext cx="3308663" cy="2021651"/>
            <a:chOff x="1215666" y="1657290"/>
            <a:chExt cx="3308663" cy="2021651"/>
          </a:xfrm>
        </p:grpSpPr>
        <p:grpSp>
          <p:nvGrpSpPr>
            <p:cNvPr id="13" name="Group 12"/>
            <p:cNvGrpSpPr/>
            <p:nvPr/>
          </p:nvGrpSpPr>
          <p:grpSpPr>
            <a:xfrm>
              <a:off x="1215666" y="1657290"/>
              <a:ext cx="3308663" cy="1257420"/>
              <a:chOff x="1295400" y="4267200"/>
              <a:chExt cx="3308663" cy="1257420"/>
            </a:xfrm>
          </p:grpSpPr>
          <p:sp>
            <p:nvSpPr>
              <p:cNvPr id="9" name="TextBox 8"/>
              <p:cNvSpPr txBox="1"/>
              <p:nvPr/>
            </p:nvSpPr>
            <p:spPr>
              <a:xfrm>
                <a:off x="1295400" y="4267200"/>
                <a:ext cx="3308663" cy="369332"/>
              </a:xfrm>
              <a:prstGeom prst="rect">
                <a:avLst/>
              </a:prstGeom>
              <a:noFill/>
            </p:spPr>
            <p:txBody>
              <a:bodyPr wrap="none" rtlCol="0">
                <a:spAutoFit/>
              </a:bodyPr>
              <a:lstStyle/>
              <a:p>
                <a:r>
                  <a:rPr lang="en-US" dirty="0" smtClean="0"/>
                  <a:t>Rewrite as a system of equations:</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800236" y="4724400"/>
                    <a:ext cx="18573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8</m:t>
                          </m:r>
                          <m:r>
                            <a:rPr lang="en-US" sz="2000" b="0" i="1" smtClean="0">
                              <a:latin typeface="Cambria Math"/>
                            </a:rPr>
                            <m:t>𝑥</m:t>
                          </m:r>
                          <m:r>
                            <a:rPr lang="en-US" sz="2000" b="0" i="1" smtClean="0">
                              <a:latin typeface="Cambria Math"/>
                            </a:rPr>
                            <m:t>−</m:t>
                          </m:r>
                          <m:r>
                            <a:rPr lang="en-US" sz="2000" b="0" i="1" smtClean="0">
                              <a:latin typeface="Cambria Math"/>
                            </a:rPr>
                            <m:t>𝑦</m:t>
                          </m:r>
                          <m:r>
                            <a:rPr lang="en-US" sz="2000" b="0" i="1" smtClean="0">
                              <a:latin typeface="Cambria Math"/>
                            </a:rPr>
                            <m:t>=18</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00236" y="4724400"/>
                    <a:ext cx="1857364" cy="400110"/>
                  </a:xfrm>
                  <a:prstGeom prst="rect">
                    <a:avLst/>
                  </a:prstGeom>
                  <a:blipFill rotWithShape="1">
                    <a:blip r:embed="rId5"/>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99933" y="5124510"/>
                    <a:ext cx="13047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16</m:t>
                          </m:r>
                          <m:r>
                            <a:rPr lang="en-US" sz="2000" b="0" i="1" smtClean="0">
                              <a:latin typeface="Cambria Math"/>
                            </a:rPr>
                            <m:t>𝑥</m:t>
                          </m:r>
                          <m:r>
                            <a:rPr lang="en-US" sz="2000" b="0" i="1" smtClean="0">
                              <a:latin typeface="Cambria Math"/>
                            </a:rPr>
                            <m:t>=20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999933" y="5124510"/>
                    <a:ext cx="1304716" cy="400110"/>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p:cNvSpPr txBox="1"/>
                <p:nvPr/>
              </p:nvSpPr>
              <p:spPr>
                <a:xfrm>
                  <a:off x="1945829" y="2907186"/>
                  <a:ext cx="116070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12=12</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945829" y="2907186"/>
                  <a:ext cx="1160702"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927436" y="3278831"/>
                  <a:ext cx="180940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−4</m:t>
                        </m:r>
                        <m:r>
                          <a:rPr lang="en-US" sz="2000" b="0" i="1" smtClean="0">
                            <a:latin typeface="Cambria Math"/>
                          </a:rPr>
                          <m:t>𝑥</m:t>
                        </m:r>
                        <m:r>
                          <a:rPr lang="en-US" sz="2000" b="0" i="1" smtClean="0">
                            <a:latin typeface="Cambria Math"/>
                          </a:rPr>
                          <m:t>=−13</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927436" y="3278831"/>
                  <a:ext cx="1809406" cy="400110"/>
                </a:xfrm>
                <a:prstGeom prst="rect">
                  <a:avLst/>
                </a:prstGeom>
                <a:blipFill rotWithShape="1">
                  <a:blip r:embed="rId8"/>
                  <a:stretch>
                    <a:fillRect b="-757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Box 28"/>
              <p:cNvSpPr txBox="1"/>
              <p:nvPr/>
            </p:nvSpPr>
            <p:spPr>
              <a:xfrm>
                <a:off x="1996826" y="4321108"/>
                <a:ext cx="13047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1</m:t>
                      </m:r>
                      <m:r>
                        <a:rPr lang="en-US" sz="2000" b="0" i="1" smtClean="0">
                          <a:latin typeface="Cambria Math"/>
                        </a:rPr>
                        <m:t>6</m:t>
                      </m:r>
                      <m:r>
                        <a:rPr lang="en-US" sz="2000" b="0" i="1" smtClean="0">
                          <a:latin typeface="Cambria Math"/>
                        </a:rPr>
                        <m:t>𝑥</m:t>
                      </m:r>
                      <m:r>
                        <a:rPr lang="en-US" sz="2000" b="0" i="1" smtClean="0">
                          <a:latin typeface="Cambria Math"/>
                        </a:rPr>
                        <m:t>=20</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996826" y="4321108"/>
                <a:ext cx="1304716" cy="4001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768460" y="5526374"/>
                <a:ext cx="2145138"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−4</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5</m:t>
                              </m:r>
                            </m:num>
                            <m:den>
                              <m:r>
                                <a:rPr lang="en-US" sz="2000" b="0" i="1" smtClean="0">
                                  <a:latin typeface="Cambria Math"/>
                                </a:rPr>
                                <m:t>4</m:t>
                              </m:r>
                            </m:den>
                          </m:f>
                        </m:e>
                      </m:d>
                      <m:r>
                        <a:rPr lang="en-US" sz="2000" b="0" i="1" smtClean="0">
                          <a:latin typeface="Cambria Math"/>
                        </a:rPr>
                        <m:t>=−13</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768460" y="5526374"/>
                <a:ext cx="2145138" cy="78386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76800" y="4120375"/>
                <a:ext cx="16653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−5=−13</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4876800" y="4120375"/>
                <a:ext cx="1665392" cy="400110"/>
              </a:xfrm>
              <a:prstGeom prst="rect">
                <a:avLst/>
              </a:prstGeom>
              <a:blipFill rotWithShape="1">
                <a:blip r:embed="rId11"/>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876800" y="4717000"/>
                <a:ext cx="10736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=−8</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876800" y="4717000"/>
                <a:ext cx="1073692" cy="400110"/>
              </a:xfrm>
              <a:prstGeom prst="rect">
                <a:avLst/>
              </a:prstGeom>
              <a:blipFill rotWithShape="1">
                <a:blip r:embed="rId12"/>
                <a:stretch>
                  <a:fillRect b="-9231"/>
                </a:stretch>
              </a:blipFill>
            </p:spPr>
            <p:txBody>
              <a:bodyPr/>
              <a:lstStyle/>
              <a:p>
                <a:r>
                  <a:rPr lang="en-US">
                    <a:noFill/>
                  </a:rPr>
                  <a:t> </a:t>
                </a:r>
              </a:p>
            </p:txBody>
          </p:sp>
        </mc:Fallback>
      </mc:AlternateContent>
    </p:spTree>
    <p:extLst>
      <p:ext uri="{BB962C8B-B14F-4D97-AF65-F5344CB8AC3E}">
        <p14:creationId xmlns:p14="http://schemas.microsoft.com/office/powerpoint/2010/main" val="15871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17" grpId="0"/>
      <p:bldP spid="29" grpId="0"/>
      <p:bldP spid="30" grpId="0"/>
      <p:bldP spid="31" grpId="0"/>
      <p:bldP spid="3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smtClean="0">
                <a:effectLst>
                  <a:outerShdw blurRad="38100" dist="38100" dir="2700000" algn="tl">
                    <a:srgbClr val="000000">
                      <a:alpha val="43137"/>
                    </a:srgbClr>
                  </a:outerShdw>
                </a:effectLst>
              </a:rPr>
              <a:t>Matrices Unit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438400"/>
            <a:ext cx="7406640" cy="2133600"/>
          </a:xfrm>
        </p:spPr>
        <p:txBody>
          <a:bodyPr>
            <a:normAutofit fontScale="92500" lnSpcReduction="10000"/>
          </a:bodyPr>
          <a:lstStyle/>
          <a:p>
            <a:endParaRPr lang="en-US" dirty="0" smtClean="0"/>
          </a:p>
          <a:p>
            <a:r>
              <a:rPr lang="en-US" sz="4000" b="1" dirty="0" smtClean="0">
                <a:solidFill>
                  <a:schemeClr val="tx2"/>
                </a:solidFill>
                <a:effectLst>
                  <a:outerShdw blurRad="38100" dist="38100" dir="2700000" algn="tl">
                    <a:srgbClr val="000000">
                      <a:alpha val="43137"/>
                    </a:srgbClr>
                  </a:outerShdw>
                </a:effectLst>
              </a:rPr>
              <a:t>Section M.7   Using Matrices to</a:t>
            </a:r>
          </a:p>
          <a:p>
            <a:r>
              <a:rPr lang="en-US" sz="4000" b="1" dirty="0" smtClean="0">
                <a:solidFill>
                  <a:schemeClr val="tx2"/>
                </a:solidFill>
                <a:effectLst>
                  <a:outerShdw blurRad="38100" dist="38100" dir="2700000" algn="tl">
                    <a:srgbClr val="000000">
                      <a:alpha val="43137"/>
                    </a:srgbClr>
                  </a:outerShdw>
                </a:effectLst>
              </a:rPr>
              <a:t>			 Solve Systems of</a:t>
            </a:r>
          </a:p>
          <a:p>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			Equations</a:t>
            </a:r>
          </a:p>
        </p:txBody>
      </p:sp>
    </p:spTree>
    <p:extLst>
      <p:ext uri="{BB962C8B-B14F-4D97-AF65-F5344CB8AC3E}">
        <p14:creationId xmlns:p14="http://schemas.microsoft.com/office/powerpoint/2010/main" val="728087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1143000"/>
          </a:xfrm>
        </p:spPr>
        <p:txBody>
          <a:bodyPr/>
          <a:lstStyle/>
          <a:p>
            <a:r>
              <a:rPr lang="en-US" dirty="0" smtClean="0"/>
              <a:t>Learning Targets</a:t>
            </a:r>
            <a:endParaRPr lang="en-US" dirty="0"/>
          </a:p>
        </p:txBody>
      </p:sp>
      <p:sp>
        <p:nvSpPr>
          <p:cNvPr id="3" name="Content Placeholder 2"/>
          <p:cNvSpPr>
            <a:spLocks noGrp="1"/>
          </p:cNvSpPr>
          <p:nvPr>
            <p:ph idx="1"/>
          </p:nvPr>
        </p:nvSpPr>
        <p:spPr>
          <a:xfrm>
            <a:off x="990600" y="1066800"/>
            <a:ext cx="7498080" cy="990600"/>
          </a:xfrm>
        </p:spPr>
        <p:txBody>
          <a:bodyPr>
            <a:normAutofit/>
          </a:bodyPr>
          <a:lstStyle/>
          <a:p>
            <a:pPr marL="82296" indent="0">
              <a:buNone/>
            </a:pPr>
            <a:r>
              <a:rPr lang="en-US" sz="2800" dirty="0" smtClean="0">
                <a:solidFill>
                  <a:schemeClr val="tx2"/>
                </a:solidFill>
              </a:rPr>
              <a:t>- I can write matrix equations for systems of equations.</a:t>
            </a:r>
          </a:p>
        </p:txBody>
      </p:sp>
      <p:sp>
        <p:nvSpPr>
          <p:cNvPr id="4" name="TextBox 3"/>
          <p:cNvSpPr txBox="1"/>
          <p:nvPr/>
        </p:nvSpPr>
        <p:spPr>
          <a:xfrm>
            <a:off x="990600" y="2072122"/>
            <a:ext cx="7848600" cy="954107"/>
          </a:xfrm>
          <a:prstGeom prst="rect">
            <a:avLst/>
          </a:prstGeom>
          <a:noFill/>
        </p:spPr>
        <p:txBody>
          <a:bodyPr wrap="square" rtlCol="0">
            <a:spAutoFit/>
          </a:bodyPr>
          <a:lstStyle/>
          <a:p>
            <a:r>
              <a:rPr lang="en-US" sz="2800" dirty="0" smtClean="0">
                <a:solidFill>
                  <a:schemeClr val="tx2"/>
                </a:solidFill>
              </a:rPr>
              <a:t>- I can solve systems of equations using matrix equations. </a:t>
            </a:r>
            <a:endParaRPr lang="en-US" sz="1600" dirty="0"/>
          </a:p>
        </p:txBody>
      </p:sp>
    </p:spTree>
    <p:extLst>
      <p:ext uri="{BB962C8B-B14F-4D97-AF65-F5344CB8AC3E}">
        <p14:creationId xmlns:p14="http://schemas.microsoft.com/office/powerpoint/2010/main" val="42599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0512"/>
            <a:ext cx="7363924"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66800" y="1143000"/>
            <a:ext cx="7239000" cy="369332"/>
          </a:xfrm>
          <a:prstGeom prst="rect">
            <a:avLst/>
          </a:prstGeom>
        </p:spPr>
        <p:txBody>
          <a:bodyPr wrap="square">
            <a:spAutoFit/>
          </a:bodyPr>
          <a:lstStyle/>
          <a:p>
            <a:r>
              <a:rPr lang="en-US" b="1" dirty="0"/>
              <a:t>Example 1:</a:t>
            </a:r>
            <a:r>
              <a:rPr lang="en-US" dirty="0"/>
              <a:t>    Write a matrix equation for the system of equations.</a:t>
            </a:r>
          </a:p>
        </p:txBody>
      </p:sp>
      <p:sp>
        <p:nvSpPr>
          <p:cNvPr id="5" name="Rectangle 4"/>
          <p:cNvSpPr>
            <a:spLocks noChangeArrowheads="1"/>
          </p:cNvSpPr>
          <p:nvPr/>
        </p:nvSpPr>
        <p:spPr bwMode="auto">
          <a:xfrm>
            <a:off x="1066799" y="1977380"/>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674265"/>
            <a:ext cx="1676401" cy="610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86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1801797" y="2477869"/>
            <a:ext cx="1207382" cy="646331"/>
          </a:xfrm>
          <a:prstGeom prst="rect">
            <a:avLst/>
          </a:prstGeom>
          <a:noFill/>
        </p:spPr>
        <p:txBody>
          <a:bodyPr wrap="none" rtlCol="0">
            <a:spAutoFit/>
          </a:bodyPr>
          <a:lstStyle/>
          <a:p>
            <a:r>
              <a:rPr lang="en-US" dirty="0" smtClean="0"/>
              <a:t>Coefficient</a:t>
            </a:r>
          </a:p>
          <a:p>
            <a:r>
              <a:rPr lang="en-US" dirty="0"/>
              <a:t> </a:t>
            </a:r>
            <a:r>
              <a:rPr lang="en-US" dirty="0" smtClean="0"/>
              <a:t>  Matrix</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629126" y="3124200"/>
                <a:ext cx="1536959"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3     −7</m:t>
                              </m:r>
                            </m:e>
                            <m:e>
                              <m:r>
                                <a:rPr lang="en-US" sz="2400" b="0" i="1" smtClean="0">
                                  <a:latin typeface="Cambria Math"/>
                                </a:rPr>
                                <m:t>1          5</m:t>
                              </m:r>
                            </m:e>
                          </m:eqArr>
                        </m:e>
                      </m:d>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629126" y="3124200"/>
                <a:ext cx="1536959" cy="70814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24200" y="3122405"/>
                <a:ext cx="1196994" cy="709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r>
                        <a:rPr lang="en-US" sz="2400" b="0" i="1" smtClean="0">
                          <a:latin typeface="Cambria Math"/>
                          <a:ea typeface="Cambria Math"/>
                        </a:rPr>
                        <m:t> </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124200" y="3122405"/>
                <a:ext cx="1196994" cy="709938"/>
              </a:xfrm>
              <a:prstGeom prst="rect">
                <a:avLst/>
              </a:prstGeom>
              <a:blipFill rotWithShape="1">
                <a:blip r:embed="rId5"/>
                <a:stretch>
                  <a:fillRect/>
                </a:stretch>
              </a:blipFill>
            </p:spPr>
            <p:txBody>
              <a:bodyPr/>
              <a:lstStyle/>
              <a:p>
                <a:r>
                  <a:rPr lang="en-US">
                    <a:noFill/>
                  </a:rPr>
                  <a:t> </a:t>
                </a:r>
              </a:p>
            </p:txBody>
          </p:sp>
        </mc:Fallback>
      </mc:AlternateContent>
      <p:sp>
        <p:nvSpPr>
          <p:cNvPr id="12" name="TextBox 11"/>
          <p:cNvSpPr txBox="1"/>
          <p:nvPr/>
        </p:nvSpPr>
        <p:spPr>
          <a:xfrm>
            <a:off x="3147848" y="2476074"/>
            <a:ext cx="925831" cy="646331"/>
          </a:xfrm>
          <a:prstGeom prst="rect">
            <a:avLst/>
          </a:prstGeom>
          <a:noFill/>
        </p:spPr>
        <p:txBody>
          <a:bodyPr wrap="none" rtlCol="0">
            <a:spAutoFit/>
          </a:bodyPr>
          <a:lstStyle/>
          <a:p>
            <a:r>
              <a:rPr lang="en-US" dirty="0" smtClean="0"/>
              <a:t>Variable</a:t>
            </a:r>
          </a:p>
          <a:p>
            <a:r>
              <a:rPr lang="en-US" dirty="0"/>
              <a:t> </a:t>
            </a:r>
            <a:r>
              <a:rPr lang="en-US" dirty="0" smtClean="0"/>
              <a:t>Matrix</a:t>
            </a:r>
            <a:endParaRPr lang="en-US" dirty="0"/>
          </a:p>
        </p:txBody>
      </p:sp>
      <p:sp>
        <p:nvSpPr>
          <p:cNvPr id="13" name="TextBox 12"/>
          <p:cNvSpPr txBox="1"/>
          <p:nvPr/>
        </p:nvSpPr>
        <p:spPr>
          <a:xfrm>
            <a:off x="4279152" y="2484011"/>
            <a:ext cx="1045479" cy="646331"/>
          </a:xfrm>
          <a:prstGeom prst="rect">
            <a:avLst/>
          </a:prstGeom>
          <a:noFill/>
        </p:spPr>
        <p:txBody>
          <a:bodyPr wrap="none" rtlCol="0">
            <a:spAutoFit/>
          </a:bodyPr>
          <a:lstStyle/>
          <a:p>
            <a:r>
              <a:rPr lang="en-US" dirty="0" smtClean="0"/>
              <a:t>Constant</a:t>
            </a:r>
          </a:p>
          <a:p>
            <a:r>
              <a:rPr lang="en-US" dirty="0"/>
              <a:t> </a:t>
            </a:r>
            <a:r>
              <a:rPr lang="en-US" dirty="0" smtClean="0"/>
              <a:t>Matrix</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4331704" y="3122403"/>
                <a:ext cx="893578"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12</m:t>
                              </m:r>
                            </m:e>
                            <m:e>
                              <m:r>
                                <a:rPr lang="en-US" sz="2400" b="0" i="1" smtClean="0">
                                  <a:latin typeface="Cambria Math"/>
                                  <a:ea typeface="Cambria Math"/>
                                </a:rPr>
                                <m:t>−8</m:t>
                              </m:r>
                            </m:e>
                          </m:eqAr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331704" y="3122403"/>
                <a:ext cx="893578" cy="708143"/>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2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0512"/>
            <a:ext cx="7363924"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66800" y="1143000"/>
            <a:ext cx="7239000" cy="369332"/>
          </a:xfrm>
          <a:prstGeom prst="rect">
            <a:avLst/>
          </a:prstGeom>
        </p:spPr>
        <p:txBody>
          <a:bodyPr wrap="square">
            <a:spAutoFit/>
          </a:bodyPr>
          <a:lstStyle/>
          <a:p>
            <a:r>
              <a:rPr lang="en-US" b="1" dirty="0"/>
              <a:t>Example 1:</a:t>
            </a:r>
            <a:r>
              <a:rPr lang="en-US" dirty="0"/>
              <a:t>    Write a matrix equation for the system of equations.</a:t>
            </a:r>
          </a:p>
        </p:txBody>
      </p:sp>
      <p:sp>
        <p:nvSpPr>
          <p:cNvPr id="5" name="Rectangle 4"/>
          <p:cNvSpPr>
            <a:spLocks noChangeArrowheads="1"/>
          </p:cNvSpPr>
          <p:nvPr/>
        </p:nvSpPr>
        <p:spPr bwMode="auto">
          <a:xfrm>
            <a:off x="1066800" y="2185540"/>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latin typeface="Arial" pitchFamily="34" charset="0"/>
                <a:ea typeface="Times New Roman" pitchFamily="18" charset="0"/>
              </a:rPr>
              <a:t>b</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a:spLocks noChangeArrowheads="1"/>
          </p:cNvSpPr>
          <p:nvPr/>
        </p:nvSpPr>
        <p:spPr bwMode="auto">
          <a:xfrm>
            <a:off x="0" y="86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1801797" y="3468469"/>
            <a:ext cx="1207382" cy="646331"/>
          </a:xfrm>
          <a:prstGeom prst="rect">
            <a:avLst/>
          </a:prstGeom>
          <a:noFill/>
        </p:spPr>
        <p:txBody>
          <a:bodyPr wrap="none" rtlCol="0">
            <a:spAutoFit/>
          </a:bodyPr>
          <a:lstStyle/>
          <a:p>
            <a:r>
              <a:rPr lang="en-US" dirty="0" smtClean="0"/>
              <a:t>Coefficient</a:t>
            </a:r>
          </a:p>
          <a:p>
            <a:r>
              <a:rPr lang="en-US" dirty="0"/>
              <a:t> </a:t>
            </a:r>
            <a:r>
              <a:rPr lang="en-US" dirty="0" smtClean="0"/>
              <a:t>  Matrix</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306020" y="4114800"/>
                <a:ext cx="2198935" cy="106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2    −1       3</m:t>
                              </m:r>
                            </m:e>
                            <m:e>
                              <m:r>
                                <a:rPr lang="en-US" sz="2400" b="0" i="1" smtClean="0">
                                  <a:latin typeface="Cambria Math"/>
                                </a:rPr>
                                <m:t>1         3   −4</m:t>
                              </m:r>
                            </m:e>
                            <m:e>
                              <m:r>
                                <a:rPr lang="en-US" sz="2400" b="0" i="1" smtClean="0">
                                  <a:latin typeface="Cambria Math"/>
                                </a:rPr>
                                <m:t>7        2        1</m:t>
                              </m:r>
                            </m:e>
                          </m:eqArr>
                        </m:e>
                      </m:d>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06020" y="4114800"/>
                <a:ext cx="2198935" cy="1067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27726" y="4146026"/>
                <a:ext cx="1208408" cy="10052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r>
                        <a:rPr lang="en-US" sz="2400" b="0" i="1" smtClean="0">
                          <a:latin typeface="Cambria Math"/>
                          <a:ea typeface="Cambria Math"/>
                        </a:rPr>
                        <m:t> </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
                              <m:r>
                                <a:rPr lang="en-US" sz="2400" b="0" i="1" smtClean="0">
                                  <a:latin typeface="Cambria Math"/>
                                  <a:ea typeface="Cambria Math"/>
                                </a:rPr>
                                <m:t>𝑧</m:t>
                              </m:r>
                            </m:e>
                          </m:eqArr>
                        </m:e>
                      </m:d>
                      <m:r>
                        <a:rPr lang="en-US" sz="2400" b="0" i="1" smtClean="0">
                          <a:latin typeface="Cambria Math"/>
                          <a:ea typeface="Cambria Math"/>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327726" y="4146026"/>
                <a:ext cx="1208408" cy="1005212"/>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3469014" y="3468468"/>
            <a:ext cx="925831" cy="646331"/>
          </a:xfrm>
          <a:prstGeom prst="rect">
            <a:avLst/>
          </a:prstGeom>
          <a:noFill/>
        </p:spPr>
        <p:txBody>
          <a:bodyPr wrap="none" rtlCol="0">
            <a:spAutoFit/>
          </a:bodyPr>
          <a:lstStyle/>
          <a:p>
            <a:r>
              <a:rPr lang="en-US" dirty="0" smtClean="0"/>
              <a:t>Variable</a:t>
            </a:r>
          </a:p>
          <a:p>
            <a:r>
              <a:rPr lang="en-US" dirty="0"/>
              <a:t> </a:t>
            </a:r>
            <a:r>
              <a:rPr lang="en-US" dirty="0" smtClean="0"/>
              <a:t>Matrix</a:t>
            </a:r>
            <a:endParaRPr lang="en-US" dirty="0"/>
          </a:p>
        </p:txBody>
      </p:sp>
      <p:sp>
        <p:nvSpPr>
          <p:cNvPr id="13" name="TextBox 12"/>
          <p:cNvSpPr txBox="1"/>
          <p:nvPr/>
        </p:nvSpPr>
        <p:spPr>
          <a:xfrm>
            <a:off x="4439812" y="3468467"/>
            <a:ext cx="1045479" cy="646331"/>
          </a:xfrm>
          <a:prstGeom prst="rect">
            <a:avLst/>
          </a:prstGeom>
          <a:noFill/>
        </p:spPr>
        <p:txBody>
          <a:bodyPr wrap="none" rtlCol="0">
            <a:spAutoFit/>
          </a:bodyPr>
          <a:lstStyle/>
          <a:p>
            <a:r>
              <a:rPr lang="en-US" dirty="0" smtClean="0"/>
              <a:t>Constant</a:t>
            </a:r>
          </a:p>
          <a:p>
            <a:r>
              <a:rPr lang="en-US" dirty="0"/>
              <a:t> </a:t>
            </a:r>
            <a:r>
              <a:rPr lang="en-US" dirty="0" smtClean="0"/>
              <a:t>Matrix</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4394845" y="4114799"/>
                <a:ext cx="1084271" cy="10665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−7</m:t>
                              </m:r>
                            </m:e>
                            <m:e>
                              <m:r>
                                <a:rPr lang="en-US" sz="2400" b="0" i="1" smtClean="0">
                                  <a:latin typeface="Cambria Math"/>
                                  <a:ea typeface="Cambria Math"/>
                                </a:rPr>
                                <m:t>15</m:t>
                              </m:r>
                            </m:e>
                            <m:e>
                              <m:r>
                                <a:rPr lang="en-US" sz="2400" b="0" i="1" smtClean="0">
                                  <a:latin typeface="Cambria Math"/>
                                  <a:ea typeface="Cambria Math"/>
                                </a:rPr>
                                <m:t>−28</m:t>
                              </m:r>
                            </m:e>
                          </m:eqAr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394845" y="4114799"/>
                <a:ext cx="1084271" cy="1066510"/>
              </a:xfrm>
              <a:prstGeom prst="rect">
                <a:avLst/>
              </a:prstGeom>
              <a:blipFill rotWithShape="1">
                <a:blip r:embed="rId5"/>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404" y="1600200"/>
            <a:ext cx="2349585" cy="89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8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0512"/>
            <a:ext cx="7363924"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66799" y="1977380"/>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a:spLocks noChangeArrowheads="1"/>
          </p:cNvSpPr>
          <p:nvPr/>
        </p:nvSpPr>
        <p:spPr bwMode="auto">
          <a:xfrm>
            <a:off x="0" y="86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1801797" y="2477869"/>
            <a:ext cx="1207382" cy="646331"/>
          </a:xfrm>
          <a:prstGeom prst="rect">
            <a:avLst/>
          </a:prstGeom>
          <a:noFill/>
        </p:spPr>
        <p:txBody>
          <a:bodyPr wrap="none" rtlCol="0">
            <a:spAutoFit/>
          </a:bodyPr>
          <a:lstStyle/>
          <a:p>
            <a:r>
              <a:rPr lang="en-US" dirty="0" smtClean="0"/>
              <a:t>Coefficient</a:t>
            </a:r>
          </a:p>
          <a:p>
            <a:r>
              <a:rPr lang="en-US" dirty="0"/>
              <a:t> </a:t>
            </a:r>
            <a:r>
              <a:rPr lang="en-US" dirty="0" smtClean="0"/>
              <a:t>  Matrix</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629126" y="3124200"/>
                <a:ext cx="1402307" cy="708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2        1</m:t>
                              </m:r>
                            </m:e>
                            <m:e>
                              <m:r>
                                <a:rPr lang="en-US" sz="2400" b="0" i="1" smtClean="0">
                                  <a:latin typeface="Cambria Math"/>
                                </a:rPr>
                                <m:t>5   −3</m:t>
                              </m:r>
                            </m:e>
                          </m:eqArr>
                        </m:e>
                      </m:d>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629126" y="3124200"/>
                <a:ext cx="1402307" cy="7081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24200" y="3122405"/>
                <a:ext cx="1196994" cy="709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r>
                        <a:rPr lang="en-US" sz="2400" b="0" i="1" smtClean="0">
                          <a:latin typeface="Cambria Math"/>
                          <a:ea typeface="Cambria Math"/>
                        </a:rPr>
                        <m:t> </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124200" y="3122405"/>
                <a:ext cx="1196994" cy="709938"/>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3147848" y="2476074"/>
            <a:ext cx="925831" cy="646331"/>
          </a:xfrm>
          <a:prstGeom prst="rect">
            <a:avLst/>
          </a:prstGeom>
          <a:noFill/>
        </p:spPr>
        <p:txBody>
          <a:bodyPr wrap="none" rtlCol="0">
            <a:spAutoFit/>
          </a:bodyPr>
          <a:lstStyle/>
          <a:p>
            <a:r>
              <a:rPr lang="en-US" dirty="0" smtClean="0"/>
              <a:t>Variable</a:t>
            </a:r>
          </a:p>
          <a:p>
            <a:r>
              <a:rPr lang="en-US" dirty="0"/>
              <a:t> </a:t>
            </a:r>
            <a:r>
              <a:rPr lang="en-US" dirty="0" smtClean="0"/>
              <a:t>Matrix</a:t>
            </a:r>
            <a:endParaRPr lang="en-US" dirty="0"/>
          </a:p>
        </p:txBody>
      </p:sp>
      <p:sp>
        <p:nvSpPr>
          <p:cNvPr id="13" name="TextBox 12"/>
          <p:cNvSpPr txBox="1"/>
          <p:nvPr/>
        </p:nvSpPr>
        <p:spPr>
          <a:xfrm>
            <a:off x="4279152" y="2484011"/>
            <a:ext cx="1045479" cy="646331"/>
          </a:xfrm>
          <a:prstGeom prst="rect">
            <a:avLst/>
          </a:prstGeom>
          <a:noFill/>
        </p:spPr>
        <p:txBody>
          <a:bodyPr wrap="none" rtlCol="0">
            <a:spAutoFit/>
          </a:bodyPr>
          <a:lstStyle/>
          <a:p>
            <a:r>
              <a:rPr lang="en-US" dirty="0" smtClean="0"/>
              <a:t>Constant</a:t>
            </a:r>
          </a:p>
          <a:p>
            <a:r>
              <a:rPr lang="en-US" dirty="0"/>
              <a:t> </a:t>
            </a:r>
            <a:r>
              <a:rPr lang="en-US" dirty="0" smtClean="0"/>
              <a:t>Matrix</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4331704" y="3122403"/>
                <a:ext cx="1063496" cy="70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8</m:t>
                              </m:r>
                            </m:e>
                            <m:e>
                              <m:r>
                                <a:rPr lang="en-US" sz="2400" b="0" i="1" smtClean="0">
                                  <a:latin typeface="Cambria Math"/>
                                  <a:ea typeface="Cambria Math"/>
                                </a:rPr>
                                <m:t>−12</m:t>
                              </m:r>
                            </m:e>
                          </m:eqAr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331704" y="3122403"/>
                <a:ext cx="1063496" cy="705771"/>
              </a:xfrm>
              <a:prstGeom prst="rect">
                <a:avLst/>
              </a:prstGeom>
              <a:blipFill rotWithShape="1">
                <a:blip r:embed="rId5"/>
                <a:stretch>
                  <a:fillRect/>
                </a:stretch>
              </a:blipFill>
            </p:spPr>
            <p:txBody>
              <a:bodyPr/>
              <a:lstStyle/>
              <a:p>
                <a:r>
                  <a:rPr lang="en-US">
                    <a:noFill/>
                  </a:rPr>
                  <a:t> </a:t>
                </a:r>
              </a:p>
            </p:txBody>
          </p:sp>
        </mc:Fallback>
      </mc:AlternateContent>
      <p:sp>
        <p:nvSpPr>
          <p:cNvPr id="2" name="Rectangle 1"/>
          <p:cNvSpPr/>
          <p:nvPr/>
        </p:nvSpPr>
        <p:spPr>
          <a:xfrm>
            <a:off x="1066800" y="1066800"/>
            <a:ext cx="7086600" cy="369332"/>
          </a:xfrm>
          <a:prstGeom prst="rect">
            <a:avLst/>
          </a:prstGeom>
        </p:spPr>
        <p:txBody>
          <a:bodyPr wrap="square">
            <a:spAutoFit/>
          </a:bodyPr>
          <a:lstStyle/>
          <a:p>
            <a:r>
              <a:rPr lang="en-US" b="1" dirty="0"/>
              <a:t>Your Turn 1:  </a:t>
            </a:r>
            <a:r>
              <a:rPr lang="en-US" dirty="0"/>
              <a:t>Write a matrix equation for the system of equations.</a:t>
            </a: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799" y="1524000"/>
            <a:ext cx="2215813" cy="76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2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0512"/>
            <a:ext cx="7363924"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66800" y="2185540"/>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latin typeface="Arial" pitchFamily="34" charset="0"/>
                <a:ea typeface="Times New Roman" pitchFamily="18" charset="0"/>
              </a:rPr>
              <a:t>b</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a:spLocks noChangeArrowheads="1"/>
          </p:cNvSpPr>
          <p:nvPr/>
        </p:nvSpPr>
        <p:spPr bwMode="auto">
          <a:xfrm>
            <a:off x="0" y="86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1801797" y="3468469"/>
            <a:ext cx="1207382" cy="646331"/>
          </a:xfrm>
          <a:prstGeom prst="rect">
            <a:avLst/>
          </a:prstGeom>
          <a:noFill/>
        </p:spPr>
        <p:txBody>
          <a:bodyPr wrap="none" rtlCol="0">
            <a:spAutoFit/>
          </a:bodyPr>
          <a:lstStyle/>
          <a:p>
            <a:r>
              <a:rPr lang="en-US" dirty="0" smtClean="0"/>
              <a:t>Coefficient</a:t>
            </a:r>
          </a:p>
          <a:p>
            <a:r>
              <a:rPr lang="en-US" dirty="0"/>
              <a:t> </a:t>
            </a:r>
            <a:r>
              <a:rPr lang="en-US" dirty="0" smtClean="0"/>
              <a:t>  Matrix</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306020" y="4114800"/>
                <a:ext cx="2198935" cy="106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b="0" i="1" smtClean="0">
                                  <a:latin typeface="Cambria Math"/>
                                </a:rPr>
                              </m:ctrlPr>
                            </m:eqArrPr>
                            <m:e>
                              <m:r>
                                <a:rPr lang="en-US" sz="2400" b="0" i="1" smtClean="0">
                                  <a:latin typeface="Cambria Math"/>
                                </a:rPr>
                                <m:t>1    −1       1</m:t>
                              </m:r>
                            </m:e>
                            <m:e>
                              <m:r>
                                <a:rPr lang="en-US" sz="2400" b="0" i="1" smtClean="0">
                                  <a:latin typeface="Cambria Math"/>
                                </a:rPr>
                                <m:t>3         2   −1</m:t>
                              </m:r>
                            </m:e>
                            <m:e>
                              <m:r>
                                <a:rPr lang="en-US" sz="2400" b="0" i="1" smtClean="0">
                                  <a:latin typeface="Cambria Math"/>
                                </a:rPr>
                                <m:t>2        3        0</m:t>
                              </m:r>
                            </m:e>
                          </m:eqArr>
                        </m:e>
                      </m:d>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06020" y="4114800"/>
                <a:ext cx="2198935" cy="1067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27726" y="4146026"/>
                <a:ext cx="1210652" cy="1007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r>
                        <a:rPr lang="en-US" sz="2400" b="0" i="1" smtClean="0">
                          <a:latin typeface="Cambria Math"/>
                          <a:ea typeface="Cambria Math"/>
                        </a:rPr>
                        <m:t> </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𝑎</m:t>
                              </m:r>
                            </m:e>
                            <m:e>
                              <m:r>
                                <a:rPr lang="en-US" sz="2400" b="0" i="1" smtClean="0">
                                  <a:latin typeface="Cambria Math"/>
                                  <a:ea typeface="Cambria Math"/>
                                </a:rPr>
                                <m:t>𝑏</m:t>
                              </m:r>
                            </m:e>
                            <m:e>
                              <m:r>
                                <a:rPr lang="en-US" sz="2400" b="0" i="1" smtClean="0">
                                  <a:latin typeface="Cambria Math"/>
                                  <a:ea typeface="Cambria Math"/>
                                </a:rPr>
                                <m:t>𝑐</m:t>
                              </m:r>
                            </m:e>
                          </m:eqArr>
                        </m:e>
                      </m:d>
                      <m:r>
                        <a:rPr lang="en-US" sz="2400" b="0" i="1" smtClean="0">
                          <a:latin typeface="Cambria Math"/>
                          <a:ea typeface="Cambria Math"/>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327726" y="4146026"/>
                <a:ext cx="1210652" cy="1007776"/>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3469014" y="3468468"/>
            <a:ext cx="925831" cy="646331"/>
          </a:xfrm>
          <a:prstGeom prst="rect">
            <a:avLst/>
          </a:prstGeom>
          <a:noFill/>
        </p:spPr>
        <p:txBody>
          <a:bodyPr wrap="none" rtlCol="0">
            <a:spAutoFit/>
          </a:bodyPr>
          <a:lstStyle/>
          <a:p>
            <a:r>
              <a:rPr lang="en-US" dirty="0" smtClean="0"/>
              <a:t>Variable</a:t>
            </a:r>
          </a:p>
          <a:p>
            <a:r>
              <a:rPr lang="en-US" dirty="0"/>
              <a:t> </a:t>
            </a:r>
            <a:r>
              <a:rPr lang="en-US" dirty="0" smtClean="0"/>
              <a:t>Matrix</a:t>
            </a:r>
            <a:endParaRPr lang="en-US" dirty="0"/>
          </a:p>
        </p:txBody>
      </p:sp>
      <p:sp>
        <p:nvSpPr>
          <p:cNvPr id="13" name="TextBox 12"/>
          <p:cNvSpPr txBox="1"/>
          <p:nvPr/>
        </p:nvSpPr>
        <p:spPr>
          <a:xfrm>
            <a:off x="4439812" y="3468467"/>
            <a:ext cx="1045479" cy="646331"/>
          </a:xfrm>
          <a:prstGeom prst="rect">
            <a:avLst/>
          </a:prstGeom>
          <a:noFill/>
        </p:spPr>
        <p:txBody>
          <a:bodyPr wrap="none" rtlCol="0">
            <a:spAutoFit/>
          </a:bodyPr>
          <a:lstStyle/>
          <a:p>
            <a:r>
              <a:rPr lang="en-US" dirty="0" smtClean="0"/>
              <a:t>Constant</a:t>
            </a:r>
          </a:p>
          <a:p>
            <a:r>
              <a:rPr lang="en-US" dirty="0"/>
              <a:t> </a:t>
            </a:r>
            <a:r>
              <a:rPr lang="en-US" dirty="0" smtClean="0"/>
              <a:t>Matrix</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4394845" y="4114799"/>
                <a:ext cx="685124"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5</m:t>
                              </m:r>
                            </m:e>
                            <m:e>
                              <m:r>
                                <a:rPr lang="en-US" sz="2400" b="0" i="1" smtClean="0">
                                  <a:latin typeface="Cambria Math"/>
                                  <a:ea typeface="Cambria Math"/>
                                </a:rPr>
                                <m:t>0</m:t>
                              </m:r>
                            </m:e>
                            <m:e>
                              <m:r>
                                <a:rPr lang="en-US" sz="2400" b="0" i="1" smtClean="0">
                                  <a:latin typeface="Cambria Math"/>
                                  <a:ea typeface="Cambria Math"/>
                                </a:rPr>
                                <m:t>8</m:t>
                              </m:r>
                            </m:e>
                          </m:eqArr>
                        </m:e>
                      </m:d>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394845" y="4114799"/>
                <a:ext cx="685124" cy="1076449"/>
              </a:xfrm>
              <a:prstGeom prst="rect">
                <a:avLst/>
              </a:prstGeom>
              <a:blipFill rotWithShape="1">
                <a:blip r:embed="rId5"/>
                <a:stretch>
                  <a:fillRect/>
                </a:stretch>
              </a:blipFill>
            </p:spPr>
            <p:txBody>
              <a:bodyPr/>
              <a:lstStyle/>
              <a:p>
                <a:r>
                  <a:rPr lang="en-US">
                    <a:noFill/>
                  </a:rPr>
                  <a:t> </a:t>
                </a:r>
              </a:p>
            </p:txBody>
          </p:sp>
        </mc:Fallback>
      </mc:AlternateContent>
      <p:sp>
        <p:nvSpPr>
          <p:cNvPr id="15" name="Rectangle 14"/>
          <p:cNvSpPr/>
          <p:nvPr/>
        </p:nvSpPr>
        <p:spPr>
          <a:xfrm>
            <a:off x="1066800" y="1066800"/>
            <a:ext cx="7086600" cy="369332"/>
          </a:xfrm>
          <a:prstGeom prst="rect">
            <a:avLst/>
          </a:prstGeom>
        </p:spPr>
        <p:txBody>
          <a:bodyPr wrap="square">
            <a:spAutoFit/>
          </a:bodyPr>
          <a:lstStyle/>
          <a:p>
            <a:r>
              <a:rPr lang="en-US" b="1" dirty="0"/>
              <a:t>Your Turn 1:  </a:t>
            </a:r>
            <a:r>
              <a:rPr lang="en-US" dirty="0"/>
              <a:t>Write a matrix equation for the system of equations.</a:t>
            </a: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999" y="1425010"/>
            <a:ext cx="2407929" cy="106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0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676400" y="1597966"/>
                <a:ext cx="22152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b="0" i="1" smtClean="0">
                              <a:latin typeface="Cambria Math"/>
                            </a:rPr>
                            <m:t>𝐴</m:t>
                          </m:r>
                        </m:e>
                      </m:d>
                      <m:r>
                        <a:rPr lang="en-US" sz="2400" i="1" smtClean="0">
                          <a:latin typeface="Cambria Math"/>
                          <a:ea typeface="Cambria Math"/>
                        </a:rPr>
                        <m:t>∙</m:t>
                      </m:r>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1597966"/>
                <a:ext cx="2215286"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77128" y="2286000"/>
                <a:ext cx="22373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sSup>
                        <m:sSupPr>
                          <m:ctrlPr>
                            <a:rPr lang="en-US" sz="2400" b="0" i="1" smtClean="0">
                              <a:latin typeface="Cambria Math"/>
                              <a:ea typeface="Cambria Math"/>
                            </a:rPr>
                          </m:ctrlPr>
                        </m:sSupPr>
                        <m:e>
                          <m:d>
                            <m:dPr>
                              <m:begChr m:val="["/>
                              <m:endChr m:val="]"/>
                              <m:ctrlPr>
                                <a:rPr lang="en-US" sz="2400" b="0" i="1" smtClean="0">
                                  <a:latin typeface="Cambria Math"/>
                                  <a:ea typeface="Cambria Math"/>
                                </a:rPr>
                              </m:ctrlPr>
                            </m:dPr>
                            <m:e>
                              <m:r>
                                <a:rPr lang="en-US" sz="2400" b="0" i="1" smtClean="0">
                                  <a:latin typeface="Cambria Math"/>
                                  <a:ea typeface="Cambria Math"/>
                                </a:rPr>
                                <m:t>𝐴</m:t>
                              </m:r>
                            </m:e>
                          </m:d>
                        </m:e>
                        <m:sup>
                          <m:r>
                            <a:rPr lang="en-US" sz="2400" b="0" i="1" smtClean="0">
                              <a:latin typeface="Cambria Math"/>
                              <a:ea typeface="Cambria Math"/>
                            </a:rPr>
                            <m:t>−1</m:t>
                          </m:r>
                        </m:sup>
                      </m:sSup>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377128" y="2286000"/>
                <a:ext cx="2237344"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95800" y="1597967"/>
                <a:ext cx="400802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a:ea typeface="Cambria Math"/>
                            </a:rPr>
                          </m:ctrlPr>
                        </m:sSupPr>
                        <m:e>
                          <m:d>
                            <m:dPr>
                              <m:begChr m:val="["/>
                              <m:endChr m:val="]"/>
                              <m:ctrlPr>
                                <a:rPr lang="en-US" sz="2400" i="1">
                                  <a:latin typeface="Cambria Math"/>
                                  <a:ea typeface="Cambria Math"/>
                                </a:rPr>
                              </m:ctrlPr>
                            </m:dPr>
                            <m:e>
                              <m:r>
                                <a:rPr lang="en-US" sz="2400" i="1">
                                  <a:latin typeface="Cambria Math"/>
                                  <a:ea typeface="Cambria Math"/>
                                </a:rPr>
                                <m:t>𝐴</m:t>
                              </m:r>
                            </m:e>
                          </m:d>
                        </m:e>
                        <m:sup>
                          <m:r>
                            <a:rPr lang="en-US" sz="2400" i="1">
                              <a:latin typeface="Cambria Math"/>
                              <a:ea typeface="Cambria Math"/>
                            </a:rPr>
                            <m:t>−1</m:t>
                          </m:r>
                        </m:sup>
                      </m:sSup>
                      <m:r>
                        <a:rPr lang="en-US" sz="2400" i="1" smtClean="0">
                          <a:latin typeface="Cambria Math"/>
                          <a:ea typeface="Cambria Math"/>
                        </a:rPr>
                        <m:t>∙</m:t>
                      </m:r>
                      <m:d>
                        <m:dPr>
                          <m:begChr m:val="["/>
                          <m:endChr m:val="]"/>
                          <m:ctrlPr>
                            <a:rPr lang="en-US" sz="2400" i="1" smtClean="0">
                              <a:latin typeface="Cambria Math"/>
                            </a:rPr>
                          </m:ctrlPr>
                        </m:dPr>
                        <m:e>
                          <m:r>
                            <a:rPr lang="en-US" sz="2400" b="0" i="1" smtClean="0">
                              <a:latin typeface="Cambria Math"/>
                            </a:rPr>
                            <m:t>𝐴</m:t>
                          </m:r>
                        </m:e>
                      </m:d>
                      <m:r>
                        <a:rPr lang="en-US" sz="2400" i="1" smtClean="0">
                          <a:latin typeface="Cambria Math"/>
                          <a:ea typeface="Cambria Math"/>
                        </a:rPr>
                        <m:t>∙</m:t>
                      </m:r>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sSup>
                        <m:sSupPr>
                          <m:ctrlPr>
                            <a:rPr lang="en-US" sz="2400" i="1">
                              <a:latin typeface="Cambria Math"/>
                              <a:ea typeface="Cambria Math"/>
                            </a:rPr>
                          </m:ctrlPr>
                        </m:sSupPr>
                        <m:e>
                          <m:d>
                            <m:dPr>
                              <m:begChr m:val="["/>
                              <m:endChr m:val="]"/>
                              <m:ctrlPr>
                                <a:rPr lang="en-US" sz="2400" i="1">
                                  <a:latin typeface="Cambria Math"/>
                                  <a:ea typeface="Cambria Math"/>
                                </a:rPr>
                              </m:ctrlPr>
                            </m:dPr>
                            <m:e>
                              <m:r>
                                <a:rPr lang="en-US" sz="2400" i="1">
                                  <a:latin typeface="Cambria Math"/>
                                  <a:ea typeface="Cambria Math"/>
                                </a:rPr>
                                <m:t>𝐴</m:t>
                              </m:r>
                            </m:e>
                          </m:d>
                        </m:e>
                        <m:sup>
                          <m:r>
                            <a:rPr lang="en-US" sz="2400" i="1">
                              <a:latin typeface="Cambria Math"/>
                              <a:ea typeface="Cambria Math"/>
                            </a:rPr>
                            <m:t>−1</m:t>
                          </m:r>
                        </m:sup>
                      </m:sSup>
                      <m:r>
                        <a:rPr lang="en-US" sz="2400" b="0" i="1" smtClean="0">
                          <a:latin typeface="Cambria Math"/>
                          <a:ea typeface="Cambria Math"/>
                        </a:rPr>
                        <m:t>∙</m:t>
                      </m:r>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495800" y="1597967"/>
                <a:ext cx="4008020" cy="461665"/>
              </a:xfrm>
              <a:prstGeom prst="rect">
                <a:avLst/>
              </a:prstGeom>
              <a:blipFill rotWithShape="1">
                <a:blip r:embed="rId5"/>
                <a:stretch>
                  <a:fillRect/>
                </a:stretch>
              </a:blipFill>
            </p:spPr>
            <p:txBody>
              <a:bodyPr/>
              <a:lstStyle/>
              <a:p>
                <a:r>
                  <a:rPr lang="en-US">
                    <a:noFill/>
                  </a:rPr>
                  <a:t> </a:t>
                </a:r>
              </a:p>
            </p:txBody>
          </p:sp>
        </mc:Fallback>
      </mc:AlternateContent>
      <p:grpSp>
        <p:nvGrpSpPr>
          <p:cNvPr id="8" name="Group 7"/>
          <p:cNvGrpSpPr/>
          <p:nvPr/>
        </p:nvGrpSpPr>
        <p:grpSpPr>
          <a:xfrm>
            <a:off x="1215161" y="3297163"/>
            <a:ext cx="4204320" cy="541711"/>
            <a:chOff x="1215161" y="3099316"/>
            <a:chExt cx="4204320" cy="541711"/>
          </a:xfrm>
        </p:grpSpPr>
        <p:sp>
          <p:nvSpPr>
            <p:cNvPr id="5" name="Rectangle 4"/>
            <p:cNvSpPr>
              <a:spLocks noChangeArrowheads="1"/>
            </p:cNvSpPr>
            <p:nvPr/>
          </p:nvSpPr>
          <p:spPr bwMode="auto">
            <a:xfrm>
              <a:off x="1215161" y="3271695"/>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Example 2: </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99316"/>
              <a:ext cx="2523881" cy="54171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1" name="TextBox 10"/>
              <p:cNvSpPr txBox="1"/>
              <p:nvPr/>
            </p:nvSpPr>
            <p:spPr>
              <a:xfrm>
                <a:off x="2258456" y="4267200"/>
                <a:ext cx="2952988" cy="7878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sSup>
                        <m:sSupPr>
                          <m:ctrlPr>
                            <a:rPr lang="en-US" sz="2400" b="0" i="1" smtClean="0">
                              <a:latin typeface="Cambria Math"/>
                              <a:ea typeface="Cambria Math"/>
                            </a:rPr>
                          </m:ctrlPr>
                        </m:sSupPr>
                        <m:e>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5      2</m:t>
                                  </m:r>
                                </m:e>
                                <m:e>
                                  <m:r>
                                    <a:rPr lang="en-US" sz="2400" b="0" i="1" smtClean="0">
                                      <a:latin typeface="Cambria Math"/>
                                      <a:ea typeface="Cambria Math"/>
                                    </a:rPr>
                                    <m:t>6      4</m:t>
                                  </m:r>
                                </m:e>
                              </m:eqArr>
                            </m:e>
                          </m:d>
                        </m:e>
                        <m:sup>
                          <m:r>
                            <a:rPr lang="en-US" sz="2400" b="0" i="1" smtClean="0">
                              <a:latin typeface="Cambria Math"/>
                              <a:ea typeface="Cambria Math"/>
                            </a:rPr>
                            <m:t>−1</m:t>
                          </m:r>
                        </m:sup>
                      </m:sSup>
                      <m:r>
                        <a:rPr lang="en-US" sz="2400" b="0" i="1" smtClean="0">
                          <a:latin typeface="Cambria Math"/>
                          <a:ea typeface="Cambria Math"/>
                        </a:rPr>
                        <m:t>∙</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6</m:t>
                              </m:r>
                            </m:e>
                            <m:e>
                              <m:r>
                                <a:rPr lang="en-US" sz="2400" b="0" i="1" smtClean="0">
                                  <a:latin typeface="Cambria Math"/>
                                  <a:ea typeface="Cambria Math"/>
                                </a:rPr>
                                <m:t>4</m:t>
                              </m:r>
                            </m:e>
                          </m:eqAr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258456" y="4267200"/>
                <a:ext cx="2952988" cy="787844"/>
              </a:xfrm>
              <a:prstGeom prst="rect">
                <a:avLst/>
              </a:prstGeom>
              <a:blipFill rotWithShape="1">
                <a:blip r:embed="rId7"/>
                <a:stretch>
                  <a:fillRect/>
                </a:stretch>
              </a:blipFill>
            </p:spPr>
            <p:txBody>
              <a:bodyPr/>
              <a:lstStyle/>
              <a:p>
                <a:r>
                  <a:rPr lang="en-US">
                    <a:noFill/>
                  </a:rPr>
                  <a:t> </a:t>
                </a:r>
              </a:p>
            </p:txBody>
          </p:sp>
        </mc:Fallback>
      </mc:AlternateContent>
      <p:sp>
        <p:nvSpPr>
          <p:cNvPr id="9" name="TextBox 8"/>
          <p:cNvSpPr txBox="1"/>
          <p:nvPr/>
        </p:nvSpPr>
        <p:spPr>
          <a:xfrm rot="20071834">
            <a:off x="6352455" y="2566961"/>
            <a:ext cx="2142894" cy="646331"/>
          </a:xfrm>
          <a:prstGeom prst="rect">
            <a:avLst/>
          </a:prstGeom>
          <a:noFill/>
        </p:spPr>
        <p:txBody>
          <a:bodyPr wrap="none" rtlCol="0">
            <a:spAutoFit/>
          </a:bodyPr>
          <a:lstStyle/>
          <a:p>
            <a:r>
              <a:rPr lang="en-US" dirty="0" smtClean="0"/>
              <a:t>The inverse matrix</a:t>
            </a:r>
          </a:p>
          <a:p>
            <a:r>
              <a:rPr lang="en-US" dirty="0" smtClean="0"/>
              <a:t>must be placed first!!</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2258456" y="5222778"/>
                <a:ext cx="1695336" cy="709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2</m:t>
                              </m:r>
                            </m:e>
                            <m:e>
                              <m:r>
                                <a:rPr lang="en-US" sz="2400" b="0" i="1" smtClean="0">
                                  <a:latin typeface="Cambria Math"/>
                                  <a:ea typeface="Cambria Math"/>
                                </a:rPr>
                                <m:t>−2</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258456" y="5222778"/>
                <a:ext cx="1695336" cy="709938"/>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683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9"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998481" y="457200"/>
                <a:ext cx="22152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b="0" i="1" smtClean="0">
                              <a:latin typeface="Cambria Math"/>
                            </a:rPr>
                            <m:t>𝐴</m:t>
                          </m:r>
                        </m:e>
                      </m:d>
                      <m:r>
                        <a:rPr lang="en-US" sz="2400" i="1" smtClean="0">
                          <a:latin typeface="Cambria Math"/>
                          <a:ea typeface="Cambria Math"/>
                        </a:rPr>
                        <m:t>∙</m:t>
                      </m:r>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998481" y="457200"/>
                <a:ext cx="2215286"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81138" y="457200"/>
                <a:ext cx="22373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sSup>
                        <m:sSupPr>
                          <m:ctrlPr>
                            <a:rPr lang="en-US" sz="2400" b="0" i="1" smtClean="0">
                              <a:latin typeface="Cambria Math"/>
                              <a:ea typeface="Cambria Math"/>
                            </a:rPr>
                          </m:ctrlPr>
                        </m:sSupPr>
                        <m:e>
                          <m:d>
                            <m:dPr>
                              <m:begChr m:val="["/>
                              <m:endChr m:val="]"/>
                              <m:ctrlPr>
                                <a:rPr lang="en-US" sz="2400" b="0" i="1" smtClean="0">
                                  <a:latin typeface="Cambria Math"/>
                                  <a:ea typeface="Cambria Math"/>
                                </a:rPr>
                              </m:ctrlPr>
                            </m:dPr>
                            <m:e>
                              <m:r>
                                <a:rPr lang="en-US" sz="2400" b="0" i="1" smtClean="0">
                                  <a:latin typeface="Cambria Math"/>
                                  <a:ea typeface="Cambria Math"/>
                                </a:rPr>
                                <m:t>𝐴</m:t>
                              </m:r>
                            </m:e>
                          </m:d>
                        </m:e>
                        <m:sup>
                          <m:r>
                            <a:rPr lang="en-US" sz="2400" b="0" i="1" smtClean="0">
                              <a:latin typeface="Cambria Math"/>
                              <a:ea typeface="Cambria Math"/>
                            </a:rPr>
                            <m:t>−1</m:t>
                          </m:r>
                        </m:sup>
                      </m:sSup>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381138" y="457200"/>
                <a:ext cx="2237344"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53055" y="3200400"/>
                <a:ext cx="3278975" cy="7812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sSup>
                        <m:sSupPr>
                          <m:ctrlPr>
                            <a:rPr lang="en-US" sz="2400" b="0" i="1" smtClean="0">
                              <a:latin typeface="Cambria Math"/>
                              <a:ea typeface="Cambria Math"/>
                            </a:rPr>
                          </m:ctrlPr>
                        </m:sSupPr>
                        <m:e>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2       4</m:t>
                                  </m:r>
                                </m:e>
                                <m:e>
                                  <m:r>
                                    <a:rPr lang="en-US" sz="2400" b="0" i="1" smtClean="0">
                                      <a:latin typeface="Cambria Math"/>
                                      <a:ea typeface="Cambria Math"/>
                                    </a:rPr>
                                    <m:t>3  −1</m:t>
                                  </m:r>
                                </m:e>
                              </m:eqArr>
                            </m:e>
                          </m:d>
                        </m:e>
                        <m:sup>
                          <m:r>
                            <a:rPr lang="en-US" sz="2400" b="0" i="1" smtClean="0">
                              <a:latin typeface="Cambria Math"/>
                              <a:ea typeface="Cambria Math"/>
                            </a:rPr>
                            <m:t>−1</m:t>
                          </m:r>
                        </m:sup>
                      </m:sSup>
                      <m:r>
                        <a:rPr lang="en-US" sz="2400" b="0" i="1" smtClean="0">
                          <a:latin typeface="Cambria Math"/>
                          <a:ea typeface="Cambria Math"/>
                        </a:rPr>
                        <m:t>∙</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−2</m:t>
                              </m:r>
                            </m:e>
                            <m:e>
                              <m:r>
                                <a:rPr lang="en-US" sz="2400" b="0" i="1" smtClean="0">
                                  <a:latin typeface="Cambria Math"/>
                                  <a:ea typeface="Cambria Math"/>
                                </a:rPr>
                                <m:t>18</m:t>
                              </m:r>
                            </m:e>
                          </m:eqAr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453055" y="3200400"/>
                <a:ext cx="3278975" cy="781240"/>
              </a:xfrm>
              <a:prstGeom prst="rect">
                <a:avLst/>
              </a:prstGeom>
              <a:blipFill rotWithShape="1">
                <a:blip r:embed="rId4"/>
                <a:stretch>
                  <a:fillRect/>
                </a:stretch>
              </a:blipFill>
            </p:spPr>
            <p:txBody>
              <a:bodyPr/>
              <a:lstStyle/>
              <a:p>
                <a:r>
                  <a:rPr lang="en-US">
                    <a:noFill/>
                  </a:rPr>
                  <a:t> </a:t>
                </a:r>
              </a:p>
            </p:txBody>
          </p:sp>
        </mc:Fallback>
      </mc:AlternateContent>
      <p:sp>
        <p:nvSpPr>
          <p:cNvPr id="9" name="TextBox 8"/>
          <p:cNvSpPr txBox="1"/>
          <p:nvPr/>
        </p:nvSpPr>
        <p:spPr>
          <a:xfrm rot="20071834">
            <a:off x="6293809" y="1061936"/>
            <a:ext cx="2142894" cy="646331"/>
          </a:xfrm>
          <a:prstGeom prst="rect">
            <a:avLst/>
          </a:prstGeom>
          <a:noFill/>
        </p:spPr>
        <p:txBody>
          <a:bodyPr wrap="none" rtlCol="0">
            <a:spAutoFit/>
          </a:bodyPr>
          <a:lstStyle/>
          <a:p>
            <a:r>
              <a:rPr lang="en-US" dirty="0" smtClean="0"/>
              <a:t>The inverse matrix</a:t>
            </a:r>
          </a:p>
          <a:p>
            <a:r>
              <a:rPr lang="en-US" dirty="0" smtClean="0"/>
              <a:t>must be placed first!!</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1998481" y="4267200"/>
                <a:ext cx="1695336" cy="715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5</m:t>
                              </m:r>
                            </m:e>
                            <m:e>
                              <m:r>
                                <a:rPr lang="en-US" sz="2400" b="0" i="1" smtClean="0">
                                  <a:latin typeface="Cambria Math"/>
                                  <a:ea typeface="Cambria Math"/>
                                </a:rPr>
                                <m:t>−3</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998481" y="4267200"/>
                <a:ext cx="1695336" cy="715645"/>
              </a:xfrm>
              <a:prstGeom prst="rect">
                <a:avLst/>
              </a:prstGeom>
              <a:blipFill rotWithShape="1">
                <a:blip r:embed="rId5"/>
                <a:stretch>
                  <a:fillRect/>
                </a:stretch>
              </a:blipFill>
            </p:spPr>
            <p:txBody>
              <a:bodyPr/>
              <a:lstStyle/>
              <a:p>
                <a:r>
                  <a:rPr lang="en-US">
                    <a:noFill/>
                  </a:rPr>
                  <a:t> </a:t>
                </a:r>
              </a:p>
            </p:txBody>
          </p:sp>
        </mc:Fallback>
      </mc:AlternateContent>
      <p:sp>
        <p:nvSpPr>
          <p:cNvPr id="2" name="Rectangle 1"/>
          <p:cNvSpPr/>
          <p:nvPr/>
        </p:nvSpPr>
        <p:spPr>
          <a:xfrm>
            <a:off x="1066800" y="1387729"/>
            <a:ext cx="4572000" cy="646331"/>
          </a:xfrm>
          <a:prstGeom prst="rect">
            <a:avLst/>
          </a:prstGeom>
        </p:spPr>
        <p:txBody>
          <a:bodyPr>
            <a:spAutoFit/>
          </a:bodyPr>
          <a:lstStyle/>
          <a:p>
            <a:r>
              <a:rPr lang="en-US" b="1" dirty="0"/>
              <a:t>Your Turn 2:  </a:t>
            </a:r>
            <a:r>
              <a:rPr lang="en-US" dirty="0"/>
              <a:t>Solve each matrix equation or system of equations by using inverse matrices.</a:t>
            </a: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3055" y="2108376"/>
            <a:ext cx="2977861"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072055" y="2524499"/>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Arial" pitchFamily="34" charset="0"/>
                <a:ea typeface="Times New Roman" pitchFamily="18" charset="0"/>
              </a:rPr>
              <a:t>a</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417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998481" y="457200"/>
                <a:ext cx="22152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b="0" i="1" smtClean="0">
                              <a:latin typeface="Cambria Math"/>
                            </a:rPr>
                            <m:t>𝐴</m:t>
                          </m:r>
                        </m:e>
                      </m:d>
                      <m:r>
                        <a:rPr lang="en-US" sz="2400" i="1" smtClean="0">
                          <a:latin typeface="Cambria Math"/>
                          <a:ea typeface="Cambria Math"/>
                        </a:rPr>
                        <m:t>∙</m:t>
                      </m:r>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998481" y="457200"/>
                <a:ext cx="2215286"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81138" y="457200"/>
                <a:ext cx="22373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sSup>
                        <m:sSupPr>
                          <m:ctrlPr>
                            <a:rPr lang="en-US" sz="2400" b="0" i="1" smtClean="0">
                              <a:latin typeface="Cambria Math"/>
                              <a:ea typeface="Cambria Math"/>
                            </a:rPr>
                          </m:ctrlPr>
                        </m:sSupPr>
                        <m:e>
                          <m:d>
                            <m:dPr>
                              <m:begChr m:val="["/>
                              <m:endChr m:val="]"/>
                              <m:ctrlPr>
                                <a:rPr lang="en-US" sz="2400" b="0" i="1" smtClean="0">
                                  <a:latin typeface="Cambria Math"/>
                                  <a:ea typeface="Cambria Math"/>
                                </a:rPr>
                              </m:ctrlPr>
                            </m:dPr>
                            <m:e>
                              <m:r>
                                <a:rPr lang="en-US" sz="2400" b="0" i="1" smtClean="0">
                                  <a:latin typeface="Cambria Math"/>
                                  <a:ea typeface="Cambria Math"/>
                                </a:rPr>
                                <m:t>𝐴</m:t>
                              </m:r>
                            </m:e>
                          </m:d>
                        </m:e>
                        <m:sup>
                          <m:r>
                            <a:rPr lang="en-US" sz="2400" b="0" i="1" smtClean="0">
                              <a:latin typeface="Cambria Math"/>
                              <a:ea typeface="Cambria Math"/>
                            </a:rPr>
                            <m:t>−1</m:t>
                          </m:r>
                        </m:sup>
                      </m:sSup>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381138" y="457200"/>
                <a:ext cx="2237344"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66636" y="4343400"/>
                <a:ext cx="3278975" cy="7812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sSup>
                        <m:sSupPr>
                          <m:ctrlPr>
                            <a:rPr lang="en-US" sz="2400" b="0" i="1" smtClean="0">
                              <a:latin typeface="Cambria Math"/>
                              <a:ea typeface="Cambria Math"/>
                            </a:rPr>
                          </m:ctrlPr>
                        </m:sSupPr>
                        <m:e>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3       4</m:t>
                                  </m:r>
                                </m:e>
                                <m:e>
                                  <m:r>
                                    <a:rPr lang="en-US" sz="2400" b="0" i="1" smtClean="0">
                                      <a:latin typeface="Cambria Math"/>
                                      <a:ea typeface="Cambria Math"/>
                                    </a:rPr>
                                    <m:t>5       8</m:t>
                                  </m:r>
                                </m:e>
                              </m:eqArr>
                            </m:e>
                          </m:d>
                        </m:e>
                        <m:sup>
                          <m:r>
                            <a:rPr lang="en-US" sz="2400" b="0" i="1" smtClean="0">
                              <a:latin typeface="Cambria Math"/>
                              <a:ea typeface="Cambria Math"/>
                            </a:rPr>
                            <m:t>−1</m:t>
                          </m:r>
                        </m:sup>
                      </m:sSup>
                      <m:r>
                        <a:rPr lang="en-US" sz="2400" b="0" i="1" smtClean="0">
                          <a:latin typeface="Cambria Math"/>
                          <a:ea typeface="Cambria Math"/>
                        </a:rPr>
                        <m:t>∙</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12</m:t>
                              </m:r>
                            </m:e>
                            <m:e>
                              <m:r>
                                <a:rPr lang="en-US" sz="2400" b="0" i="1" smtClean="0">
                                  <a:latin typeface="Cambria Math"/>
                                  <a:ea typeface="Cambria Math"/>
                                </a:rPr>
                                <m:t>−8</m:t>
                              </m:r>
                            </m:e>
                          </m:eqAr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466636" y="4343400"/>
                <a:ext cx="3278975" cy="781240"/>
              </a:xfrm>
              <a:prstGeom prst="rect">
                <a:avLst/>
              </a:prstGeom>
              <a:blipFill rotWithShape="1">
                <a:blip r:embed="rId4"/>
                <a:stretch>
                  <a:fillRect/>
                </a:stretch>
              </a:blipFill>
            </p:spPr>
            <p:txBody>
              <a:bodyPr/>
              <a:lstStyle/>
              <a:p>
                <a:r>
                  <a:rPr lang="en-US">
                    <a:noFill/>
                  </a:rPr>
                  <a:t> </a:t>
                </a:r>
              </a:p>
            </p:txBody>
          </p:sp>
        </mc:Fallback>
      </mc:AlternateContent>
      <p:sp>
        <p:nvSpPr>
          <p:cNvPr id="9" name="TextBox 8"/>
          <p:cNvSpPr txBox="1"/>
          <p:nvPr/>
        </p:nvSpPr>
        <p:spPr>
          <a:xfrm rot="20071834">
            <a:off x="6293809" y="1061936"/>
            <a:ext cx="2142894" cy="646331"/>
          </a:xfrm>
          <a:prstGeom prst="rect">
            <a:avLst/>
          </a:prstGeom>
          <a:noFill/>
        </p:spPr>
        <p:txBody>
          <a:bodyPr wrap="none" rtlCol="0">
            <a:spAutoFit/>
          </a:bodyPr>
          <a:lstStyle/>
          <a:p>
            <a:r>
              <a:rPr lang="en-US" dirty="0" smtClean="0"/>
              <a:t>The inverse matrix</a:t>
            </a:r>
          </a:p>
          <a:p>
            <a:r>
              <a:rPr lang="en-US" dirty="0" smtClean="0"/>
              <a:t>must be placed first!!</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1998481" y="5486400"/>
                <a:ext cx="1865254" cy="709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32</m:t>
                              </m:r>
                            </m:e>
                            <m:e>
                              <m:r>
                                <a:rPr lang="en-US" sz="2400" b="0" i="1" smtClean="0">
                                  <a:latin typeface="Cambria Math"/>
                                  <a:ea typeface="Cambria Math"/>
                                </a:rPr>
                                <m:t>−21</m:t>
                              </m:r>
                            </m:e>
                          </m:eqAr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998481" y="5486400"/>
                <a:ext cx="1865254" cy="709938"/>
              </a:xfrm>
              <a:prstGeom prst="rect">
                <a:avLst/>
              </a:prstGeom>
              <a:blipFill rotWithShape="1">
                <a:blip r:embed="rId5"/>
                <a:stretch>
                  <a:fillRect/>
                </a:stretch>
              </a:blipFill>
            </p:spPr>
            <p:txBody>
              <a:bodyPr/>
              <a:lstStyle/>
              <a:p>
                <a:r>
                  <a:rPr lang="en-US">
                    <a:noFill/>
                  </a:rPr>
                  <a:t> </a:t>
                </a:r>
              </a:p>
            </p:txBody>
          </p:sp>
        </mc:Fallback>
      </mc:AlternateContent>
      <p:sp>
        <p:nvSpPr>
          <p:cNvPr id="2" name="Rectangle 1"/>
          <p:cNvSpPr/>
          <p:nvPr/>
        </p:nvSpPr>
        <p:spPr>
          <a:xfrm>
            <a:off x="1066800" y="1387729"/>
            <a:ext cx="4572000" cy="646331"/>
          </a:xfrm>
          <a:prstGeom prst="rect">
            <a:avLst/>
          </a:prstGeom>
        </p:spPr>
        <p:txBody>
          <a:bodyPr>
            <a:spAutoFit/>
          </a:bodyPr>
          <a:lstStyle/>
          <a:p>
            <a:r>
              <a:rPr lang="en-US" b="1" dirty="0"/>
              <a:t>Your Turn 2:  </a:t>
            </a:r>
            <a:r>
              <a:rPr lang="en-US" dirty="0"/>
              <a:t>Solve each matrix equation or system of equations by using inverse matrices.</a:t>
            </a:r>
          </a:p>
        </p:txBody>
      </p:sp>
      <p:sp>
        <p:nvSpPr>
          <p:cNvPr id="14" name="Rectangle 13"/>
          <p:cNvSpPr>
            <a:spLocks noChangeArrowheads="1"/>
          </p:cNvSpPr>
          <p:nvPr/>
        </p:nvSpPr>
        <p:spPr bwMode="auto">
          <a:xfrm>
            <a:off x="1072055" y="2524499"/>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latin typeface="Arial" pitchFamily="34" charset="0"/>
                <a:ea typeface="Times New Roman" pitchFamily="18" charset="0"/>
              </a:rPr>
              <a:t>b</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6070" y="2137615"/>
            <a:ext cx="1938592" cy="6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1495943" y="3352800"/>
                <a:ext cx="2943433" cy="709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3      4</m:t>
                              </m:r>
                            </m:e>
                            <m:e>
                              <m:r>
                                <a:rPr lang="en-US" sz="2400" b="0" i="1" smtClean="0">
                                  <a:latin typeface="Cambria Math"/>
                                  <a:ea typeface="Cambria Math"/>
                                </a:rPr>
                                <m:t>5       8</m:t>
                              </m:r>
                            </m:e>
                          </m:eqArr>
                        </m:e>
                      </m:d>
                      <m:r>
                        <a:rPr lang="en-US" sz="2400" i="1" smtClean="0">
                          <a:latin typeface="Cambria Math"/>
                          <a:ea typeface="Cambria Math"/>
                        </a:rPr>
                        <m:t>∙</m:t>
                      </m:r>
                      <m:d>
                        <m:dPr>
                          <m:begChr m:val="["/>
                          <m:endChr m:val="]"/>
                          <m:ctrlPr>
                            <a:rPr lang="en-US" sz="240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𝑥</m:t>
                              </m:r>
                            </m:e>
                            <m:e>
                              <m:r>
                                <a:rPr lang="en-US" sz="2400" b="0" i="1" smtClean="0">
                                  <a:latin typeface="Cambria Math"/>
                                  <a:ea typeface="Cambria Math"/>
                                </a:rPr>
                                <m:t>𝑦</m:t>
                              </m:r>
                            </m:e>
                          </m:eqArr>
                        </m:e>
                      </m:d>
                      <m:r>
                        <a:rPr lang="en-US" sz="2400" b="0" i="1" smtClean="0">
                          <a:latin typeface="Cambria Math"/>
                          <a:ea typeface="Cambria Math"/>
                        </a:rPr>
                        <m:t>=</m:t>
                      </m:r>
                      <m:d>
                        <m:dPr>
                          <m:begChr m:val="["/>
                          <m:endChr m:val="]"/>
                          <m:ctrlPr>
                            <a:rPr lang="en-US" sz="2400" b="0" i="1" smtClean="0">
                              <a:latin typeface="Cambria Math"/>
                              <a:ea typeface="Cambria Math"/>
                            </a:rPr>
                          </m:ctrlPr>
                        </m:dPr>
                        <m:e>
                          <m:eqArr>
                            <m:eqArrPr>
                              <m:ctrlPr>
                                <a:rPr lang="en-US" sz="2400" b="0" i="1" smtClean="0">
                                  <a:latin typeface="Cambria Math"/>
                                  <a:ea typeface="Cambria Math"/>
                                </a:rPr>
                              </m:ctrlPr>
                            </m:eqArrPr>
                            <m:e>
                              <m:r>
                                <a:rPr lang="en-US" sz="2400" b="0" i="1" smtClean="0">
                                  <a:latin typeface="Cambria Math"/>
                                  <a:ea typeface="Cambria Math"/>
                                </a:rPr>
                                <m:t>12</m:t>
                              </m:r>
                            </m:e>
                            <m:e>
                              <m:r>
                                <a:rPr lang="en-US" sz="2400" b="0" i="1" smtClean="0">
                                  <a:latin typeface="Cambria Math"/>
                                  <a:ea typeface="Cambria Math"/>
                                </a:rPr>
                                <m:t>−8</m:t>
                              </m:r>
                            </m:e>
                          </m:eqArr>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495943" y="3352800"/>
                <a:ext cx="2943433" cy="709938"/>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46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998481" y="457200"/>
                <a:ext cx="22152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b="0" i="1" smtClean="0">
                              <a:latin typeface="Cambria Math"/>
                            </a:rPr>
                            <m:t>𝐴</m:t>
                          </m:r>
                        </m:e>
                      </m:d>
                      <m:r>
                        <a:rPr lang="en-US" sz="2400" i="1" smtClean="0">
                          <a:latin typeface="Cambria Math"/>
                          <a:ea typeface="Cambria Math"/>
                        </a:rPr>
                        <m:t>∙</m:t>
                      </m:r>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998481" y="457200"/>
                <a:ext cx="2215286"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81138" y="457200"/>
                <a:ext cx="22373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ea typeface="Cambria Math"/>
                            </a:rPr>
                          </m:ctrlPr>
                        </m:dPr>
                        <m:e>
                          <m:r>
                            <a:rPr lang="en-US" sz="2400" b="0" i="1" smtClean="0">
                              <a:latin typeface="Cambria Math"/>
                              <a:ea typeface="Cambria Math"/>
                            </a:rPr>
                            <m:t>𝑋</m:t>
                          </m:r>
                        </m:e>
                      </m:d>
                      <m:r>
                        <a:rPr lang="en-US" sz="2400" b="0" i="1" smtClean="0">
                          <a:latin typeface="Cambria Math"/>
                          <a:ea typeface="Cambria Math"/>
                        </a:rPr>
                        <m:t>=</m:t>
                      </m:r>
                      <m:sSup>
                        <m:sSupPr>
                          <m:ctrlPr>
                            <a:rPr lang="en-US" sz="2400" b="0" i="1" smtClean="0">
                              <a:latin typeface="Cambria Math"/>
                              <a:ea typeface="Cambria Math"/>
                            </a:rPr>
                          </m:ctrlPr>
                        </m:sSupPr>
                        <m:e>
                          <m:d>
                            <m:dPr>
                              <m:begChr m:val="["/>
                              <m:endChr m:val="]"/>
                              <m:ctrlPr>
                                <a:rPr lang="en-US" sz="2400" b="0" i="1" smtClean="0">
                                  <a:latin typeface="Cambria Math"/>
                                  <a:ea typeface="Cambria Math"/>
                                </a:rPr>
                              </m:ctrlPr>
                            </m:dPr>
                            <m:e>
                              <m:r>
                                <a:rPr lang="en-US" sz="2400" b="0" i="1" smtClean="0">
                                  <a:latin typeface="Cambria Math"/>
                                  <a:ea typeface="Cambria Math"/>
                                </a:rPr>
                                <m:t>𝐴</m:t>
                              </m:r>
                            </m:e>
                          </m:d>
                        </m:e>
                        <m:sup>
                          <m:r>
                            <a:rPr lang="en-US" sz="2400" b="0" i="1" smtClean="0">
                              <a:latin typeface="Cambria Math"/>
                              <a:ea typeface="Cambria Math"/>
                            </a:rPr>
                            <m:t>−1</m:t>
                          </m:r>
                        </m:sup>
                      </m:sSup>
                      <m:d>
                        <m:dPr>
                          <m:begChr m:val="["/>
                          <m:endChr m:val="]"/>
                          <m:ctrlPr>
                            <a:rPr lang="en-US" sz="2400" b="0" i="1" smtClean="0">
                              <a:latin typeface="Cambria Math"/>
                              <a:ea typeface="Cambria Math"/>
                            </a:rPr>
                          </m:ctrlPr>
                        </m:dPr>
                        <m:e>
                          <m:r>
                            <a:rPr lang="en-US" sz="2400" b="0" i="1" smtClean="0">
                              <a:latin typeface="Cambria Math"/>
                              <a:ea typeface="Cambria Math"/>
                            </a:rPr>
                            <m:t>𝐵</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381138" y="457200"/>
                <a:ext cx="2237344" cy="461665"/>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rot="20071834">
            <a:off x="6293809" y="1061936"/>
            <a:ext cx="2142894" cy="646331"/>
          </a:xfrm>
          <a:prstGeom prst="rect">
            <a:avLst/>
          </a:prstGeom>
          <a:noFill/>
        </p:spPr>
        <p:txBody>
          <a:bodyPr wrap="none" rtlCol="0">
            <a:spAutoFit/>
          </a:bodyPr>
          <a:lstStyle/>
          <a:p>
            <a:r>
              <a:rPr lang="en-US" dirty="0" smtClean="0"/>
              <a:t>The inverse matrix</a:t>
            </a:r>
          </a:p>
          <a:p>
            <a:r>
              <a:rPr lang="en-US" dirty="0" smtClean="0"/>
              <a:t>must be placed first!!</a:t>
            </a:r>
            <a:endParaRPr lang="en-US" dirty="0"/>
          </a:p>
        </p:txBody>
      </p:sp>
      <p:sp>
        <p:nvSpPr>
          <p:cNvPr id="2" name="Rectangle 1"/>
          <p:cNvSpPr/>
          <p:nvPr/>
        </p:nvSpPr>
        <p:spPr>
          <a:xfrm>
            <a:off x="1066800" y="1387729"/>
            <a:ext cx="4572000" cy="646331"/>
          </a:xfrm>
          <a:prstGeom prst="rect">
            <a:avLst/>
          </a:prstGeom>
        </p:spPr>
        <p:txBody>
          <a:bodyPr>
            <a:spAutoFit/>
          </a:bodyPr>
          <a:lstStyle/>
          <a:p>
            <a:r>
              <a:rPr lang="en-US" b="1" dirty="0"/>
              <a:t>Your Turn 2:  </a:t>
            </a:r>
            <a:r>
              <a:rPr lang="en-US" dirty="0"/>
              <a:t>Solve each matrix equation or system of equations by using inverse matrices.</a:t>
            </a:r>
          </a:p>
        </p:txBody>
      </p:sp>
      <p:grpSp>
        <p:nvGrpSpPr>
          <p:cNvPr id="7" name="Group 6"/>
          <p:cNvGrpSpPr/>
          <p:nvPr/>
        </p:nvGrpSpPr>
        <p:grpSpPr>
          <a:xfrm>
            <a:off x="1072055" y="2524499"/>
            <a:ext cx="4044786" cy="1569660"/>
            <a:chOff x="1072055" y="2524499"/>
            <a:chExt cx="4044786" cy="1569660"/>
          </a:xfrm>
        </p:grpSpPr>
        <p:sp>
          <p:nvSpPr>
            <p:cNvPr id="14" name="Rectangle 13"/>
            <p:cNvSpPr>
              <a:spLocks noChangeArrowheads="1"/>
            </p:cNvSpPr>
            <p:nvPr/>
          </p:nvSpPr>
          <p:spPr bwMode="auto">
            <a:xfrm>
              <a:off x="1072055" y="2524499"/>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latin typeface="Arial" pitchFamily="34" charset="0"/>
                  <a:ea typeface="Times New Roman" pitchFamily="18" charset="0"/>
                </a:rPr>
                <a:t>c</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588759" y="2524499"/>
                  <a:ext cx="3528082" cy="1569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2</m:t>
                        </m:r>
                        <m:r>
                          <a:rPr lang="en-US" sz="2400" b="0" i="1" smtClean="0">
                            <a:latin typeface="Cambria Math"/>
                          </a:rPr>
                          <m:t>𝑤</m:t>
                        </m:r>
                        <m:r>
                          <a:rPr lang="en-US" sz="2400" b="0" i="1" smtClean="0">
                            <a:latin typeface="Cambria Math"/>
                          </a:rPr>
                          <m:t>+3</m:t>
                        </m:r>
                        <m:r>
                          <a:rPr lang="en-US" sz="2400" b="0" i="1" smtClean="0">
                            <a:latin typeface="Cambria Math"/>
                          </a:rPr>
                          <m:t>𝑥</m:t>
                        </m:r>
                        <m:r>
                          <a:rPr lang="en-US" sz="2400" b="0" i="1" smtClean="0">
                            <a:latin typeface="Cambria Math"/>
                          </a:rPr>
                          <m:t>−2</m:t>
                        </m:r>
                        <m:r>
                          <a:rPr lang="en-US" sz="2400" b="0" i="1" smtClean="0">
                            <a:latin typeface="Cambria Math"/>
                          </a:rPr>
                          <m:t>𝑦</m:t>
                        </m:r>
                        <m:r>
                          <a:rPr lang="en-US" sz="2400" b="0" i="1" smtClean="0">
                            <a:latin typeface="Cambria Math"/>
                          </a:rPr>
                          <m:t>+2</m:t>
                        </m:r>
                        <m:r>
                          <a:rPr lang="en-US" sz="2400" b="0" i="1" smtClean="0">
                            <a:latin typeface="Cambria Math"/>
                          </a:rPr>
                          <m:t>𝑧</m:t>
                        </m:r>
                        <m:r>
                          <a:rPr lang="en-US" sz="2400" b="0" i="1" smtClean="0">
                            <a:latin typeface="Cambria Math"/>
                          </a:rPr>
                          <m:t>=15</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3</m:t>
                        </m:r>
                        <m:r>
                          <a:rPr lang="en-US" sz="2400" b="0" i="1" smtClean="0">
                            <a:latin typeface="Cambria Math"/>
                          </a:rPr>
                          <m:t>𝑤</m:t>
                        </m:r>
                        <m:r>
                          <a:rPr lang="en-US" sz="2400" b="0" i="1" smtClean="0">
                            <a:latin typeface="Cambria Math"/>
                          </a:rPr>
                          <m:t>−</m:t>
                        </m:r>
                        <m:r>
                          <a:rPr lang="en-US" sz="2400" b="0" i="1" smtClean="0">
                            <a:latin typeface="Cambria Math"/>
                          </a:rPr>
                          <m:t>𝑥</m:t>
                        </m:r>
                        <m:r>
                          <a:rPr lang="en-US" sz="2400" b="0" i="1" smtClean="0">
                            <a:latin typeface="Cambria Math"/>
                          </a:rPr>
                          <m:t>+2</m:t>
                        </m:r>
                        <m:r>
                          <a:rPr lang="en-US" sz="2400" b="0" i="1" smtClean="0">
                            <a:latin typeface="Cambria Math"/>
                          </a:rPr>
                          <m:t>𝑦</m:t>
                        </m:r>
                        <m:r>
                          <a:rPr lang="en-US" sz="2400" b="0" i="1" smtClean="0">
                            <a:latin typeface="Cambria Math"/>
                          </a:rPr>
                          <m:t>−</m:t>
                        </m:r>
                        <m:r>
                          <a:rPr lang="en-US" sz="2400" b="0" i="1" smtClean="0">
                            <a:latin typeface="Cambria Math"/>
                          </a:rPr>
                          <m:t>𝑧</m:t>
                        </m:r>
                        <m:r>
                          <a:rPr lang="en-US" sz="2400" b="0" i="1" smtClean="0">
                            <a:latin typeface="Cambria Math"/>
                          </a:rPr>
                          <m:t>=−15</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𝑤</m:t>
                        </m:r>
                        <m:r>
                          <a:rPr lang="en-US" sz="2400" b="0" i="1" smtClean="0">
                            <a:latin typeface="Cambria Math"/>
                          </a:rPr>
                          <m:t>+2</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+3</m:t>
                        </m:r>
                        <m:r>
                          <a:rPr lang="en-US" sz="2400" b="0" i="1" smtClean="0">
                            <a:latin typeface="Cambria Math"/>
                          </a:rPr>
                          <m:t>𝑧</m:t>
                        </m:r>
                        <m:r>
                          <a:rPr lang="en-US" sz="2400" b="0" i="1" smtClean="0">
                            <a:latin typeface="Cambria Math"/>
                          </a:rPr>
                          <m:t>=17</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4</m:t>
                        </m:r>
                        <m:r>
                          <a:rPr lang="en-US" sz="2400" b="0" i="1" smtClean="0">
                            <a:latin typeface="Cambria Math"/>
                          </a:rPr>
                          <m:t>𝑤</m:t>
                        </m:r>
                        <m:r>
                          <a:rPr lang="en-US" sz="2400" b="0" i="1" smtClean="0">
                            <a:latin typeface="Cambria Math"/>
                          </a:rPr>
                          <m:t>+3</m:t>
                        </m:r>
                        <m:r>
                          <a:rPr lang="en-US" sz="2400" b="0" i="1" smtClean="0">
                            <a:latin typeface="Cambria Math"/>
                          </a:rPr>
                          <m:t>𝑥</m:t>
                        </m:r>
                        <m:r>
                          <a:rPr lang="en-US" sz="2400" b="0" i="1" smtClean="0">
                            <a:latin typeface="Cambria Math"/>
                          </a:rPr>
                          <m:t>−2</m:t>
                        </m:r>
                        <m:r>
                          <a:rPr lang="en-US" sz="2400" b="0" i="1" smtClean="0">
                            <a:latin typeface="Cambria Math"/>
                          </a:rPr>
                          <m:t>𝑦</m:t>
                        </m:r>
                        <m:r>
                          <a:rPr lang="en-US" sz="2400" b="0" i="1" smtClean="0">
                            <a:latin typeface="Cambria Math"/>
                          </a:rPr>
                          <m:t>+</m:t>
                        </m:r>
                        <m:r>
                          <a:rPr lang="en-US" sz="2400" b="0" i="1" smtClean="0">
                            <a:latin typeface="Cambria Math"/>
                          </a:rPr>
                          <m:t>𝑧</m:t>
                        </m:r>
                        <m:r>
                          <a:rPr lang="en-US" sz="2400" b="0" i="1" smtClean="0">
                            <a:latin typeface="Cambria Math"/>
                          </a:rPr>
                          <m:t>=7</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588759" y="2524499"/>
                  <a:ext cx="3528082" cy="1569660"/>
                </a:xfrm>
                <a:prstGeom prst="rect">
                  <a:avLst/>
                </a:prstGeom>
                <a:blipFill rotWithShape="1">
                  <a:blip r:embed="rId4"/>
                  <a:stretch>
                    <a:fillRect b="-4264"/>
                  </a:stretch>
                </a:blipFill>
              </p:spPr>
              <p:txBody>
                <a:bodyPr/>
                <a:lstStyle/>
                <a:p>
                  <a:r>
                    <a:rPr lang="en-US">
                      <a:noFill/>
                    </a:rPr>
                    <a:t> </a:t>
                  </a:r>
                </a:p>
              </p:txBody>
            </p:sp>
          </mc:Fallback>
        </mc:AlternateContent>
      </p:grpSp>
      <p:sp>
        <p:nvSpPr>
          <p:cNvPr id="5" name="TextBox 4"/>
          <p:cNvSpPr txBox="1"/>
          <p:nvPr/>
        </p:nvSpPr>
        <p:spPr>
          <a:xfrm>
            <a:off x="6209963" y="3733800"/>
            <a:ext cx="1107996" cy="1569660"/>
          </a:xfrm>
          <a:prstGeom prst="rect">
            <a:avLst/>
          </a:prstGeom>
          <a:noFill/>
        </p:spPr>
        <p:txBody>
          <a:bodyPr wrap="none" rtlCol="0">
            <a:spAutoFit/>
          </a:bodyPr>
          <a:lstStyle/>
          <a:p>
            <a:r>
              <a:rPr lang="en-US" sz="2400" dirty="0" smtClean="0"/>
              <a:t>W = -2</a:t>
            </a:r>
          </a:p>
          <a:p>
            <a:r>
              <a:rPr lang="en-US" sz="2400" dirty="0" smtClean="0"/>
              <a:t>X = 3</a:t>
            </a:r>
          </a:p>
          <a:p>
            <a:r>
              <a:rPr lang="en-US" sz="2400" dirty="0" smtClean="0"/>
              <a:t>Y = -1</a:t>
            </a:r>
          </a:p>
          <a:p>
            <a:r>
              <a:rPr lang="en-US" sz="2400" dirty="0" smtClean="0"/>
              <a:t>Z = 4</a:t>
            </a:r>
            <a:endParaRPr lang="en-US" sz="2400" dirty="0"/>
          </a:p>
        </p:txBody>
      </p:sp>
    </p:spTree>
    <p:extLst>
      <p:ext uri="{BB962C8B-B14F-4D97-AF65-F5344CB8AC3E}">
        <p14:creationId xmlns:p14="http://schemas.microsoft.com/office/powerpoint/2010/main" val="15960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90906" y="3048000"/>
            <a:ext cx="1378058" cy="400110"/>
          </a:xfrm>
          <a:prstGeom prst="rect">
            <a:avLst/>
          </a:prstGeom>
          <a:noFill/>
        </p:spPr>
        <p:txBody>
          <a:bodyPr wrap="square" rtlCol="0">
            <a:spAutoFit/>
          </a:bodyPr>
          <a:lstStyle/>
          <a:p>
            <a:r>
              <a:rPr lang="en-US" sz="2000" dirty="0" smtClean="0"/>
              <a:t>Now solve:</a:t>
            </a:r>
            <a:endParaRPr lang="en-US" sz="2000" dirty="0"/>
          </a:p>
        </p:txBody>
      </p:sp>
      <mc:AlternateContent xmlns:mc="http://schemas.openxmlformats.org/markup-compatibility/2006" xmlns:a14="http://schemas.microsoft.com/office/drawing/2010/main">
        <mc:Choice Requires="a14">
          <p:sp>
            <p:nvSpPr>
              <p:cNvPr id="17" name="Rectangle 16"/>
              <p:cNvSpPr/>
              <p:nvPr/>
            </p:nvSpPr>
            <p:spPr>
              <a:xfrm>
                <a:off x="4876800" y="5242417"/>
                <a:ext cx="1318009"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i="1" smtClean="0">
                              <a:solidFill>
                                <a:prstClr val="black"/>
                              </a:solidFill>
                              <a:latin typeface="Cambria Math"/>
                            </a:rPr>
                          </m:ctrlPr>
                        </m:dPr>
                        <m:e>
                          <m:r>
                            <a:rPr lang="en-US" sz="2000" b="0" i="1" smtClean="0">
                              <a:solidFill>
                                <a:prstClr val="black"/>
                              </a:solidFill>
                              <a:latin typeface="Cambria Math"/>
                            </a:rPr>
                            <m:t>−2, −7</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876800" y="5242417"/>
                <a:ext cx="1318009" cy="400110"/>
              </a:xfrm>
              <a:prstGeom prst="rect">
                <a:avLst/>
              </a:prstGeom>
              <a:blipFill rotWithShape="1">
                <a:blip r:embed="rId2"/>
                <a:stretch>
                  <a:fillRect/>
                </a:stretch>
              </a:blipFill>
            </p:spPr>
            <p:txBody>
              <a:bodyPr/>
              <a:lstStyle/>
              <a:p>
                <a:r>
                  <a:rPr lang="en-US">
                    <a:noFill/>
                  </a:rPr>
                  <a:t> </a:t>
                </a:r>
              </a:p>
            </p:txBody>
          </p:sp>
        </mc:Fallback>
      </mc:AlternateContent>
      <p:grpSp>
        <p:nvGrpSpPr>
          <p:cNvPr id="13" name="Group 12"/>
          <p:cNvGrpSpPr/>
          <p:nvPr/>
        </p:nvGrpSpPr>
        <p:grpSpPr>
          <a:xfrm>
            <a:off x="1215666" y="1657290"/>
            <a:ext cx="3308663" cy="1257420"/>
            <a:chOff x="1295400" y="4267200"/>
            <a:chExt cx="3308663" cy="1257420"/>
          </a:xfrm>
        </p:grpSpPr>
        <p:sp>
          <p:nvSpPr>
            <p:cNvPr id="9" name="TextBox 8"/>
            <p:cNvSpPr txBox="1"/>
            <p:nvPr/>
          </p:nvSpPr>
          <p:spPr>
            <a:xfrm>
              <a:off x="1295400" y="4267200"/>
              <a:ext cx="3308663" cy="369332"/>
            </a:xfrm>
            <a:prstGeom prst="rect">
              <a:avLst/>
            </a:prstGeom>
            <a:noFill/>
          </p:spPr>
          <p:txBody>
            <a:bodyPr wrap="none" rtlCol="0">
              <a:spAutoFit/>
            </a:bodyPr>
            <a:lstStyle/>
            <a:p>
              <a:r>
                <a:rPr lang="en-US" dirty="0" smtClean="0"/>
                <a:t>Rewrite as a system of equations:</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800236" y="4724400"/>
                  <a:ext cx="18573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−2</m:t>
                        </m:r>
                        <m:r>
                          <a:rPr lang="en-US" sz="2000" b="0" i="1" smtClean="0">
                            <a:latin typeface="Cambria Math"/>
                          </a:rPr>
                          <m:t>𝑦</m:t>
                        </m:r>
                        <m:r>
                          <a:rPr lang="en-US" sz="2000" b="0" i="1" smtClean="0">
                            <a:latin typeface="Cambria Math"/>
                          </a:rPr>
                          <m:t>=4−5</m:t>
                        </m:r>
                        <m:r>
                          <a:rPr lang="en-US" sz="2000" b="0" i="1" smtClean="0">
                            <a:latin typeface="Cambria Math"/>
                          </a:rPr>
                          <m:t>𝑥</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00236" y="4724400"/>
                  <a:ext cx="1857364" cy="400110"/>
                </a:xfrm>
                <a:prstGeom prst="rect">
                  <a:avLst/>
                </a:prstGeom>
                <a:blipFill rotWithShape="1">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99933" y="5124510"/>
                  <a:ext cx="133171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m:t>
                        </m:r>
                        <m:r>
                          <a:rPr lang="en-US" sz="2000" b="0" i="1" smtClean="0">
                            <a:latin typeface="Cambria Math"/>
                          </a:rPr>
                          <m:t>𝑦</m:t>
                        </m:r>
                        <m:r>
                          <a:rPr lang="en-US" sz="2000" b="0" i="1" smtClean="0">
                            <a:latin typeface="Cambria Math"/>
                          </a:rPr>
                          <m:t>+5</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999933" y="5124510"/>
                  <a:ext cx="1331711" cy="400110"/>
                </a:xfrm>
                <a:prstGeom prst="rect">
                  <a:avLst/>
                </a:prstGeom>
                <a:blipFill rotWithShape="1">
                  <a:blip r:embed="rId4"/>
                  <a:stretch>
                    <a:fillRect b="-76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Box 28"/>
              <p:cNvSpPr txBox="1"/>
              <p:nvPr/>
            </p:nvSpPr>
            <p:spPr>
              <a:xfrm>
                <a:off x="1837684" y="3480319"/>
                <a:ext cx="24746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−2</m:t>
                      </m:r>
                      <m:r>
                        <a:rPr lang="en-US" sz="2000" b="0" i="1" smtClean="0">
                          <a:latin typeface="Cambria Math"/>
                        </a:rPr>
                        <m:t>𝑦</m:t>
                      </m:r>
                      <m:r>
                        <a:rPr lang="en-US" sz="2000" b="0" i="1" smtClean="0">
                          <a:latin typeface="Cambria Math"/>
                        </a:rPr>
                        <m:t>=4−5(</m:t>
                      </m:r>
                      <m:r>
                        <a:rPr lang="en-US" sz="2000" b="0" i="1" smtClean="0">
                          <a:latin typeface="Cambria Math"/>
                        </a:rPr>
                        <m:t>𝑦</m:t>
                      </m:r>
                      <m:r>
                        <a:rPr lang="en-US" sz="2000" b="0" i="1" smtClean="0">
                          <a:latin typeface="Cambria Math"/>
                        </a:rPr>
                        <m:t>+5)</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837684" y="3480319"/>
                <a:ext cx="2474652" cy="400110"/>
              </a:xfrm>
              <a:prstGeom prst="rect">
                <a:avLst/>
              </a:prstGeom>
              <a:blipFill rotWithShape="1">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49208" y="5042362"/>
                <a:ext cx="10736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=−7</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2049208" y="5042362"/>
                <a:ext cx="1073692" cy="400110"/>
              </a:xfrm>
              <a:prstGeom prst="rect">
                <a:avLst/>
              </a:prstGeom>
              <a:blipFill rotWithShape="1">
                <a:blip r:embed="rId6"/>
                <a:stretch>
                  <a:fillRect b="-7576"/>
                </a:stretch>
              </a:blipFill>
            </p:spPr>
            <p:txBody>
              <a:bodyPr/>
              <a:lstStyle/>
              <a:p>
                <a:r>
                  <a:rPr lang="en-US">
                    <a:noFill/>
                  </a:rPr>
                  <a:t> </a:t>
                </a:r>
              </a:p>
            </p:txBody>
          </p:sp>
        </mc:Fallback>
      </mc:AlternateContent>
      <p:grpSp>
        <p:nvGrpSpPr>
          <p:cNvPr id="2" name="Group 1"/>
          <p:cNvGrpSpPr/>
          <p:nvPr/>
        </p:nvGrpSpPr>
        <p:grpSpPr>
          <a:xfrm>
            <a:off x="1255080" y="228600"/>
            <a:ext cx="3970767" cy="1292105"/>
            <a:chOff x="1255080" y="228600"/>
            <a:chExt cx="3970767" cy="1292105"/>
          </a:xfrm>
        </p:grpSpPr>
        <p:grpSp>
          <p:nvGrpSpPr>
            <p:cNvPr id="8" name="Group 7"/>
            <p:cNvGrpSpPr/>
            <p:nvPr/>
          </p:nvGrpSpPr>
          <p:grpSpPr>
            <a:xfrm>
              <a:off x="1255080" y="228600"/>
              <a:ext cx="3970767" cy="1292105"/>
              <a:chOff x="1242799" y="2827416"/>
              <a:chExt cx="3970767" cy="1292105"/>
            </a:xfrm>
          </p:grpSpPr>
          <p:sp>
            <p:nvSpPr>
              <p:cNvPr id="7" name="TextBox 6"/>
              <p:cNvSpPr txBox="1"/>
              <p:nvPr/>
            </p:nvSpPr>
            <p:spPr>
              <a:xfrm>
                <a:off x="1242799" y="2827416"/>
                <a:ext cx="3970767" cy="461665"/>
              </a:xfrm>
              <a:prstGeom prst="rect">
                <a:avLst/>
              </a:prstGeom>
              <a:noFill/>
            </p:spPr>
            <p:txBody>
              <a:bodyPr wrap="none" rtlCol="0">
                <a:spAutoFit/>
              </a:bodyPr>
              <a:lstStyle/>
              <a:p>
                <a:r>
                  <a:rPr lang="en-US" sz="2400" dirty="0" smtClean="0">
                    <a:solidFill>
                      <a:schemeClr val="tx2"/>
                    </a:solidFill>
                  </a:rPr>
                  <a:t>Your Turn 2:  Solve for x and y.</a:t>
                </a:r>
                <a:endParaRPr lang="en-US" sz="2400" dirty="0">
                  <a:solidFill>
                    <a:schemeClr val="tx2"/>
                  </a:solidFill>
                </a:endParaRPr>
              </a:p>
            </p:txBody>
          </p:sp>
          <p:sp>
            <p:nvSpPr>
              <p:cNvPr id="6" name="TextBox 5"/>
              <p:cNvSpPr txBox="1"/>
              <p:nvPr/>
            </p:nvSpPr>
            <p:spPr>
              <a:xfrm>
                <a:off x="1413641" y="3657856"/>
                <a:ext cx="415498" cy="461665"/>
              </a:xfrm>
              <a:prstGeom prst="rect">
                <a:avLst/>
              </a:prstGeom>
              <a:noFill/>
            </p:spPr>
            <p:txBody>
              <a:bodyPr wrap="none" rtlCol="0">
                <a:spAutoFit/>
              </a:bodyPr>
              <a:lstStyle/>
              <a:p>
                <a:r>
                  <a:rPr lang="en-US" sz="2400" dirty="0" smtClean="0"/>
                  <a:t>a)</a:t>
                </a:r>
                <a:endParaRPr lang="en-US" sz="2400" dirty="0"/>
              </a:p>
            </p:txBody>
          </p:sp>
        </p:gr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5829" y="759178"/>
              <a:ext cx="2741497" cy="7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2" name="TextBox 21"/>
              <p:cNvSpPr txBox="1"/>
              <p:nvPr/>
            </p:nvSpPr>
            <p:spPr>
              <a:xfrm>
                <a:off x="1833537" y="4040196"/>
                <a:ext cx="240572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−2</m:t>
                      </m:r>
                      <m:r>
                        <a:rPr lang="en-US" sz="2000" b="0" i="1" smtClean="0">
                          <a:latin typeface="Cambria Math"/>
                        </a:rPr>
                        <m:t>𝑦</m:t>
                      </m:r>
                      <m:r>
                        <a:rPr lang="en-US" sz="2000" b="0" i="1" smtClean="0">
                          <a:latin typeface="Cambria Math"/>
                        </a:rPr>
                        <m:t>=4−5</m:t>
                      </m:r>
                      <m:r>
                        <a:rPr lang="en-US" sz="2000" b="0" i="1" smtClean="0">
                          <a:latin typeface="Cambria Math"/>
                        </a:rPr>
                        <m:t>𝑦</m:t>
                      </m:r>
                      <m:r>
                        <a:rPr lang="en-US" sz="2000" b="0" i="1" smtClean="0">
                          <a:latin typeface="Cambria Math"/>
                        </a:rPr>
                        <m:t>−25</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833537" y="4040196"/>
                <a:ext cx="2405722" cy="400110"/>
              </a:xfrm>
              <a:prstGeom prst="rect">
                <a:avLst/>
              </a:prstGeom>
              <a:blipFill rotWithShape="1">
                <a:blip r:embed="rId8"/>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92884" y="4520485"/>
                <a:ext cx="135902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3</m:t>
                      </m:r>
                      <m:r>
                        <a:rPr lang="en-US" sz="2000" b="0" i="1" smtClean="0">
                          <a:latin typeface="Cambria Math"/>
                        </a:rPr>
                        <m:t>𝑦</m:t>
                      </m:r>
                      <m:r>
                        <a:rPr lang="en-US" sz="2000" b="0" i="1" smtClean="0">
                          <a:latin typeface="Cambria Math"/>
                        </a:rPr>
                        <m:t>=−21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892884" y="4520485"/>
                <a:ext cx="1359026" cy="400110"/>
              </a:xfrm>
              <a:prstGeom prst="rect">
                <a:avLst/>
              </a:prstGeom>
              <a:blipFill rotWithShape="1">
                <a:blip r:embed="rId9"/>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945829" y="5634351"/>
                <a:ext cx="151810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=−7+5</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945829" y="5634351"/>
                <a:ext cx="1518108" cy="40011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39027" y="6044971"/>
                <a:ext cx="10690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=−2</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039027" y="6044971"/>
                <a:ext cx="1069075" cy="400110"/>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35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9" grpId="0"/>
      <p:bldP spid="32" grpId="0"/>
      <p:bldP spid="22" grpId="0"/>
      <p:bldP spid="23" grpId="0"/>
      <p:bldP spid="24" grpId="0"/>
      <p:bldP spid="2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4" name="Title 1"/>
          <p:cNvSpPr txBox="1">
            <a:spLocks/>
          </p:cNvSpPr>
          <p:nvPr/>
        </p:nvSpPr>
        <p:spPr>
          <a:xfrm>
            <a:off x="1447800" y="3581400"/>
            <a:ext cx="7498080" cy="2743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Homework:</a:t>
            </a:r>
          </a:p>
          <a:p>
            <a:r>
              <a:rPr lang="en-US" dirty="0" smtClean="0"/>
              <a:t>	M.7 Worksheet</a:t>
            </a:r>
            <a:endParaRPr lang="en-US" dirty="0"/>
          </a:p>
        </p:txBody>
      </p:sp>
    </p:spTree>
    <p:extLst>
      <p:ext uri="{BB962C8B-B14F-4D97-AF65-F5344CB8AC3E}">
        <p14:creationId xmlns:p14="http://schemas.microsoft.com/office/powerpoint/2010/main" val="335156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405</TotalTime>
  <Words>5057</Words>
  <Application>Microsoft Office PowerPoint</Application>
  <PresentationFormat>On-screen Show (4:3)</PresentationFormat>
  <Paragraphs>655</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Solstice</vt:lpstr>
      <vt:lpstr>Matrices Unit</vt:lpstr>
      <vt:lpstr>Learning Targets</vt:lpstr>
      <vt:lpstr>PowerPoint Presentation</vt:lpstr>
      <vt:lpstr>Special matrices:</vt:lpstr>
      <vt:lpstr>Example 1:  State the dimensions of each matrix.</vt:lpstr>
      <vt:lpstr>Your turn 1:  State the dimensions of each matrix.</vt:lpstr>
      <vt:lpstr>Equations Involving Matrices</vt:lpstr>
      <vt:lpstr>PowerPoint Presentation</vt:lpstr>
      <vt:lpstr>PowerPoint Presentation</vt:lpstr>
      <vt:lpstr>PowerPoint Presentation</vt:lpstr>
      <vt:lpstr>Example 3:  Owls’ eggs incubate for 30 days and their fledgling period is also 30 days.  Swifts’ eggs incubate for 20 days and their fledgling period is 44 days.  Pigeon eggs incubate for 15 days and their fledgling period is 17 days.  Eggs of the king penguin incubate for 53 days, and the fledgling time for a king penguin is 360 days.     Write a 2 x 4 matrix to organize this information.  Source: The Cambridge Factfinder.</vt:lpstr>
      <vt:lpstr>Your Turn 3:  A travel agent provides for potential travelers the normal high temperatures for the months of January, April, July, and October for various cities.  In Boston these figures are 36°, 56°, 82°, and 63°.  In Dallas they are 54°, 76°, 97°, and 79°.  In Los Angeles they are 68°, 72°, 84°, and 79°.  In Seattle they are 46°, 58°, 74°, and 60°,  and in St. Louis they are 38°, 67°, 89°, and 69°.     Organize this information in a 4 x 5 matrix.  Source:  The New York Times Almanac.  </vt:lpstr>
      <vt:lpstr>Big Idea:</vt:lpstr>
      <vt:lpstr>Matrices Unit</vt:lpstr>
      <vt:lpstr>Learning Targets</vt:lpstr>
      <vt:lpstr>PowerPoint Presentation</vt:lpstr>
      <vt:lpstr>PowerPoint Presentation</vt:lpstr>
      <vt:lpstr>PowerPoint Presentation</vt:lpstr>
      <vt:lpstr>PowerPoint Presentation</vt:lpstr>
      <vt:lpstr>PowerPoint Presentation</vt:lpstr>
      <vt:lpstr>PowerPoint Presentation</vt:lpstr>
      <vt:lpstr>Example 3:  Multiplying by a scalar.</vt:lpstr>
      <vt:lpstr>Example 4:</vt:lpstr>
      <vt:lpstr>Your Turn 2:  </vt:lpstr>
      <vt:lpstr>Big Idea:</vt:lpstr>
      <vt:lpstr>Matrices Unit</vt:lpstr>
      <vt:lpstr>Learning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3:  Find (A+B)C</vt:lpstr>
      <vt:lpstr>Example 3:  Find AC+BC</vt:lpstr>
      <vt:lpstr>Your Turn 2:</vt:lpstr>
      <vt:lpstr>Your Turn 2:</vt:lpstr>
      <vt:lpstr>Big Idea:</vt:lpstr>
      <vt:lpstr>Matrices Unit</vt:lpstr>
      <vt:lpstr>Learning Targets</vt:lpstr>
      <vt:lpstr>PowerPoint Presentation</vt:lpstr>
      <vt:lpstr>PowerPoint Presentation</vt:lpstr>
      <vt:lpstr>PowerPoint Presentation</vt:lpstr>
      <vt:lpstr>Matrices Unit</vt:lpstr>
      <vt:lpstr>Learning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vt:lpstr>
      <vt:lpstr>Matrices Unit</vt:lpstr>
      <vt:lpstr>Learning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vt:lpstr>
      <vt:lpstr>Matrices Unit</vt:lpstr>
      <vt:lpstr>Learning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vt:lpstr>
      <vt:lpstr>Matrices Unit</vt:lpstr>
      <vt:lpstr>Learning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vt:lpstr>
    </vt:vector>
  </TitlesOfParts>
  <Company>West Ottawa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Matrices</dc:title>
  <dc:creator>Kevin Klassen</dc:creator>
  <cp:lastModifiedBy>The  Klassen's</cp:lastModifiedBy>
  <cp:revision>18</cp:revision>
  <dcterms:created xsi:type="dcterms:W3CDTF">2011-10-13T12:28:28Z</dcterms:created>
  <dcterms:modified xsi:type="dcterms:W3CDTF">2017-03-18T21:31:05Z</dcterms:modified>
</cp:coreProperties>
</file>