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85"/>
  </p:notesMasterIdLst>
  <p:sldIdLst>
    <p:sldId id="370" r:id="rId11"/>
    <p:sldId id="37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72" r:id="rId20"/>
    <p:sldId id="382" r:id="rId21"/>
    <p:sldId id="310" r:id="rId22"/>
    <p:sldId id="311" r:id="rId23"/>
    <p:sldId id="312" r:id="rId24"/>
    <p:sldId id="313" r:id="rId25"/>
    <p:sldId id="314" r:id="rId26"/>
    <p:sldId id="315" r:id="rId27"/>
    <p:sldId id="338" r:id="rId28"/>
    <p:sldId id="383" r:id="rId29"/>
    <p:sldId id="339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40" r:id="rId40"/>
    <p:sldId id="384" r:id="rId41"/>
    <p:sldId id="341" r:id="rId42"/>
    <p:sldId id="325" r:id="rId43"/>
    <p:sldId id="326" r:id="rId44"/>
    <p:sldId id="327" r:id="rId45"/>
    <p:sldId id="328" r:id="rId46"/>
    <p:sldId id="329" r:id="rId47"/>
    <p:sldId id="342" r:id="rId48"/>
    <p:sldId id="343" r:id="rId49"/>
    <p:sldId id="330" r:id="rId50"/>
    <p:sldId id="331" r:id="rId51"/>
    <p:sldId id="332" r:id="rId52"/>
    <p:sldId id="333" r:id="rId53"/>
    <p:sldId id="334" r:id="rId54"/>
    <p:sldId id="368" r:id="rId55"/>
    <p:sldId id="369" r:id="rId56"/>
    <p:sldId id="337" r:id="rId57"/>
    <p:sldId id="344" r:id="rId58"/>
    <p:sldId id="345" r:id="rId59"/>
    <p:sldId id="38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  <p:sldId id="362" r:id="rId77"/>
    <p:sldId id="366" r:id="rId78"/>
    <p:sldId id="363" r:id="rId79"/>
    <p:sldId id="364" r:id="rId80"/>
    <p:sldId id="365" r:id="rId81"/>
    <p:sldId id="301" r:id="rId82"/>
    <p:sldId id="300" r:id="rId83"/>
    <p:sldId id="302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DA280-3BFF-47F6-BF0D-37DF303252A3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C3CC-1CB2-4E94-BFBC-5BF734D4A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AA2B8-F26C-496D-950C-CB48E7D677A3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298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710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829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733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248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2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479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3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388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06843B-FD17-465D-9DEC-977EDD4DD95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F5A4-5BE7-4079-8104-6DFB619F02D4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C1E1-5E7F-4F89-8294-36395651534A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6F5C-C883-4290-9F3C-0928B2083327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1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F06AC-097C-474A-BB6F-1C1A8CD06F15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2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11664-085F-4671-B47C-BBFB40E1C8B2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9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BF633-B6E6-472A-94E2-BCFE74FED890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9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CF936-4C68-48A0-9046-FDC66928D661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9C0808-1637-48CF-83E4-C8E6BEBD4EF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3CBF4-FB85-4AF6-B2D4-3A75FCE96740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88C26-D539-44DE-9304-EFFFEF285EC5}" type="slidenum">
              <a:rPr 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7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13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44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39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1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46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4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63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60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06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75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1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0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7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6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34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4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5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9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30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4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0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0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9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09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42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3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19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12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1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2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9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20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74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768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1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13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84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6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24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13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12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89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80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327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793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20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75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75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08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01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0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1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242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4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9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81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7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26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6B54F-0470-4341-B48A-281FBCEE2546}" type="slidenum">
              <a:rPr lang="en-US" smtClean="0">
                <a:solidFill>
                  <a:srgbClr val="B13F9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2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20535A-A6F3-4DDC-8AFB-F7B400E4D2CC}" type="datetimeFigureOut">
              <a:rPr lang="en-US" smtClean="0">
                <a:solidFill>
                  <a:prstClr val="black"/>
                </a:solidFill>
              </a:rPr>
              <a:pPr/>
              <a:t>3/26/2015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58DC55-2D3D-49AD-8CFB-1FC16889089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-685800"/>
            <a:ext cx="5791200" cy="1371600"/>
          </a:xfrm>
        </p:spPr>
        <p:txBody>
          <a:bodyPr/>
          <a:lstStyle/>
          <a:p>
            <a:r>
              <a:rPr lang="en-US" dirty="0" smtClean="0"/>
              <a:t>Warm-up: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72899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missing measurement in each triangle.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03790" y="1849515"/>
            <a:ext cx="2514600" cy="1676400"/>
            <a:chOff x="304800" y="2209800"/>
            <a:chExt cx="2895600" cy="1676400"/>
          </a:xfrm>
        </p:grpSpPr>
        <p:sp>
          <p:nvSpPr>
            <p:cNvPr id="4" name="Right Triangle 3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781083"/>
            <a:ext cx="2514600" cy="1676400"/>
            <a:chOff x="304800" y="2209800"/>
            <a:chExt cx="2895600" cy="1676400"/>
          </a:xfrm>
        </p:grpSpPr>
        <p:sp>
          <p:nvSpPr>
            <p:cNvPr id="9" name="Right Triangle 8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4530" y="4419600"/>
            <a:ext cx="2514600" cy="1676400"/>
            <a:chOff x="304800" y="2209800"/>
            <a:chExt cx="2895600" cy="1676400"/>
          </a:xfrm>
        </p:grpSpPr>
        <p:sp>
          <p:nvSpPr>
            <p:cNvPr id="12" name="Right Triangle 11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08721" y="4305300"/>
            <a:ext cx="2514600" cy="1676400"/>
            <a:chOff x="304800" y="2209800"/>
            <a:chExt cx="2895600" cy="1676400"/>
          </a:xfrm>
        </p:grpSpPr>
        <p:sp>
          <p:nvSpPr>
            <p:cNvPr id="15" name="Right Triangle 14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78108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1.                                           2.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5720" y="44260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3.                                           4.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1604" y="242610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2108359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938904" y="352591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4316" y="2004417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r>
              <a:rPr lang="en-US" sz="2400" dirty="0" smtClean="0">
                <a:latin typeface="Cambria Math"/>
                <a:ea typeface="Cambria Math"/>
              </a:rPr>
              <a:t>°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2153694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443095" y="3345122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93053" y="4681835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54</a:t>
            </a:r>
            <a:r>
              <a:rPr lang="en-US" sz="2400" dirty="0" smtClean="0">
                <a:latin typeface="Cambria Math"/>
                <a:ea typeface="Cambria Math"/>
              </a:rPr>
              <a:t>°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461" y="4968138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305731" y="4883123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9675" y="4432902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>
                <a:latin typeface="Cambria Math"/>
                <a:ea typeface="Cambria Math"/>
              </a:rPr>
              <a:t>°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39911" y="5976151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85795" y="4949702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432390" y="282684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8</a:t>
            </a:r>
            <a:endParaRPr lang="en-US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8720" y="2771814"/>
                <a:ext cx="2286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x = 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720" y="2771814"/>
                <a:ext cx="2286000" cy="654025"/>
              </a:xfrm>
              <a:prstGeom prst="rect">
                <a:avLst/>
              </a:prstGeom>
              <a:blipFill rotWithShape="1">
                <a:blip r:embed="rId2"/>
                <a:stretch>
                  <a:fillRect l="-6667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33130" y="557501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17.0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4845" y="539544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59</a:t>
            </a:r>
            <a:r>
              <a:rPr lang="en-US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°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-685800"/>
            <a:ext cx="5791200" cy="1371600"/>
          </a:xfrm>
        </p:spPr>
        <p:txBody>
          <a:bodyPr/>
          <a:lstStyle/>
          <a:p>
            <a:r>
              <a:rPr lang="en-US" dirty="0" smtClean="0"/>
              <a:t>Warm-up: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72899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Find the area of each triangle.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3790" y="1849515"/>
            <a:ext cx="2514600" cy="1676400"/>
            <a:chOff x="304800" y="2209800"/>
            <a:chExt cx="2895600" cy="1676400"/>
          </a:xfrm>
        </p:grpSpPr>
        <p:sp>
          <p:nvSpPr>
            <p:cNvPr id="4" name="Right Triangle 3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781083"/>
            <a:ext cx="2514600" cy="1676400"/>
            <a:chOff x="304800" y="2209800"/>
            <a:chExt cx="2895600" cy="1676400"/>
          </a:xfrm>
        </p:grpSpPr>
        <p:sp>
          <p:nvSpPr>
            <p:cNvPr id="9" name="Right Triangle 8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4530" y="4419600"/>
            <a:ext cx="2514600" cy="1676400"/>
            <a:chOff x="304800" y="2209800"/>
            <a:chExt cx="2895600" cy="1676400"/>
          </a:xfrm>
        </p:grpSpPr>
        <p:sp>
          <p:nvSpPr>
            <p:cNvPr id="12" name="Right Triangle 11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08721" y="4305300"/>
            <a:ext cx="2514600" cy="1676400"/>
            <a:chOff x="304800" y="2209800"/>
            <a:chExt cx="2895600" cy="1676400"/>
          </a:xfrm>
        </p:grpSpPr>
        <p:sp>
          <p:nvSpPr>
            <p:cNvPr id="15" name="Right Triangle 14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78108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1.                                           2.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720" y="44260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3.                                           4.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604" y="242610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2108359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8904" y="352591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4316" y="2004417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60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2153694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601" y="3345122"/>
            <a:ext cx="122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8.66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3053" y="4681835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54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461" y="4968138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5731" y="4883123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17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9675" y="4509444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59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9911" y="5976151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5795" y="4949702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2390" y="282684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8720" y="277181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21.65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3130" y="557501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68.75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4845" y="539544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7634" y="2484572"/>
            <a:ext cx="39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5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84790" y="598692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13.75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-685800"/>
            <a:ext cx="5791200" cy="1371600"/>
          </a:xfrm>
        </p:spPr>
        <p:txBody>
          <a:bodyPr/>
          <a:lstStyle/>
          <a:p>
            <a:r>
              <a:rPr lang="en-US" dirty="0" smtClean="0"/>
              <a:t>Warm-up: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609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Find the exact area of each triangle.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8078" y="1355813"/>
            <a:ext cx="1996610" cy="1676400"/>
            <a:chOff x="304800" y="2209800"/>
            <a:chExt cx="2895600" cy="1676400"/>
          </a:xfrm>
        </p:grpSpPr>
        <p:sp>
          <p:nvSpPr>
            <p:cNvPr id="4" name="Right Triangle 3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274729"/>
            <a:ext cx="2514600" cy="1676400"/>
            <a:chOff x="304800" y="2209800"/>
            <a:chExt cx="2895600" cy="1676400"/>
          </a:xfrm>
        </p:grpSpPr>
        <p:sp>
          <p:nvSpPr>
            <p:cNvPr id="9" name="Right Triangle 8"/>
            <p:cNvSpPr/>
            <p:nvPr/>
          </p:nvSpPr>
          <p:spPr>
            <a:xfrm>
              <a:off x="304800" y="2209800"/>
              <a:ext cx="2895600" cy="16764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137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1.                                           2.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752" y="1749997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7845" y="2522015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30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1647340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6152" y="1651264"/>
            <a:ext cx="84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45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</a:rPr>
              <a:t>°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9088" y="2005022"/>
                <a:ext cx="2286000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8" y="2005022"/>
                <a:ext cx="2286000" cy="497637"/>
              </a:xfrm>
              <a:prstGeom prst="rect">
                <a:avLst/>
              </a:prstGeom>
              <a:blipFill rotWithShape="1">
                <a:blip r:embed="rId2"/>
                <a:stretch>
                  <a:fillRect l="-4267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84789" y="3016425"/>
                <a:ext cx="2286000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89" y="3016425"/>
                <a:ext cx="2286000" cy="497637"/>
              </a:xfrm>
              <a:prstGeom prst="rect">
                <a:avLst/>
              </a:prstGeom>
              <a:blipFill rotWithShape="1">
                <a:blip r:embed="rId3"/>
                <a:stretch>
                  <a:fillRect l="-4267" t="-1235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57888" y="3646877"/>
            <a:ext cx="3518023" cy="1057376"/>
            <a:chOff x="2196977" y="1660999"/>
            <a:chExt cx="3518023" cy="1057376"/>
          </a:xfrm>
        </p:grpSpPr>
        <p:sp>
          <p:nvSpPr>
            <p:cNvPr id="44" name="TextBox 4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5720" y="4648430"/>
            <a:ext cx="3518023" cy="995821"/>
            <a:chOff x="2196977" y="1660999"/>
            <a:chExt cx="3518023" cy="995821"/>
          </a:xfrm>
        </p:grpSpPr>
        <p:sp>
          <p:nvSpPr>
            <p:cNvPr id="50" name="TextBox 49"/>
            <p:cNvSpPr txBox="1"/>
            <p:nvPr/>
          </p:nvSpPr>
          <p:spPr>
            <a:xfrm>
              <a:off x="2196977" y="180252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   =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1377" y="166099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124201" y="2133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581400" y="1828800"/>
                  <a:ext cx="213360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(10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)(10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1828800"/>
                  <a:ext cx="2133600" cy="5739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/>
          <p:cNvSpPr txBox="1"/>
          <p:nvPr/>
        </p:nvSpPr>
        <p:spPr>
          <a:xfrm>
            <a:off x="1083383" y="586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= 100 un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44925" y="1894820"/>
                <a:ext cx="75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25" y="1894820"/>
                <a:ext cx="75429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90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142928" y="2948511"/>
                <a:ext cx="2286000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28" y="2948511"/>
                <a:ext cx="2286000" cy="497637"/>
              </a:xfrm>
              <a:prstGeom prst="rect">
                <a:avLst/>
              </a:prstGeom>
              <a:blipFill rotWithShape="1">
                <a:blip r:embed="rId6"/>
                <a:stretch>
                  <a:fillRect l="-4267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4684820" y="3468201"/>
            <a:ext cx="3518023" cy="1057376"/>
            <a:chOff x="2196977" y="1660999"/>
            <a:chExt cx="3518023" cy="1057376"/>
          </a:xfrm>
        </p:grpSpPr>
        <p:sp>
          <p:nvSpPr>
            <p:cNvPr id="59" name="TextBox 58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82652" y="4469754"/>
            <a:ext cx="3518023" cy="995821"/>
            <a:chOff x="2196977" y="1660999"/>
            <a:chExt cx="3518023" cy="995821"/>
          </a:xfrm>
        </p:grpSpPr>
        <p:sp>
          <p:nvSpPr>
            <p:cNvPr id="65" name="TextBox 64"/>
            <p:cNvSpPr txBox="1"/>
            <p:nvPr/>
          </p:nvSpPr>
          <p:spPr>
            <a:xfrm>
              <a:off x="2196977" y="180252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   =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11377" y="166099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201" y="2133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581400" y="1828800"/>
                  <a:ext cx="213360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(10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)(10)</m:t>
                        </m:r>
                      </m:oMath>
                    </m:oMathPara>
                  </a14:m>
                  <a:endParaRPr lang="en-US" sz="2800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1828800"/>
                  <a:ext cx="2133600" cy="5739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5484920" y="5557972"/>
            <a:ext cx="2754552" cy="573940"/>
            <a:chOff x="3088392" y="1828800"/>
            <a:chExt cx="2754552" cy="573940"/>
          </a:xfrm>
        </p:grpSpPr>
        <p:sp>
          <p:nvSpPr>
            <p:cNvPr id="72" name="TextBox 71"/>
            <p:cNvSpPr txBox="1"/>
            <p:nvPr/>
          </p:nvSpPr>
          <p:spPr>
            <a:xfrm>
              <a:off x="3088392" y="185416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   =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709344" y="1828800"/>
                  <a:ext cx="2133600" cy="573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50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>
                      <a:solidFill>
                        <a:srgbClr val="0000CC"/>
                      </a:solidFill>
                    </a:rPr>
                    <a:t>un</a:t>
                  </a:r>
                  <a:r>
                    <a:rPr lang="en-US" sz="2800" baseline="30000" dirty="0" smtClean="0">
                      <a:solidFill>
                        <a:srgbClr val="0000CC"/>
                      </a:solidFill>
                    </a:rPr>
                    <a:t>2</a:t>
                  </a:r>
                  <a:endParaRPr lang="en-US" sz="2800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344" y="1828800"/>
                  <a:ext cx="2133600" cy="57394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4255" b="-26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07224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1752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n-US" sz="3200" dirty="0" err="1" smtClean="0">
                <a:solidFill>
                  <a:srgbClr val="0000CC"/>
                </a:solidFill>
              </a:rPr>
              <a:t>bh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30(18)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276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540 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876800" cy="267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1752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n-US" sz="3200" dirty="0" err="1" smtClean="0">
                <a:solidFill>
                  <a:srgbClr val="0000CC"/>
                </a:solidFill>
              </a:rPr>
              <a:t>bh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18(16)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276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288 ft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2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91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7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60°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19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24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 flipV="1">
            <a:off x="4476750" y="781050"/>
            <a:ext cx="1752600" cy="1104900"/>
            <a:chOff x="914400" y="3048000"/>
            <a:chExt cx="2438400" cy="2057400"/>
          </a:xfrm>
        </p:grpSpPr>
        <p:sp>
          <p:nvSpPr>
            <p:cNvPr id="9" name="Right Triangle 8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6800" y="1219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24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99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81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60°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514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sin 60 =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2209800"/>
            <a:ext cx="1765424" cy="1074633"/>
            <a:chOff x="2196977" y="1660999"/>
            <a:chExt cx="1765424" cy="1074633"/>
          </a:xfrm>
        </p:grpSpPr>
        <p:sp>
          <p:nvSpPr>
            <p:cNvPr id="16" name="TextBox 15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h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35177" y="2150857"/>
              <a:ext cx="927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24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48200" y="3276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 = 20.78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990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20.78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886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n-US" sz="3200" dirty="0" err="1" smtClean="0">
                <a:solidFill>
                  <a:srgbClr val="0000CC"/>
                </a:solidFill>
              </a:rPr>
              <a:t>bh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400" y="464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24(20.78)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5410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498.72 in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11" grpId="0"/>
      <p:bldP spid="12" grpId="0"/>
      <p:bldP spid="13" grpId="0"/>
      <p:bldP spid="14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556708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048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32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22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P = 32 + 22 + 32 + 22 = 108 in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98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447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cos 30 =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00800" y="1143000"/>
            <a:ext cx="1765424" cy="1074633"/>
            <a:chOff x="2196977" y="1660999"/>
            <a:chExt cx="1765424" cy="1074633"/>
          </a:xfrm>
        </p:grpSpPr>
        <p:sp>
          <p:nvSpPr>
            <p:cNvPr id="9" name="TextBox 8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h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35177" y="2150857"/>
              <a:ext cx="927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9800" y="2209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 = 19.05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724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32(19.05)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    = 609.6 in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114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2863850"/>
            <a:ext cx="2973161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74228" y="367937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07086" y="3668486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1000" y="446314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57256" y="4474028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755572"/>
            <a:ext cx="164592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4561114"/>
            <a:ext cx="164592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4"/>
          </p:cNvCxnSpPr>
          <p:nvPr/>
        </p:nvCxnSpPr>
        <p:spPr>
          <a:xfrm>
            <a:off x="7772400" y="3733800"/>
            <a:ext cx="304800" cy="881742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0428" y="3733800"/>
            <a:ext cx="304800" cy="881742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88628" y="3733800"/>
            <a:ext cx="0" cy="8229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6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810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6800" y="2286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n-US" sz="3200" dirty="0" err="1" smtClean="0">
                <a:solidFill>
                  <a:srgbClr val="0000CC"/>
                </a:solidFill>
              </a:rPr>
              <a:t>bh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3048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6(3)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3810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18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1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2863850"/>
            <a:ext cx="2973161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025"/>
            <a:ext cx="713973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35492" y="367937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79236" y="4158356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39742" y="497477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4228" y="444137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5" idx="6"/>
          </p:cNvCxnSpPr>
          <p:nvPr/>
        </p:nvCxnSpPr>
        <p:spPr>
          <a:xfrm>
            <a:off x="6400800" y="3733800"/>
            <a:ext cx="1730836" cy="500756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37166" y="4245428"/>
            <a:ext cx="207376" cy="837654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7772" y="4539342"/>
            <a:ext cx="1730836" cy="500756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93970" y="3722914"/>
            <a:ext cx="207376" cy="837654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893376">
            <a:off x="6596744" y="4702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b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973542">
            <a:off x="5958043" y="377388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h</a:t>
            </a:r>
            <a:endParaRPr lang="en-US" sz="32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40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blipFill rotWithShape="1">
                <a:blip r:embed="rId4"/>
                <a:stretch>
                  <a:fillRect l="-4440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2000" y="26670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h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67000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l="-4440" t="-5607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2000" y="38100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40</m:t>
                        </m:r>
                      </m:e>
                    </m:rad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</m:rad>
                  </m:oMath>
                </a14:m>
                <a:endParaRPr lang="en-US" sz="3200" baseline="30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0"/>
                <a:ext cx="3429000" cy="654025"/>
              </a:xfrm>
              <a:prstGeom prst="rect">
                <a:avLst/>
              </a:prstGeom>
              <a:blipFill rotWithShape="1">
                <a:blip r:embed="rId6"/>
                <a:stretch>
                  <a:fillRect l="-4440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2000" y="4647759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400</m:t>
                        </m:r>
                      </m:e>
                    </m:rad>
                  </m:oMath>
                </a14:m>
                <a:endParaRPr lang="en-US" sz="3200" baseline="30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47759"/>
                <a:ext cx="3429000" cy="654025"/>
              </a:xfrm>
              <a:prstGeom prst="rect">
                <a:avLst/>
              </a:prstGeom>
              <a:blipFill rotWithShape="1">
                <a:blip r:embed="rId7"/>
                <a:stretch>
                  <a:fillRect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2000" y="547523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   = 20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1" grpId="0"/>
      <p:bldP spid="22" grpId="0"/>
      <p:bldP spid="23" grpId="0"/>
      <p:bldP spid="24" grpId="0"/>
      <p:bldP spid="25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10-1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3018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-685800"/>
            <a:ext cx="5791200" cy="1371600"/>
          </a:xfrm>
        </p:spPr>
        <p:txBody>
          <a:bodyPr/>
          <a:lstStyle/>
          <a:p>
            <a:r>
              <a:rPr lang="en-US" dirty="0" smtClean="0"/>
              <a:t>Warm-up: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609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Find the area of each figure.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37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1.                                           2.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4276" y="1284360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9274" y="1060657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5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800" y="1708020"/>
            <a:ext cx="2895600" cy="1240491"/>
            <a:chOff x="152400" y="1752600"/>
            <a:chExt cx="2895600" cy="12404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66800" y="1752600"/>
              <a:ext cx="1981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1752600"/>
              <a:ext cx="0" cy="1240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52400" y="2993091"/>
              <a:ext cx="2895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52400" y="1752600"/>
              <a:ext cx="914400" cy="1240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352800" y="2722529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352800" y="1708020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913750" y="2912720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25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67100" y="206665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16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38800" y="1284360"/>
            <a:ext cx="2514600" cy="2601840"/>
            <a:chOff x="5638800" y="1284360"/>
            <a:chExt cx="2514600" cy="26018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705600" y="1284360"/>
              <a:ext cx="0" cy="2601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1284360"/>
              <a:ext cx="1447800" cy="1628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705600" y="2912720"/>
              <a:ext cx="1447800" cy="9734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638800" y="1284360"/>
              <a:ext cx="1066800" cy="5232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38800" y="1821011"/>
              <a:ext cx="1066800" cy="20651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 rot="19997604">
            <a:off x="5677388" y="1747335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638800" y="2686901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12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705600" y="2916263"/>
            <a:ext cx="14478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705600" y="2677774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162800" y="2444733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43000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360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72100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82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</a:t>
            </a:r>
            <a:r>
              <a:rPr lang="en-US" dirty="0" err="1" smtClean="0"/>
              <a:t>hw</a:t>
            </a:r>
            <a:r>
              <a:rPr lang="en-US" dirty="0" smtClean="0"/>
              <a:t>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work = no credit (unless vocab or problems where work not needed)</a:t>
            </a:r>
          </a:p>
          <a:p>
            <a:r>
              <a:rPr lang="en-US" sz="2800" dirty="0" smtClean="0"/>
              <a:t>Any homework turned in on test day is worth half credit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35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10-2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perimeters and areas of kites, trapezoids and rhombi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7120" y="2571284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determine whether points on a coordinate plane define a kite, trapezoid or rhombus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45489"/>
            <a:ext cx="873660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09800" y="10668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h(b</a:t>
            </a:r>
            <a:r>
              <a:rPr lang="en-US" altLang="en-US" i="1" baseline="-25000" dirty="0">
                <a:solidFill>
                  <a:srgbClr val="0000CC"/>
                </a:solidFill>
              </a:rPr>
              <a:t>1</a:t>
            </a:r>
            <a:r>
              <a:rPr lang="en-US" altLang="en-US" i="1" dirty="0">
                <a:solidFill>
                  <a:srgbClr val="0000CC"/>
                </a:solidFill>
              </a:rPr>
              <a:t>+b</a:t>
            </a:r>
            <a:r>
              <a:rPr lang="en-US" altLang="en-US" i="1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6553200" y="1219199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h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 flipH="1">
            <a:off x="7123590" y="683242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b</a:t>
            </a:r>
            <a:r>
              <a:rPr lang="en-US" altLang="en-US" sz="2400" b="1" baseline="-25000" dirty="0">
                <a:solidFill>
                  <a:srgbClr val="0000CC"/>
                </a:solidFill>
              </a:rPr>
              <a:t>1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7123590" y="161607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b</a:t>
            </a:r>
            <a:r>
              <a:rPr lang="en-US" altLang="en-US" sz="2400" b="1" baseline="-25000" dirty="0">
                <a:solidFill>
                  <a:srgbClr val="0000CC"/>
                </a:solidFill>
              </a:rPr>
              <a:t>2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2210540" y="28194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•d</a:t>
            </a:r>
            <a:r>
              <a:rPr lang="en-US" altLang="en-US" i="1" baseline="-25000" dirty="0">
                <a:solidFill>
                  <a:srgbClr val="0000CC"/>
                </a:solidFill>
              </a:rPr>
              <a:t>1</a:t>
            </a:r>
            <a:r>
              <a:rPr lang="en-US" altLang="en-US" i="1" dirty="0">
                <a:solidFill>
                  <a:srgbClr val="0000CC"/>
                </a:solidFill>
              </a:rPr>
              <a:t>•d</a:t>
            </a:r>
            <a:r>
              <a:rPr lang="en-US" altLang="en-US" i="1" baseline="-25000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 flipH="1">
            <a:off x="7011880" y="28194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</a:rPr>
              <a:t>d</a:t>
            </a:r>
            <a:r>
              <a:rPr lang="en-US" altLang="en-US" sz="2400" b="1" baseline="-25000" dirty="0">
                <a:solidFill>
                  <a:srgbClr val="0000CC"/>
                </a:solidFill>
              </a:rPr>
              <a:t>1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7156882" y="335538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d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2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207581" y="48768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•d</a:t>
            </a:r>
            <a:r>
              <a:rPr lang="en-US" altLang="en-US" i="1" baseline="-25000" dirty="0">
                <a:solidFill>
                  <a:srgbClr val="0000CC"/>
                </a:solidFill>
              </a:rPr>
              <a:t>1</a:t>
            </a:r>
            <a:r>
              <a:rPr lang="en-US" altLang="en-US" i="1" dirty="0">
                <a:solidFill>
                  <a:srgbClr val="0000CC"/>
                </a:solidFill>
              </a:rPr>
              <a:t>•d</a:t>
            </a:r>
            <a:r>
              <a:rPr lang="en-US" altLang="en-US" i="1" baseline="-25000" dirty="0">
                <a:solidFill>
                  <a:srgbClr val="0000CC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38866"/>
            <a:ext cx="914400" cy="1347334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25701" y="2538866"/>
            <a:ext cx="1984899" cy="13217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1356"/>
            <a:ext cx="541088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495643" y="2034419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h(b</a:t>
            </a:r>
            <a:r>
              <a:rPr lang="en-US" altLang="en-US" i="1" baseline="-25000" dirty="0">
                <a:solidFill>
                  <a:srgbClr val="0000CC"/>
                </a:solidFill>
              </a:rPr>
              <a:t>1</a:t>
            </a:r>
            <a:r>
              <a:rPr lang="en-US" altLang="en-US" i="1" dirty="0">
                <a:solidFill>
                  <a:srgbClr val="0000CC"/>
                </a:solidFill>
              </a:rPr>
              <a:t>+b</a:t>
            </a:r>
            <a:r>
              <a:rPr lang="en-US" altLang="en-US" i="1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495642" y="3505200"/>
            <a:ext cx="5066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dirty="0" smtClean="0">
                <a:solidFill>
                  <a:srgbClr val="0000CC"/>
                </a:solidFill>
              </a:rPr>
              <a:t>½(309)(205+511)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6019800" y="533400"/>
            <a:ext cx="522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h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 flipH="1">
            <a:off x="3948317" y="1803975"/>
            <a:ext cx="91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b</a:t>
            </a:r>
            <a:r>
              <a:rPr lang="en-US" altLang="en-US" sz="3200" b="1" baseline="-25000" dirty="0">
                <a:solidFill>
                  <a:srgbClr val="0000CC"/>
                </a:solidFill>
              </a:rPr>
              <a:t>1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98602" y="4365486"/>
            <a:ext cx="50669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 smtClean="0">
                <a:solidFill>
                  <a:srgbClr val="0000CC"/>
                </a:solidFill>
              </a:rPr>
              <a:t>= 110,622 mi</a:t>
            </a:r>
            <a:r>
              <a:rPr lang="en-US" altLang="en-US" baseline="30000" dirty="0" smtClean="0">
                <a:solidFill>
                  <a:srgbClr val="0000CC"/>
                </a:solidFill>
              </a:rPr>
              <a:t>2</a:t>
            </a:r>
            <a:endParaRPr lang="en-US" altLang="en-US" i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304800"/>
            <a:ext cx="1600200" cy="138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2134741"/>
            <a:ext cx="1600200" cy="1724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6398580" y="2024800"/>
            <a:ext cx="78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b</a:t>
            </a:r>
            <a:r>
              <a:rPr lang="en-US" altLang="en-US" sz="3200" b="1" baseline="-25000" dirty="0">
                <a:solidFill>
                  <a:srgbClr val="0000FF"/>
                </a:solidFill>
              </a:rPr>
              <a:t>2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8" grpId="0" autoUpdateAnimBg="0"/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45641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628900" y="3244849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h(b</a:t>
            </a:r>
            <a:r>
              <a:rPr lang="en-US" altLang="en-US" i="1" baseline="-25000" dirty="0">
                <a:solidFill>
                  <a:srgbClr val="0000CC"/>
                </a:solidFill>
              </a:rPr>
              <a:t>1</a:t>
            </a:r>
            <a:r>
              <a:rPr lang="en-US" altLang="en-US" i="1" dirty="0">
                <a:solidFill>
                  <a:srgbClr val="0000CC"/>
                </a:solidFill>
              </a:rPr>
              <a:t>+b</a:t>
            </a:r>
            <a:r>
              <a:rPr lang="en-US" altLang="en-US" i="1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552700" y="3930649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CC"/>
                </a:solidFill>
              </a:rPr>
              <a:t>A </a:t>
            </a:r>
            <a:r>
              <a:rPr lang="en-US" altLang="en-US">
                <a:solidFill>
                  <a:srgbClr val="0000CC"/>
                </a:solidFill>
              </a:rPr>
              <a:t>= </a:t>
            </a:r>
            <a:r>
              <a:rPr lang="en-US" altLang="en-US" baseline="30000">
                <a:solidFill>
                  <a:srgbClr val="0000CC"/>
                </a:solidFill>
              </a:rPr>
              <a:t>1</a:t>
            </a:r>
            <a:r>
              <a:rPr lang="en-US" altLang="en-US">
                <a:solidFill>
                  <a:srgbClr val="0000CC"/>
                </a:solidFill>
              </a:rPr>
              <a:t>/</a:t>
            </a:r>
            <a:r>
              <a:rPr lang="en-US" altLang="en-US" baseline="-25000">
                <a:solidFill>
                  <a:srgbClr val="0000CC"/>
                </a:solidFill>
              </a:rPr>
              <a:t>2</a:t>
            </a:r>
            <a:r>
              <a:rPr lang="en-US" altLang="en-US">
                <a:solidFill>
                  <a:srgbClr val="0000CC"/>
                </a:solidFill>
              </a:rPr>
              <a:t>(15)(40+18)</a:t>
            </a:r>
            <a:endParaRPr lang="en-US" altLang="en-US" i="1">
              <a:solidFill>
                <a:srgbClr val="0000CC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552700" y="4616449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CC"/>
                </a:solidFill>
              </a:rPr>
              <a:t>A </a:t>
            </a:r>
            <a:r>
              <a:rPr lang="en-US" altLang="en-US">
                <a:solidFill>
                  <a:srgbClr val="0000CC"/>
                </a:solidFill>
              </a:rPr>
              <a:t>= </a:t>
            </a:r>
            <a:r>
              <a:rPr lang="en-US" altLang="en-US" baseline="30000">
                <a:solidFill>
                  <a:srgbClr val="0000CC"/>
                </a:solidFill>
              </a:rPr>
              <a:t>1</a:t>
            </a:r>
            <a:r>
              <a:rPr lang="en-US" altLang="en-US">
                <a:solidFill>
                  <a:srgbClr val="0000CC"/>
                </a:solidFill>
              </a:rPr>
              <a:t>/</a:t>
            </a:r>
            <a:r>
              <a:rPr lang="en-US" altLang="en-US" baseline="-25000">
                <a:solidFill>
                  <a:srgbClr val="0000CC"/>
                </a:solidFill>
              </a:rPr>
              <a:t>2</a:t>
            </a:r>
            <a:r>
              <a:rPr lang="en-US" altLang="en-US">
                <a:solidFill>
                  <a:srgbClr val="0000CC"/>
                </a:solidFill>
              </a:rPr>
              <a:t>(15)(58)</a:t>
            </a:r>
            <a:endParaRPr lang="en-US" altLang="en-US" i="1">
              <a:solidFill>
                <a:srgbClr val="0000CC"/>
              </a:solidFill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552700" y="5378449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CC"/>
                </a:solidFill>
              </a:rPr>
              <a:t>A </a:t>
            </a:r>
            <a:r>
              <a:rPr lang="en-US" altLang="en-US">
                <a:solidFill>
                  <a:srgbClr val="0000CC"/>
                </a:solidFill>
              </a:rPr>
              <a:t>= 435 m</a:t>
            </a:r>
            <a:r>
              <a:rPr lang="en-US" altLang="en-US" baseline="30000">
                <a:solidFill>
                  <a:srgbClr val="0000CC"/>
                </a:solidFill>
              </a:rPr>
              <a:t>2</a:t>
            </a:r>
            <a:endParaRPr lang="en-US" altLang="en-US" i="1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17693">
            <a:off x="1469931" y="2031757"/>
            <a:ext cx="1600200" cy="138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800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2863850"/>
            <a:ext cx="2973161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7449844" y="471552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96200" y="367937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24376" y="395352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35492" y="4953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3" idx="6"/>
          </p:cNvCxnSpPr>
          <p:nvPr/>
        </p:nvCxnSpPr>
        <p:spPr>
          <a:xfrm flipV="1">
            <a:off x="6709454" y="3755572"/>
            <a:ext cx="1139146" cy="27415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2" idx="6"/>
          </p:cNvCxnSpPr>
          <p:nvPr/>
        </p:nvCxnSpPr>
        <p:spPr>
          <a:xfrm flipV="1">
            <a:off x="6383044" y="4791722"/>
            <a:ext cx="1219200" cy="237478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0"/>
          </p:cNvCxnSpPr>
          <p:nvPr/>
        </p:nvCxnSpPr>
        <p:spPr>
          <a:xfrm flipH="1">
            <a:off x="6383044" y="3953522"/>
            <a:ext cx="317532" cy="1118734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0"/>
          </p:cNvCxnSpPr>
          <p:nvPr/>
        </p:nvCxnSpPr>
        <p:spPr>
          <a:xfrm flipH="1">
            <a:off x="7526044" y="3774067"/>
            <a:ext cx="246356" cy="941455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2" idx="1"/>
          </p:cNvCxnSpPr>
          <p:nvPr/>
        </p:nvCxnSpPr>
        <p:spPr>
          <a:xfrm>
            <a:off x="6709454" y="4029722"/>
            <a:ext cx="762708" cy="70811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7"/>
          </p:cNvCxnSpPr>
          <p:nvPr/>
        </p:nvCxnSpPr>
        <p:spPr>
          <a:xfrm flipH="1">
            <a:off x="6406102" y="3701690"/>
            <a:ext cx="1420180" cy="131163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200" baseline="-25000" dirty="0" smtClean="0">
                    <a:solidFill>
                      <a:srgbClr val="0000CC"/>
                    </a:solidFill>
                  </a:rPr>
                  <a:t>1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18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blipFill rotWithShape="1">
                <a:blip r:embed="rId4"/>
                <a:stretch>
                  <a:fillRect l="-4440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06943" y="19812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d</a:t>
                </a:r>
                <a:r>
                  <a:rPr lang="en-US" sz="3200" baseline="-250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0000CC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50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43" y="1981200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l="-4626" t="-4673" b="-27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237010" y="356805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07004" y="337010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26044" y="47924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P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3794" y="50962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7931" y="2814680"/>
            <a:ext cx="3518023" cy="1057376"/>
            <a:chOff x="2196977" y="1660999"/>
            <a:chExt cx="3518023" cy="1057376"/>
          </a:xfrm>
        </p:grpSpPr>
        <p:sp>
          <p:nvSpPr>
            <p:cNvPr id="51" name="TextBox 50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d</a:t>
              </a:r>
              <a:r>
                <a:rPr lang="en-US" sz="3200" baseline="-25000" dirty="0" smtClean="0">
                  <a:solidFill>
                    <a:srgbClr val="0000CC"/>
                  </a:solidFill>
                  <a:ea typeface="Cambria Math"/>
                </a:rPr>
                <a:t>1</a:t>
              </a:r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d</a:t>
              </a:r>
              <a:r>
                <a:rPr lang="en-US" sz="3200" baseline="-25000" dirty="0" smtClean="0">
                  <a:solidFill>
                    <a:srgbClr val="0000CC"/>
                  </a:solidFill>
                  <a:ea typeface="Cambria Math"/>
                </a:rPr>
                <a:t>2</a:t>
              </a:r>
              <a:endParaRPr lang="en-US" sz="3200" baseline="-25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12920" y="3872101"/>
            <a:ext cx="3518023" cy="995821"/>
            <a:chOff x="2196977" y="1660999"/>
            <a:chExt cx="3518023" cy="995821"/>
          </a:xfrm>
        </p:grpSpPr>
        <p:sp>
          <p:nvSpPr>
            <p:cNvPr id="57" name="TextBox 56"/>
            <p:cNvSpPr txBox="1"/>
            <p:nvPr/>
          </p:nvSpPr>
          <p:spPr>
            <a:xfrm>
              <a:off x="2196977" y="180252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   =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11377" y="166099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124201" y="2133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581400" y="1828800"/>
                  <a:ext cx="2133600" cy="582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50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18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1828800"/>
                  <a:ext cx="2133600" cy="5827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17488" y="4979294"/>
            <a:ext cx="3094855" cy="995821"/>
            <a:chOff x="2196977" y="1660999"/>
            <a:chExt cx="3094855" cy="995821"/>
          </a:xfrm>
        </p:grpSpPr>
        <p:sp>
          <p:nvSpPr>
            <p:cNvPr id="64" name="TextBox 63"/>
            <p:cNvSpPr txBox="1"/>
            <p:nvPr/>
          </p:nvSpPr>
          <p:spPr>
            <a:xfrm>
              <a:off x="2196977" y="180252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   =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11377" y="166099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124201" y="21336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158232" y="1892857"/>
                  <a:ext cx="2133600" cy="582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900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232" y="1892857"/>
                  <a:ext cx="2133600" cy="58272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1066800" y="5965157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</a:rPr>
              <a:t>= 15 un</a:t>
            </a:r>
            <a:r>
              <a:rPr lang="en-US" altLang="en-US" sz="3200" baseline="30000" dirty="0" smtClean="0">
                <a:solidFill>
                  <a:srgbClr val="0000CC"/>
                </a:solidFill>
              </a:rPr>
              <a:t>2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16393" name="Rectangle 16392"/>
          <p:cNvSpPr/>
          <p:nvPr/>
        </p:nvSpPr>
        <p:spPr>
          <a:xfrm>
            <a:off x="1524000" y="762000"/>
            <a:ext cx="15240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44" grpId="0"/>
      <p:bldP spid="45" grpId="0"/>
      <p:bldP spid="46" grpId="0"/>
      <p:bldP spid="47" grpId="0"/>
      <p:bldP spid="48" grpId="0"/>
      <p:bldP spid="49" grpId="0"/>
      <p:bldP spid="69" grpId="0"/>
      <p:bldP spid="163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4" y="2863850"/>
            <a:ext cx="2973161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8862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791200" y="3429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36576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56502" y="4953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0" y="4715522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9" idx="6"/>
          </p:cNvCxnSpPr>
          <p:nvPr/>
        </p:nvCxnSpPr>
        <p:spPr>
          <a:xfrm>
            <a:off x="5867400" y="3532414"/>
            <a:ext cx="1447800" cy="201386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6"/>
          </p:cNvCxnSpPr>
          <p:nvPr/>
        </p:nvCxnSpPr>
        <p:spPr>
          <a:xfrm>
            <a:off x="6111691" y="4770268"/>
            <a:ext cx="1497211" cy="258932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>
          <a:xfrm>
            <a:off x="5887375" y="3489664"/>
            <a:ext cx="284825" cy="1225858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5"/>
          </p:cNvCxnSpPr>
          <p:nvPr/>
        </p:nvCxnSpPr>
        <p:spPr>
          <a:xfrm>
            <a:off x="7266002" y="3707167"/>
            <a:ext cx="320582" cy="1375915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76600" y="1070684"/>
            <a:ext cx="838200" cy="2628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Each side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3429000" cy="654025"/>
              </a:xfrm>
              <a:prstGeom prst="rect">
                <a:avLst/>
              </a:prstGeom>
              <a:blipFill rotWithShape="1">
                <a:blip r:embed="rId4"/>
                <a:stretch>
                  <a:fillRect l="-4440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3178187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P =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78187"/>
                <a:ext cx="3429000" cy="654025"/>
              </a:xfrm>
              <a:prstGeom prst="rect">
                <a:avLst/>
              </a:prstGeom>
              <a:blipFill rotWithShape="1">
                <a:blip r:embed="rId5"/>
                <a:stretch>
                  <a:fillRect l="-4440" t="-555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60323" y="395893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or 20.4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 animBg="1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50411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14400" y="2667000"/>
            <a:ext cx="2667000" cy="1371600"/>
          </a:xfrm>
          <a:custGeom>
            <a:avLst/>
            <a:gdLst>
              <a:gd name="T0" fmla="*/ 2339922 w 21600"/>
              <a:gd name="T1" fmla="*/ 685800 h 21600"/>
              <a:gd name="T2" fmla="*/ 1333500 w 21600"/>
              <a:gd name="T3" fmla="*/ 1371600 h 21600"/>
              <a:gd name="T4" fmla="*/ 327078 w 21600"/>
              <a:gd name="T5" fmla="*/ 685800 h 21600"/>
              <a:gd name="T6" fmla="*/ 1333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49 w 21600"/>
              <a:gd name="T13" fmla="*/ 4449 h 21600"/>
              <a:gd name="T14" fmla="*/ 17151 w 21600"/>
              <a:gd name="T15" fmla="*/ 171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97" y="21600"/>
                </a:lnTo>
                <a:lnTo>
                  <a:pt x="1630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72649" y="215209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prstClr val="black"/>
                </a:solidFill>
              </a:rPr>
              <a:t>b</a:t>
            </a:r>
            <a:r>
              <a:rPr lang="en-US" altLang="en-US" sz="2400" baseline="-25000" dirty="0" smtClean="0">
                <a:solidFill>
                  <a:prstClr val="black"/>
                </a:solidFill>
              </a:rPr>
              <a:t>2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600200" y="2667000"/>
            <a:ext cx="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77266" y="311310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prstClr val="black"/>
                </a:solidFill>
              </a:rPr>
              <a:t>12 in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52600" y="4033421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prstClr val="black"/>
                </a:solidFill>
              </a:rPr>
              <a:t>6 in</a:t>
            </a: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076700" y="2316162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CC"/>
                </a:solidFill>
              </a:rPr>
              <a:t>A 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dirty="0">
                <a:solidFill>
                  <a:srgbClr val="0000CC"/>
                </a:solidFill>
              </a:rPr>
              <a:t>h(b</a:t>
            </a:r>
            <a:r>
              <a:rPr lang="en-US" altLang="en-US" baseline="-25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+b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076700" y="3280583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</a:rPr>
              <a:t>144 = </a:t>
            </a:r>
            <a:r>
              <a:rPr lang="en-US" altLang="en-US" sz="3200" baseline="30000" dirty="0">
                <a:solidFill>
                  <a:srgbClr val="0000CC"/>
                </a:solidFill>
              </a:rPr>
              <a:t>1</a:t>
            </a:r>
            <a:r>
              <a:rPr lang="en-US" altLang="en-US" sz="3200" dirty="0">
                <a:solidFill>
                  <a:srgbClr val="0000CC"/>
                </a:solidFill>
              </a:rPr>
              <a:t>/</a:t>
            </a:r>
            <a:r>
              <a:rPr lang="en-US" altLang="en-US" sz="3200" baseline="-25000" dirty="0">
                <a:solidFill>
                  <a:srgbClr val="0000CC"/>
                </a:solidFill>
              </a:rPr>
              <a:t>2</a:t>
            </a:r>
            <a:r>
              <a:rPr lang="en-US" altLang="en-US" sz="3200" dirty="0">
                <a:solidFill>
                  <a:srgbClr val="0000CC"/>
                </a:solidFill>
              </a:rPr>
              <a:t>12(6+b</a:t>
            </a:r>
            <a:r>
              <a:rPr lang="en-US" altLang="en-US" sz="3200" baseline="-25000" dirty="0">
                <a:solidFill>
                  <a:srgbClr val="0000CC"/>
                </a:solidFill>
              </a:rPr>
              <a:t>2</a:t>
            </a:r>
            <a:r>
              <a:rPr lang="en-US" altLang="en-US" sz="32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4457330" y="4038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</a:rPr>
              <a:t>144 = </a:t>
            </a:r>
            <a:r>
              <a:rPr lang="en-US" altLang="en-US" sz="3200" dirty="0">
                <a:solidFill>
                  <a:srgbClr val="0000CC"/>
                </a:solidFill>
              </a:rPr>
              <a:t>6(6+b</a:t>
            </a:r>
            <a:r>
              <a:rPr lang="en-US" altLang="en-US" sz="3200" baseline="-25000" dirty="0">
                <a:solidFill>
                  <a:srgbClr val="0000CC"/>
                </a:solidFill>
              </a:rPr>
              <a:t>2</a:t>
            </a:r>
            <a:r>
              <a:rPr lang="en-US" altLang="en-US" sz="32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4572000" y="4626742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136C"/>
                </a:solidFill>
              </a:rPr>
              <a:t>  6         6</a:t>
            </a:r>
            <a:endParaRPr lang="en-US" altLang="en-US" sz="3200" i="1" dirty="0">
              <a:solidFill>
                <a:prstClr val="black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4800600" y="5229284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CC"/>
                </a:solidFill>
              </a:rPr>
              <a:t>24 = </a:t>
            </a:r>
            <a:r>
              <a:rPr lang="en-US" altLang="en-US" sz="3200" dirty="0">
                <a:solidFill>
                  <a:srgbClr val="0000CC"/>
                </a:solidFill>
              </a:rPr>
              <a:t>6+b</a:t>
            </a:r>
            <a:r>
              <a:rPr lang="en-US" altLang="en-US" sz="3200" baseline="-25000" dirty="0">
                <a:solidFill>
                  <a:srgbClr val="0000CC"/>
                </a:solidFill>
              </a:rPr>
              <a:t>2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572000" y="56388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136C"/>
                </a:solidFill>
              </a:rPr>
              <a:t> -6     -6</a:t>
            </a:r>
            <a:endParaRPr lang="en-US" altLang="en-US" sz="3200" i="1" dirty="0">
              <a:solidFill>
                <a:prstClr val="black"/>
              </a:solidFill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371600" y="58674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</a:rPr>
              <a:t>18 in</a:t>
            </a:r>
            <a:r>
              <a:rPr lang="en-US" altLang="en-US" baseline="30000" dirty="0">
                <a:solidFill>
                  <a:srgbClr val="0000FF"/>
                </a:solidFill>
              </a:rPr>
              <a:t> </a:t>
            </a:r>
            <a:r>
              <a:rPr lang="en-US" altLang="en-US" dirty="0" smtClean="0">
                <a:solidFill>
                  <a:srgbClr val="0000FF"/>
                </a:solidFill>
              </a:rPr>
              <a:t>= b</a:t>
            </a:r>
            <a:r>
              <a:rPr lang="en-US" altLang="en-US" baseline="-25000" dirty="0" smtClean="0">
                <a:solidFill>
                  <a:srgbClr val="0000FF"/>
                </a:solidFill>
              </a:rPr>
              <a:t>2</a:t>
            </a:r>
            <a:endParaRPr lang="en-US" altLang="en-US" sz="320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4648200"/>
            <a:ext cx="72390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7850" y="4647800"/>
            <a:ext cx="135255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46763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 rot="18366662">
            <a:off x="707581" y="2316797"/>
            <a:ext cx="1743941" cy="1231254"/>
          </a:xfrm>
          <a:prstGeom prst="parallelogram">
            <a:avLst>
              <a:gd name="adj" fmla="val 36667"/>
            </a:avLst>
          </a:prstGeom>
          <a:noFill/>
          <a:ln w="412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62680" y="2933700"/>
            <a:ext cx="14233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3048000" y="35052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</a:t>
            </a:r>
            <a:r>
              <a:rPr lang="en-US" altLang="en-US" baseline="30000" dirty="0">
                <a:solidFill>
                  <a:srgbClr val="0000CC"/>
                </a:solidFill>
              </a:rPr>
              <a:t>1</a:t>
            </a:r>
            <a:r>
              <a:rPr lang="en-US" altLang="en-US" dirty="0">
                <a:solidFill>
                  <a:srgbClr val="0000CC"/>
                </a:solidFill>
              </a:rPr>
              <a:t>/</a:t>
            </a:r>
            <a:r>
              <a:rPr lang="en-US" altLang="en-US" baseline="-25000" dirty="0">
                <a:solidFill>
                  <a:srgbClr val="0000CC"/>
                </a:solidFill>
              </a:rPr>
              <a:t>2</a:t>
            </a:r>
            <a:r>
              <a:rPr lang="en-US" altLang="en-US" i="1" dirty="0">
                <a:solidFill>
                  <a:srgbClr val="0000CC"/>
                </a:solidFill>
              </a:rPr>
              <a:t>•</a:t>
            </a:r>
            <a:r>
              <a:rPr lang="en-US" altLang="en-US" dirty="0">
                <a:solidFill>
                  <a:srgbClr val="0000CC"/>
                </a:solidFill>
              </a:rPr>
              <a:t>24</a:t>
            </a:r>
            <a:r>
              <a:rPr lang="en-US" altLang="en-US" i="1" dirty="0">
                <a:solidFill>
                  <a:srgbClr val="0000CC"/>
                </a:solidFill>
              </a:rPr>
              <a:t>•</a:t>
            </a:r>
            <a:r>
              <a:rPr lang="en-US" altLang="en-US" dirty="0">
                <a:solidFill>
                  <a:srgbClr val="0000CC"/>
                </a:solidFill>
              </a:rPr>
              <a:t>32</a:t>
            </a:r>
            <a:endParaRPr lang="en-US" altLang="en-US" i="1" baseline="-25000" dirty="0">
              <a:solidFill>
                <a:srgbClr val="0000CC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200400" y="41148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00CC"/>
                </a:solidFill>
              </a:rPr>
              <a:t>A </a:t>
            </a:r>
            <a:r>
              <a:rPr lang="en-US" altLang="en-US" dirty="0">
                <a:solidFill>
                  <a:srgbClr val="0000CC"/>
                </a:solidFill>
              </a:rPr>
              <a:t>= 384 m</a:t>
            </a:r>
            <a:r>
              <a:rPr lang="en-US" altLang="en-US" baseline="30000" dirty="0">
                <a:solidFill>
                  <a:srgbClr val="0000CC"/>
                </a:solidFill>
              </a:rPr>
              <a:t>2</a:t>
            </a:r>
            <a:endParaRPr lang="en-US" altLang="en-US" i="1" dirty="0">
              <a:solidFill>
                <a:srgbClr val="0000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70673" y="1901966"/>
            <a:ext cx="0" cy="202795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89861" y="2006039"/>
            <a:ext cx="7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20</a:t>
            </a:r>
            <a:endParaRPr lang="en-US" sz="2400" baseline="30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586333"/>
            <a:ext cx="7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12</a:t>
            </a:r>
            <a:endParaRPr lang="en-US" sz="2400" baseline="300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4340" y="2773899"/>
            <a:ext cx="152400" cy="15240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7584" y="2322303"/>
            <a:ext cx="7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16</a:t>
            </a:r>
            <a:endParaRPr lang="en-US" sz="2400" baseline="30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855992"/>
            <a:ext cx="216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d</a:t>
            </a:r>
            <a:r>
              <a:rPr lang="en-US" sz="3200" baseline="-25000" dirty="0" smtClean="0">
                <a:solidFill>
                  <a:srgbClr val="0000CC"/>
                </a:solidFill>
              </a:rPr>
              <a:t>1</a:t>
            </a:r>
            <a:r>
              <a:rPr lang="en-US" sz="3200" dirty="0" smtClean="0">
                <a:solidFill>
                  <a:srgbClr val="0000CC"/>
                </a:solidFill>
              </a:rPr>
              <a:t> = 24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1901966"/>
            <a:ext cx="216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d</a:t>
            </a:r>
            <a:r>
              <a:rPr lang="en-US" sz="3200" baseline="-25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 = 32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3" grpId="0" animBg="1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599"/>
            <a:ext cx="5715000" cy="349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0" y="1600199"/>
                <a:ext cx="14307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00199"/>
                <a:ext cx="143078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" y="1590616"/>
                <a:ext cx="14307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.6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90616"/>
                <a:ext cx="14307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6501" y="2681056"/>
                <a:ext cx="14307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.8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01" y="2681056"/>
                <a:ext cx="143078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558" y="2681056"/>
                <a:ext cx="14307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.8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8" y="2681056"/>
                <a:ext cx="143078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3048000" y="350520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0000CC"/>
                </a:solidFill>
              </a:rPr>
              <a:t>A </a:t>
            </a:r>
            <a:r>
              <a:rPr lang="en-US" altLang="en-US" sz="3600" dirty="0">
                <a:solidFill>
                  <a:srgbClr val="0000CC"/>
                </a:solidFill>
              </a:rPr>
              <a:t>= </a:t>
            </a:r>
            <a:r>
              <a:rPr lang="en-US" altLang="en-US" sz="3600" baseline="30000" dirty="0" smtClean="0">
                <a:solidFill>
                  <a:srgbClr val="0000CC"/>
                </a:solidFill>
              </a:rPr>
              <a:t>1</a:t>
            </a:r>
            <a:r>
              <a:rPr lang="en-US" altLang="en-US" sz="3600" dirty="0" smtClean="0">
                <a:solidFill>
                  <a:srgbClr val="0000CC"/>
                </a:solidFill>
              </a:rPr>
              <a:t>/</a:t>
            </a:r>
            <a:r>
              <a:rPr lang="en-US" altLang="en-US" sz="3600" baseline="-25000" dirty="0" smtClean="0">
                <a:solidFill>
                  <a:srgbClr val="0000CC"/>
                </a:solidFill>
              </a:rPr>
              <a:t>2</a:t>
            </a:r>
            <a:r>
              <a:rPr lang="en-US" altLang="en-US" sz="3600" i="1" dirty="0" smtClean="0">
                <a:solidFill>
                  <a:srgbClr val="0000CC"/>
                </a:solidFill>
              </a:rPr>
              <a:t>• </a:t>
            </a:r>
            <a:r>
              <a:rPr lang="en-US" altLang="en-US" sz="3600" dirty="0" smtClean="0">
                <a:solidFill>
                  <a:srgbClr val="0000CC"/>
                </a:solidFill>
              </a:rPr>
              <a:t>7</a:t>
            </a:r>
            <a:r>
              <a:rPr lang="en-US" altLang="en-US" sz="3600" i="1" dirty="0" smtClean="0">
                <a:solidFill>
                  <a:srgbClr val="0000CC"/>
                </a:solidFill>
              </a:rPr>
              <a:t>• </a:t>
            </a:r>
            <a:r>
              <a:rPr lang="en-US" altLang="en-US" sz="3600" dirty="0" smtClean="0">
                <a:solidFill>
                  <a:srgbClr val="0000CC"/>
                </a:solidFill>
              </a:rPr>
              <a:t>6</a:t>
            </a:r>
            <a:endParaRPr lang="en-US" altLang="en-US" sz="3600" i="1" baseline="-25000" dirty="0">
              <a:solidFill>
                <a:srgbClr val="0000CC"/>
              </a:solidFill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130858" y="42672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>
                <a:solidFill>
                  <a:srgbClr val="0000CC"/>
                </a:solidFill>
              </a:rPr>
              <a:t>A </a:t>
            </a:r>
            <a:r>
              <a:rPr lang="en-US" altLang="en-US" sz="3600" dirty="0">
                <a:solidFill>
                  <a:srgbClr val="0000CC"/>
                </a:solidFill>
              </a:rPr>
              <a:t>= </a:t>
            </a:r>
            <a:r>
              <a:rPr lang="en-US" altLang="en-US" sz="3600" dirty="0" smtClean="0">
                <a:solidFill>
                  <a:srgbClr val="0000CC"/>
                </a:solidFill>
              </a:rPr>
              <a:t>21 un</a:t>
            </a:r>
            <a:r>
              <a:rPr lang="en-US" altLang="en-US" sz="3600" baseline="30000" dirty="0" smtClean="0">
                <a:solidFill>
                  <a:srgbClr val="0000CC"/>
                </a:solidFill>
              </a:rPr>
              <a:t>2</a:t>
            </a:r>
            <a:endParaRPr lang="en-US" altLang="en-US" sz="3600" i="1" dirty="0">
              <a:solidFill>
                <a:srgbClr val="0000CC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276600" y="2049262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smtClean="0">
                <a:solidFill>
                  <a:srgbClr val="0000CC"/>
                </a:solidFill>
              </a:rPr>
              <a:t>P </a:t>
            </a:r>
            <a:r>
              <a:rPr lang="en-US" altLang="en-US" sz="3600" dirty="0">
                <a:solidFill>
                  <a:srgbClr val="0000CC"/>
                </a:solidFill>
              </a:rPr>
              <a:t>= </a:t>
            </a:r>
            <a:r>
              <a:rPr lang="en-US" altLang="en-US" sz="3600" dirty="0" smtClean="0">
                <a:solidFill>
                  <a:srgbClr val="0000CC"/>
                </a:solidFill>
              </a:rPr>
              <a:t>18.8 un</a:t>
            </a:r>
            <a:endParaRPr lang="en-US" altLang="en-US" sz="36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9" grpId="0"/>
      <p:bldP spid="30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10-1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perimeters and areas of triangles and parallelograms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7120" y="2571284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perimeters and areas of triangles and parallelograms on the coordinate plane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10-2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14320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5791200" cy="13716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34372" y="1868489"/>
            <a:ext cx="1981200" cy="1981200"/>
            <a:chOff x="904874" y="1219200"/>
            <a:chExt cx="1981200" cy="1981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04874" y="2231705"/>
              <a:ext cx="1981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" idx="4"/>
            </p:cNvCxnSpPr>
            <p:nvPr/>
          </p:nvCxnSpPr>
          <p:spPr>
            <a:xfrm flipH="1">
              <a:off x="1895474" y="1219200"/>
              <a:ext cx="13334" cy="19812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904874" y="1219200"/>
              <a:ext cx="1981200" cy="1981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885948" y="2208845"/>
              <a:ext cx="45719" cy="45719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1667" y="2190335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x°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95600" y="304799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Find x in each figure.  </a:t>
            </a:r>
            <a:r>
              <a:rPr lang="en-US" sz="2400" dirty="0" smtClean="0">
                <a:solidFill>
                  <a:prstClr val="black"/>
                </a:solidFill>
              </a:rPr>
              <a:t>(Assume all angles in each figure are congruent.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772" y="2251037"/>
            <a:ext cx="679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1.                                      2.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37557" y="1841401"/>
            <a:ext cx="1981200" cy="1988823"/>
            <a:chOff x="5708059" y="1192112"/>
            <a:chExt cx="1981200" cy="1988823"/>
          </a:xfrm>
        </p:grpSpPr>
        <p:grpSp>
          <p:nvGrpSpPr>
            <p:cNvPr id="13" name="Group 12"/>
            <p:cNvGrpSpPr/>
            <p:nvPr/>
          </p:nvGrpSpPr>
          <p:grpSpPr>
            <a:xfrm>
              <a:off x="5708059" y="1199735"/>
              <a:ext cx="1981200" cy="1981200"/>
              <a:chOff x="4267200" y="2583176"/>
              <a:chExt cx="1981200" cy="1981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267200" y="2583176"/>
                <a:ext cx="1981200" cy="1981200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48274" y="3572821"/>
                <a:ext cx="45719" cy="45719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8" name="Straight Connector 17"/>
            <p:cNvCxnSpPr>
              <a:stCxn id="12" idx="7"/>
            </p:cNvCxnSpPr>
            <p:nvPr/>
          </p:nvCxnSpPr>
          <p:spPr>
            <a:xfrm flipH="1" flipV="1">
              <a:off x="6698659" y="1192112"/>
              <a:ext cx="29498" cy="1003963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</p:cNvCxnSpPr>
            <p:nvPr/>
          </p:nvCxnSpPr>
          <p:spPr>
            <a:xfrm flipV="1">
              <a:off x="6711993" y="1864455"/>
              <a:ext cx="939164" cy="324925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5"/>
            </p:cNvCxnSpPr>
            <p:nvPr/>
          </p:nvCxnSpPr>
          <p:spPr>
            <a:xfrm>
              <a:off x="6728157" y="2228404"/>
              <a:ext cx="559178" cy="723927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2" idx="1"/>
            </p:cNvCxnSpPr>
            <p:nvPr/>
          </p:nvCxnSpPr>
          <p:spPr>
            <a:xfrm flipV="1">
              <a:off x="6102085" y="2196075"/>
              <a:ext cx="593743" cy="756257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2" idx="7"/>
            </p:cNvCxnSpPr>
            <p:nvPr/>
          </p:nvCxnSpPr>
          <p:spPr>
            <a:xfrm>
              <a:off x="5746161" y="1864455"/>
              <a:ext cx="981996" cy="33162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477000" y="231259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x°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87595" y="4474721"/>
            <a:ext cx="679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3.                                      4.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7028" y="4314699"/>
            <a:ext cx="1909283" cy="1760220"/>
            <a:chOff x="1279682" y="3802378"/>
            <a:chExt cx="1909283" cy="1760220"/>
          </a:xfrm>
        </p:grpSpPr>
        <p:sp>
          <p:nvSpPr>
            <p:cNvPr id="33" name="Regular Pentagon 32"/>
            <p:cNvSpPr/>
            <p:nvPr/>
          </p:nvSpPr>
          <p:spPr>
            <a:xfrm>
              <a:off x="1283969" y="3810000"/>
              <a:ext cx="1904996" cy="1752597"/>
            </a:xfrm>
            <a:prstGeom prst="pentagon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 flipV="1">
              <a:off x="2232180" y="3802378"/>
              <a:ext cx="29498" cy="1003963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245514" y="4474721"/>
              <a:ext cx="939164" cy="324925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61678" y="4838670"/>
              <a:ext cx="559178" cy="723927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635606" y="4806341"/>
              <a:ext cx="593743" cy="756257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279682" y="4474721"/>
              <a:ext cx="981996" cy="331620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44735" y="484478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x°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7146" y="4474721"/>
            <a:ext cx="1981200" cy="1828800"/>
            <a:chOff x="6019800" y="3962400"/>
            <a:chExt cx="1981200" cy="1828800"/>
          </a:xfrm>
        </p:grpSpPr>
        <p:sp>
          <p:nvSpPr>
            <p:cNvPr id="39" name="Hexagon 38"/>
            <p:cNvSpPr/>
            <p:nvPr/>
          </p:nvSpPr>
          <p:spPr>
            <a:xfrm>
              <a:off x="6019800" y="3962400"/>
              <a:ext cx="1981200" cy="1828800"/>
            </a:xfrm>
            <a:prstGeom prst="hexagon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>
              <a:endCxn id="39" idx="1"/>
            </p:cNvCxnSpPr>
            <p:nvPr/>
          </p:nvCxnSpPr>
          <p:spPr>
            <a:xfrm>
              <a:off x="7010400" y="4844789"/>
              <a:ext cx="533400" cy="946411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39" idx="2"/>
            </p:cNvCxnSpPr>
            <p:nvPr/>
          </p:nvCxnSpPr>
          <p:spPr>
            <a:xfrm flipH="1">
              <a:off x="6477000" y="4806341"/>
              <a:ext cx="530746" cy="984859"/>
            </a:xfrm>
            <a:prstGeom prst="line">
              <a:avLst/>
            </a:prstGeom>
            <a:ln w="349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781800" y="4939023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x°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72229" y="2634778"/>
            <a:ext cx="10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8D3D">
                    <a:lumMod val="75000"/>
                  </a:srgbClr>
                </a:solidFill>
              </a:rPr>
              <a:t>90°</a:t>
            </a:r>
            <a:endParaRPr lang="en-US" sz="3200" dirty="0">
              <a:solidFill>
                <a:srgbClr val="FA8D3D">
                  <a:lumMod val="75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9259" y="2543425"/>
            <a:ext cx="10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8D3D">
                    <a:lumMod val="75000"/>
                  </a:srgbClr>
                </a:solidFill>
              </a:rPr>
              <a:t>72°</a:t>
            </a:r>
            <a:endParaRPr lang="en-US" sz="3200" dirty="0">
              <a:solidFill>
                <a:srgbClr val="FA8D3D">
                  <a:lumMod val="75000"/>
                </a:srgb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90078" y="5537927"/>
            <a:ext cx="10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8D3D">
                    <a:lumMod val="75000"/>
                  </a:srgbClr>
                </a:solidFill>
              </a:rPr>
              <a:t>72°</a:t>
            </a:r>
            <a:endParaRPr lang="en-US" sz="3200" dirty="0">
              <a:solidFill>
                <a:srgbClr val="FA8D3D">
                  <a:lumMod val="75000"/>
                </a:srgb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32051" y="5587942"/>
            <a:ext cx="10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A8D3D">
                    <a:lumMod val="75000"/>
                  </a:srgbClr>
                </a:solidFill>
              </a:rPr>
              <a:t>60°</a:t>
            </a:r>
            <a:endParaRPr lang="en-US" sz="3200" dirty="0">
              <a:solidFill>
                <a:srgbClr val="FA8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10-3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areas of regular polygons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867905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0" y="2369544"/>
            <a:ext cx="3518023" cy="1057376"/>
            <a:chOff x="2196977" y="1660999"/>
            <a:chExt cx="3518023" cy="1057376"/>
          </a:xfrm>
        </p:grpSpPr>
        <p:sp>
          <p:nvSpPr>
            <p:cNvPr id="4" name="TextBox 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Pa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01000" y="316075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9466" y="3462158"/>
            <a:ext cx="327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P = perimeter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7391400" y="3453142"/>
            <a:ext cx="609600" cy="5205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81435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981200" y="2743200"/>
            <a:ext cx="0" cy="998634"/>
          </a:xfrm>
          <a:prstGeom prst="straightConnector1">
            <a:avLst/>
          </a:prstGeom>
          <a:ln w="28575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858" y="280567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95400" y="2743200"/>
            <a:ext cx="681361" cy="998634"/>
          </a:xfrm>
          <a:prstGeom prst="straightConnector1">
            <a:avLst/>
          </a:prstGeom>
          <a:ln w="28575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5400000" flipH="1" flipV="1">
            <a:off x="3916749" y="1810359"/>
            <a:ext cx="1558083" cy="1104900"/>
            <a:chOff x="914400" y="3048000"/>
            <a:chExt cx="2438400" cy="2057400"/>
          </a:xfrm>
        </p:grpSpPr>
        <p:sp>
          <p:nvSpPr>
            <p:cNvPr id="12" name="Right Triangle 11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44442" y="313557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6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761" y="301386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7342" y="19536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36°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1229" y="236280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tan 36 = 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76829" y="2137715"/>
            <a:ext cx="3426823" cy="993333"/>
            <a:chOff x="2196977" y="1577430"/>
            <a:chExt cx="3426823" cy="993333"/>
          </a:xfrm>
        </p:grpSpPr>
        <p:sp>
          <p:nvSpPr>
            <p:cNvPr id="19" name="TextBox 18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96576" y="15774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6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11548" y="2079125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96576" y="2047543"/>
              <a:ext cx="927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a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3679" y="315705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8.26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8241" y="22695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32029" y="4100936"/>
            <a:ext cx="3518023" cy="1057376"/>
            <a:chOff x="2196977" y="1660999"/>
            <a:chExt cx="3518023" cy="1057376"/>
          </a:xfrm>
        </p:grpSpPr>
        <p:sp>
          <p:nvSpPr>
            <p:cNvPr id="26" name="TextBox 25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Pa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22223" y="5257800"/>
            <a:ext cx="3281034" cy="1057376"/>
            <a:chOff x="2433966" y="1660999"/>
            <a:chExt cx="3281034" cy="1057376"/>
          </a:xfrm>
        </p:grpSpPr>
        <p:sp>
          <p:nvSpPr>
            <p:cNvPr id="32" name="TextBox 31"/>
            <p:cNvSpPr txBox="1"/>
            <p:nvPr/>
          </p:nvSpPr>
          <p:spPr>
            <a:xfrm>
              <a:off x="2433966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(60)(8.26)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48400" y="5438013"/>
            <a:ext cx="27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247.8 cm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23" grpId="0"/>
      <p:bldP spid="24" grpId="0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563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052961" y="2269567"/>
            <a:ext cx="4439" cy="1211140"/>
          </a:xfrm>
          <a:prstGeom prst="straightConnector1">
            <a:avLst/>
          </a:prstGeom>
          <a:ln w="28575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858" y="280567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71601" y="2269567"/>
            <a:ext cx="681360" cy="1211140"/>
          </a:xfrm>
          <a:prstGeom prst="straightConnector1">
            <a:avLst/>
          </a:prstGeom>
          <a:ln w="28575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5400000" flipH="1" flipV="1">
            <a:off x="3916749" y="1810359"/>
            <a:ext cx="1558083" cy="1104900"/>
            <a:chOff x="914400" y="3048000"/>
            <a:chExt cx="2438400" cy="2057400"/>
          </a:xfrm>
        </p:grpSpPr>
        <p:sp>
          <p:nvSpPr>
            <p:cNvPr id="7" name="Right Triangle 6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44442" y="313557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6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961" y="26772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342" y="19536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30°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1229" y="236280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tan 30 = 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76829" y="2137715"/>
            <a:ext cx="3426823" cy="993333"/>
            <a:chOff x="2196977" y="1577430"/>
            <a:chExt cx="3426823" cy="993333"/>
          </a:xfrm>
        </p:grpSpPr>
        <p:sp>
          <p:nvSpPr>
            <p:cNvPr id="14" name="TextBox 1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6576" y="15774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6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611548" y="2079125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96576" y="2047543"/>
              <a:ext cx="927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a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83679" y="315705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10.39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8241" y="22695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a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32029" y="4100936"/>
            <a:ext cx="3518023" cy="1057376"/>
            <a:chOff x="2196977" y="1660999"/>
            <a:chExt cx="3518023" cy="1057376"/>
          </a:xfrm>
        </p:grpSpPr>
        <p:sp>
          <p:nvSpPr>
            <p:cNvPr id="21" name="TextBox 20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Pa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62561" y="5257800"/>
            <a:ext cx="3640696" cy="1245019"/>
            <a:chOff x="2433966" y="1660999"/>
            <a:chExt cx="3281034" cy="1245019"/>
          </a:xfrm>
        </p:grpSpPr>
        <p:sp>
          <p:nvSpPr>
            <p:cNvPr id="27" name="TextBox 26"/>
            <p:cNvSpPr txBox="1"/>
            <p:nvPr/>
          </p:nvSpPr>
          <p:spPr>
            <a:xfrm>
              <a:off x="2433966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18288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(72)(10.39)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48400" y="5438013"/>
            <a:ext cx="27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374.04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8" grpId="0"/>
      <p:bldP spid="19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962400" cy="3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133600" y="1371600"/>
            <a:ext cx="0" cy="1434072"/>
          </a:xfrm>
          <a:prstGeom prst="straightConnector1">
            <a:avLst/>
          </a:prstGeom>
          <a:ln w="28575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5400000" flipH="1">
            <a:off x="4699430" y="1299874"/>
            <a:ext cx="1558083" cy="1152561"/>
            <a:chOff x="914400" y="3048000"/>
            <a:chExt cx="2438400" cy="2057400"/>
          </a:xfrm>
        </p:grpSpPr>
        <p:sp>
          <p:nvSpPr>
            <p:cNvPr id="7" name="Right Triangle 6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13403" y="264439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7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309" y="19536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4014" y="148317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14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6829" y="236280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8356" y="194915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 = 12.12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9393" y="170064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h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19321" y="3503748"/>
            <a:ext cx="3518023" cy="1057376"/>
            <a:chOff x="2196977" y="1660999"/>
            <a:chExt cx="3518023" cy="1057376"/>
          </a:xfrm>
        </p:grpSpPr>
        <p:sp>
          <p:nvSpPr>
            <p:cNvPr id="21" name="TextBox 20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15628" y="4729112"/>
            <a:ext cx="3780372" cy="1245019"/>
            <a:chOff x="2433966" y="1660999"/>
            <a:chExt cx="3281034" cy="1245019"/>
          </a:xfrm>
        </p:grpSpPr>
        <p:sp>
          <p:nvSpPr>
            <p:cNvPr id="27" name="TextBox 26"/>
            <p:cNvSpPr txBox="1"/>
            <p:nvPr/>
          </p:nvSpPr>
          <p:spPr>
            <a:xfrm>
              <a:off x="2433966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18288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(14)(12.12)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91229" y="4921930"/>
            <a:ext cx="27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84.84 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  <p:bldP spid="1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"/>
            <a:ext cx="479842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9281" y="2733498"/>
            <a:ext cx="151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8.08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5400000" flipH="1" flipV="1">
            <a:off x="4061558" y="1018795"/>
            <a:ext cx="1558083" cy="1104900"/>
            <a:chOff x="914400" y="3048000"/>
            <a:chExt cx="2438400" cy="2057400"/>
          </a:xfrm>
        </p:grpSpPr>
        <p:sp>
          <p:nvSpPr>
            <p:cNvPr id="7" name="Right Triangle 6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89251" y="234400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x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151" y="117113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30°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5083" y="151426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tan 30 = 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7804" y="1262342"/>
            <a:ext cx="3392850" cy="990564"/>
            <a:chOff x="2196977" y="1577430"/>
            <a:chExt cx="3392850" cy="990564"/>
          </a:xfrm>
        </p:grpSpPr>
        <p:sp>
          <p:nvSpPr>
            <p:cNvPr id="14" name="TextBox 1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6576" y="157743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x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611548" y="2079125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62603" y="2044774"/>
              <a:ext cx="927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7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88356" y="245081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4.04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3050" y="14780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7</a:t>
            </a:r>
            <a:endParaRPr lang="en-US" sz="2400" dirty="0">
              <a:solidFill>
                <a:srgbClr val="0000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39503" y="3364799"/>
            <a:ext cx="3518023" cy="1057376"/>
            <a:chOff x="2196977" y="1660999"/>
            <a:chExt cx="3518023" cy="1057376"/>
          </a:xfrm>
        </p:grpSpPr>
        <p:sp>
          <p:nvSpPr>
            <p:cNvPr id="21" name="TextBox 20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Pa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22223" y="5257800"/>
            <a:ext cx="3281034" cy="1057376"/>
            <a:chOff x="2433966" y="1660999"/>
            <a:chExt cx="3281034" cy="1057376"/>
          </a:xfrm>
        </p:grpSpPr>
        <p:sp>
          <p:nvSpPr>
            <p:cNvPr id="27" name="TextBox 26"/>
            <p:cNvSpPr txBox="1"/>
            <p:nvPr/>
          </p:nvSpPr>
          <p:spPr>
            <a:xfrm>
              <a:off x="2433966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(48.48)(7)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48400" y="5438013"/>
            <a:ext cx="276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169.68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8" grpId="0"/>
      <p:bldP spid="19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10-3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3578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10-4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the area of circles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3265" y="2286000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the area of a sector of a circle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534400" cy="50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96977" y="1660999"/>
            <a:ext cx="3518023" cy="1057376"/>
            <a:chOff x="2196977" y="1660999"/>
            <a:chExt cx="3518023" cy="1057376"/>
          </a:xfrm>
        </p:grpSpPr>
        <p:sp>
          <p:nvSpPr>
            <p:cNvPr id="3" name="TextBox 2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9400" y="3581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n-US" sz="3200" dirty="0" err="1" smtClean="0">
                <a:solidFill>
                  <a:srgbClr val="0000CC"/>
                </a:solidFill>
              </a:rPr>
              <a:t>bh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2743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133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4343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h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495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Sum of all the sides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63280"/>
            <a:ext cx="8496657" cy="14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8727" y="2615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r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584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990600" y="2479088"/>
            <a:ext cx="762000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4415" y="2034185"/>
            <a:ext cx="69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20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200" y="203418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Square – circle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773414"/>
            <a:ext cx="76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</a:rPr>
              <a:t>bh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307" y="271242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– 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r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581400"/>
            <a:ext cx="177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40(40)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1707" y="351824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– 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(20)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293" y="4320172"/>
            <a:ext cx="177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1600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30647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–  </a:t>
            </a:r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1256.64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3700" y="5105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= 343.36 m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188989" cy="319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1707" y="151096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Circle – Square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8507" y="2234684"/>
            <a:ext cx="180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– </a:t>
            </a:r>
            <a:r>
              <a:rPr lang="en-US" sz="2800" dirty="0" err="1" smtClean="0">
                <a:solidFill>
                  <a:srgbClr val="0000CC"/>
                </a:solidFill>
              </a:rPr>
              <a:t>bh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800" y="222221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r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3839487"/>
            <a:ext cx="1447800" cy="1452995"/>
            <a:chOff x="1447800" y="3839487"/>
            <a:chExt cx="1447800" cy="1452995"/>
          </a:xfrm>
        </p:grpSpPr>
        <p:sp>
          <p:nvSpPr>
            <p:cNvPr id="2" name="Rectangle 1"/>
            <p:cNvSpPr/>
            <p:nvPr/>
          </p:nvSpPr>
          <p:spPr>
            <a:xfrm>
              <a:off x="1447800" y="3839487"/>
              <a:ext cx="1447800" cy="1452995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447800" y="3839487"/>
              <a:ext cx="1447800" cy="1452995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01553" y="4110434"/>
            <a:ext cx="94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24</a:t>
            </a:r>
            <a:endParaRPr lang="en-US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71964" y="5282286"/>
                <a:ext cx="101883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64" y="5282286"/>
                <a:ext cx="1018836" cy="497637"/>
              </a:xfrm>
              <a:prstGeom prst="rect">
                <a:avLst/>
              </a:prstGeom>
              <a:blipFill rotWithShape="1">
                <a:blip r:embed="rId3"/>
                <a:stretch>
                  <a:fillRect l="-9581" t="-1235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95600" y="4334093"/>
                <a:ext cx="101883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334093"/>
                <a:ext cx="1018836" cy="497637"/>
              </a:xfrm>
              <a:prstGeom prst="rect">
                <a:avLst/>
              </a:prstGeom>
              <a:blipFill rotWithShape="1">
                <a:blip r:embed="rId4"/>
                <a:stretch>
                  <a:fillRect l="-8982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419600" y="3048000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(12)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1616" y="3083586"/>
                <a:ext cx="2606583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CC"/>
                    </a:solidFill>
                  </a:rPr>
                  <a:t>– (1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/>
                      </a:rPr>
                      <m:t>)(12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</a:rPr>
                  <a:t>)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616" y="3083586"/>
                <a:ext cx="2606583" cy="513602"/>
              </a:xfrm>
              <a:prstGeom prst="rect">
                <a:avLst/>
              </a:prstGeom>
              <a:blipFill rotWithShape="1">
                <a:blip r:embed="rId5"/>
                <a:stretch>
                  <a:fillRect l="-3747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46599" y="3850501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452.39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4953" y="3850501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– 288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4788" y="4820773"/>
            <a:ext cx="3202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= 164.39 m</a:t>
            </a:r>
            <a:r>
              <a:rPr lang="en-US" sz="3200" baseline="30000" dirty="0" smtClean="0">
                <a:solidFill>
                  <a:srgbClr val="0000CC"/>
                </a:solidFill>
                <a:ea typeface="Cambria Math"/>
              </a:rPr>
              <a:t>2</a:t>
            </a:r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512618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905000" y="2402888"/>
            <a:ext cx="0" cy="949912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20536" y="1541756"/>
            <a:ext cx="0" cy="474956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2616234"/>
            <a:ext cx="92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8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541756"/>
            <a:ext cx="92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4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282" y="2034185"/>
            <a:ext cx="481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Big circle – 2( small circles)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756188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(8)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9582" y="2768025"/>
            <a:ext cx="2382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– </a:t>
            </a:r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2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(4)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6599" y="3850501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201.06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4952" y="3850501"/>
            <a:ext cx="218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– 100.53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788" y="4820773"/>
            <a:ext cx="3202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= 100.53 m</a:t>
            </a:r>
            <a:r>
              <a:rPr lang="en-US" sz="3200" baseline="30000" dirty="0" smtClean="0">
                <a:solidFill>
                  <a:srgbClr val="0000CC"/>
                </a:solidFill>
                <a:ea typeface="Cambria Math"/>
              </a:rPr>
              <a:t>2</a:t>
            </a:r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 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990600"/>
            <a:ext cx="932212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7705627" y="2076254"/>
            <a:ext cx="533400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e 3"/>
          <p:cNvSpPr>
            <a:spLocks noChangeAspect="1"/>
          </p:cNvSpPr>
          <p:nvPr/>
        </p:nvSpPr>
        <p:spPr>
          <a:xfrm>
            <a:off x="7144025" y="1560186"/>
            <a:ext cx="1127760" cy="1067989"/>
          </a:xfrm>
          <a:prstGeom prst="pie">
            <a:avLst>
              <a:gd name="adj1" fmla="val 0"/>
              <a:gd name="adj2" fmla="val 8315907"/>
            </a:avLst>
          </a:prstGeom>
          <a:solidFill>
            <a:srgbClr val="0000CC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15200" y="2111126"/>
            <a:ext cx="361659" cy="327274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2592" y="158790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pair of radii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7990" y="1981658"/>
            <a:ext cx="92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arc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211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area of the circle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488" y="469194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6888" y="455041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</a:rPr>
              <a:t>θ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01440" y="5131115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5228898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5511" y="479441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•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r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3" y="714585"/>
            <a:ext cx="5181600" cy="353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09700" y="2917630"/>
            <a:ext cx="419100" cy="45013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9703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828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</a:rPr>
              <a:t>θ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64655" y="2409497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48784" y="2392213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623" y="20728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•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r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2557" y="350374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336" y="335814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80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88612" y="3942921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741" y="3925637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5580" y="3606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•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(9)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4818447"/>
            <a:ext cx="352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56.55 in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43053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05923" y="23128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702" y="2167260"/>
            <a:ext cx="1057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40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31978" y="2752035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107" y="2734751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8946" y="241533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•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</a:rPr>
              <a:t> (12)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966" y="3627561"/>
            <a:ext cx="352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50.27 cm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48272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5741" y="2650569"/>
            <a:ext cx="481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Sector – triangle</a:t>
            </a:r>
            <a:endParaRPr lang="en-US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81382" y="2209800"/>
                <a:ext cx="101883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15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382" y="2209800"/>
                <a:ext cx="1018836" cy="497637"/>
              </a:xfrm>
              <a:prstGeom prst="rect">
                <a:avLst/>
              </a:prstGeom>
              <a:blipFill rotWithShape="1">
                <a:blip r:embed="rId3"/>
                <a:stretch>
                  <a:fillRect l="-8929" t="-1235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04399" y="2927410"/>
            <a:ext cx="10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15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359967"/>
            <a:ext cx="10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15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165" y="3318988"/>
            <a:ext cx="105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90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85441" y="3903763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9570" y="3886479"/>
            <a:ext cx="104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360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2409" y="356706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• </a:t>
            </a:r>
            <a:r>
              <a:rPr lang="el-GR" sz="28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2800" dirty="0" smtClean="0">
                <a:solidFill>
                  <a:srgbClr val="0000CC"/>
                </a:solidFill>
              </a:rPr>
              <a:t> (15)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38644" y="3352186"/>
            <a:ext cx="3305356" cy="993101"/>
            <a:chOff x="2168221" y="1656467"/>
            <a:chExt cx="3305356" cy="993101"/>
          </a:xfrm>
        </p:grpSpPr>
        <p:sp>
          <p:nvSpPr>
            <p:cNvPr id="12" name="TextBox 11"/>
            <p:cNvSpPr txBox="1"/>
            <p:nvPr/>
          </p:nvSpPr>
          <p:spPr>
            <a:xfrm>
              <a:off x="2168221" y="1828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–  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6577" y="165646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40090" y="2146489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44677" y="212634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977" y="1733281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ea typeface="Cambria Math"/>
                </a:rPr>
                <a:t>(15)(15)</a:t>
              </a:r>
              <a:endParaRPr lang="en-US" sz="28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62400" y="4528385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176.71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753" y="4528385"/>
            <a:ext cx="218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– 112.5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0589" y="5498657"/>
            <a:ext cx="320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= 64.21 un</a:t>
            </a:r>
            <a:r>
              <a:rPr lang="en-US" sz="2800" baseline="30000" dirty="0" smtClean="0">
                <a:solidFill>
                  <a:srgbClr val="0000CC"/>
                </a:solidFill>
                <a:ea typeface="Cambria Math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 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7" grpId="0"/>
      <p:bldP spid="18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7364"/>
            <a:ext cx="46835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5741" y="2209800"/>
            <a:ext cx="481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Sector + triangle</a:t>
            </a:r>
            <a:endParaRPr lang="en-US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0734" y="1960981"/>
                <a:ext cx="101883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CC"/>
                    </a:solidFill>
                  </a:rPr>
                  <a:t>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34" y="1960981"/>
                <a:ext cx="1018836" cy="497637"/>
              </a:xfrm>
              <a:prstGeom prst="rect">
                <a:avLst/>
              </a:prstGeom>
              <a:blipFill rotWithShape="1">
                <a:blip r:embed="rId3"/>
                <a:stretch>
                  <a:fillRect l="-8982" t="-1235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08098" y="2670206"/>
            <a:ext cx="10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8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680" y="2035835"/>
            <a:ext cx="101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8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019" y="2878219"/>
            <a:ext cx="105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270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85441" y="3462994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9570" y="3445710"/>
            <a:ext cx="104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360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2409" y="312629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• </a:t>
            </a:r>
            <a:r>
              <a:rPr lang="el-GR" sz="28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2800" dirty="0" smtClean="0">
                <a:solidFill>
                  <a:srgbClr val="0000CC"/>
                </a:solidFill>
              </a:rPr>
              <a:t> (8)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38644" y="2911417"/>
            <a:ext cx="3305356" cy="993101"/>
            <a:chOff x="2168221" y="1656467"/>
            <a:chExt cx="3305356" cy="993101"/>
          </a:xfrm>
        </p:grpSpPr>
        <p:sp>
          <p:nvSpPr>
            <p:cNvPr id="12" name="TextBox 11"/>
            <p:cNvSpPr txBox="1"/>
            <p:nvPr/>
          </p:nvSpPr>
          <p:spPr>
            <a:xfrm>
              <a:off x="2168221" y="18288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+  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6577" y="165646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1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740090" y="2146489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44677" y="2126348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</a:rPr>
                <a:t>2</a:t>
              </a:r>
              <a:endParaRPr lang="en-US" sz="2800" dirty="0">
                <a:solidFill>
                  <a:srgbClr val="0000C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977" y="1733281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CC"/>
                  </a:solidFill>
                  <a:ea typeface="Cambria Math"/>
                </a:rPr>
                <a:t>(8)(8)</a:t>
              </a:r>
              <a:endParaRPr lang="en-US" sz="28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62400" y="4087616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150.80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753" y="4087616"/>
            <a:ext cx="2184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+ 32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0589" y="5057888"/>
            <a:ext cx="320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= 182.80 un</a:t>
            </a:r>
            <a:r>
              <a:rPr lang="en-US" sz="2800" baseline="30000" dirty="0" smtClean="0">
                <a:solidFill>
                  <a:srgbClr val="0000CC"/>
                </a:solidFill>
                <a:ea typeface="Cambria Math"/>
              </a:rPr>
              <a:t>2</a:t>
            </a:r>
            <a:r>
              <a:rPr lang="en-US" sz="2800" dirty="0" smtClean="0">
                <a:solidFill>
                  <a:srgbClr val="0000CC"/>
                </a:solidFill>
                <a:ea typeface="Cambria Math"/>
              </a:rPr>
              <a:t> </a:t>
            </a:r>
            <a:endParaRPr lang="en-US" sz="28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10-4 worksheet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Quiz tomorrow!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40582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24114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86200" y="1447800"/>
            <a:ext cx="3518023" cy="1057376"/>
            <a:chOff x="2196977" y="1660999"/>
            <a:chExt cx="3518023" cy="1057376"/>
          </a:xfrm>
        </p:grpSpPr>
        <p:sp>
          <p:nvSpPr>
            <p:cNvPr id="4" name="TextBox 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600" y="2590800"/>
            <a:ext cx="3518023" cy="1057376"/>
            <a:chOff x="2196977" y="1660999"/>
            <a:chExt cx="3518023" cy="1057376"/>
          </a:xfrm>
        </p:grpSpPr>
        <p:sp>
          <p:nvSpPr>
            <p:cNvPr id="10" name="TextBox 9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(24)(28)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0" y="396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336 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87" y="-685800"/>
            <a:ext cx="5791200" cy="1371600"/>
          </a:xfrm>
        </p:spPr>
        <p:txBody>
          <a:bodyPr/>
          <a:lstStyle/>
          <a:p>
            <a:r>
              <a:rPr lang="en-US" dirty="0" smtClean="0"/>
              <a:t>Warm-up: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609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Find the area of each figure.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37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1.                                           2.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4276" y="1284360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9274" y="1060657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5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800" y="1708020"/>
            <a:ext cx="2895600" cy="1240491"/>
            <a:chOff x="152400" y="1752600"/>
            <a:chExt cx="2895600" cy="12404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66800" y="1752600"/>
              <a:ext cx="1981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048000" y="1752600"/>
              <a:ext cx="0" cy="1240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52400" y="2993091"/>
              <a:ext cx="2895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52400" y="1752600"/>
              <a:ext cx="914400" cy="12404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352800" y="2722529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352800" y="1708020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913750" y="2912720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25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67100" y="2066655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16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38800" y="1284360"/>
            <a:ext cx="2514600" cy="2601840"/>
            <a:chOff x="5638800" y="1284360"/>
            <a:chExt cx="2514600" cy="26018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705600" y="1284360"/>
              <a:ext cx="0" cy="26018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1284360"/>
              <a:ext cx="1447800" cy="162836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705600" y="2912720"/>
              <a:ext cx="1447800" cy="9734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638800" y="1284360"/>
              <a:ext cx="1066800" cy="5232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638800" y="1821011"/>
              <a:ext cx="1066800" cy="206518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 rot="19997604">
            <a:off x="5677388" y="1747335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638800" y="2686901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12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705600" y="2916263"/>
            <a:ext cx="14478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705600" y="2677774"/>
            <a:ext cx="228600" cy="225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7162800" y="2444733"/>
            <a:ext cx="84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43000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360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72100" y="4343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 = 82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10-5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the area of circles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3265" y="2286000"/>
            <a:ext cx="49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find the area of a sector of a circle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795463"/>
            <a:ext cx="90487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5590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828800" y="2209800"/>
            <a:ext cx="304800" cy="997237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3301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34(15) = 510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09900" y="1513114"/>
            <a:ext cx="1676400" cy="533400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119503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00CC"/>
                </a:solidFill>
              </a:rPr>
              <a:t>Half</a:t>
            </a:r>
            <a:r>
              <a:rPr lang="en-US" sz="3200" dirty="0" smtClean="0">
                <a:solidFill>
                  <a:srgbClr val="0000CC"/>
                </a:solidFill>
              </a:rPr>
              <a:t> circle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4374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7.5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1820499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(0.5)</a:t>
            </a:r>
            <a:r>
              <a:rPr lang="en-US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  </a:t>
            </a:r>
            <a:r>
              <a:rPr lang="el-GR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π</a:t>
            </a:r>
            <a:r>
              <a:rPr lang="en-US" sz="3200" dirty="0" smtClean="0">
                <a:solidFill>
                  <a:srgbClr val="0000CC"/>
                </a:solidFill>
                <a:latin typeface="Cambria Math"/>
                <a:ea typeface="Cambria Math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ea typeface="Cambria Math"/>
              </a:rPr>
              <a:t>(7.5)</a:t>
            </a:r>
            <a:r>
              <a:rPr lang="en-US" sz="3200" baseline="30000" dirty="0" smtClean="0">
                <a:solidFill>
                  <a:srgbClr val="0000CC"/>
                </a:solidFill>
                <a:ea typeface="Cambria Math"/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539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88.36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900" y="472440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598.36 ft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57088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3886200" y="2095498"/>
            <a:ext cx="1447800" cy="114302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42857" y="180311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22(22) = 484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2219158"/>
            <a:ext cx="1295400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181904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20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022" y="357657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22(20)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16845" y="4161352"/>
            <a:ext cx="1083509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4749" y="4153145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019409" y="2530022"/>
            <a:ext cx="761892" cy="1046555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5857" y="373833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220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7386" y="518160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704 cm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8" grpId="0"/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3480"/>
            <a:ext cx="4953000" cy="432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181100" y="2895600"/>
            <a:ext cx="2400300" cy="0"/>
          </a:xfrm>
          <a:prstGeom prst="line">
            <a:avLst/>
          </a:prstGeom>
          <a:ln w="635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27428" y="1898064"/>
            <a:ext cx="108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7(4)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27428" y="2475171"/>
            <a:ext cx="1083509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45332" y="2466963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95600" y="2344542"/>
            <a:ext cx="1293005" cy="414810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6440" y="205215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14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6720" y="4637271"/>
            <a:ext cx="108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7(2)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76720" y="5214378"/>
            <a:ext cx="1083509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4624" y="5206170"/>
            <a:ext cx="64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81251" y="3124200"/>
            <a:ext cx="313373" cy="1512661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35732" y="479136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7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5040" y="594360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21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16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0335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3399603"/>
            <a:ext cx="290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40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3581400"/>
            <a:ext cx="1447800" cy="0"/>
          </a:xfrm>
          <a:prstGeom prst="line">
            <a:avLst/>
          </a:prstGeom>
          <a:ln w="635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581400"/>
            <a:ext cx="625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Big rectangle – small rectangle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21887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32(16)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758" y="494035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512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736" y="421887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– 12(5)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9355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– 60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448" y="4959093"/>
            <a:ext cx="251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452 cm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7" y="667761"/>
            <a:ext cx="5092931" cy="245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9912"/>
            <a:ext cx="3238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8175"/>
            <a:ext cx="7562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524000" y="2590800"/>
            <a:ext cx="685800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352800"/>
            <a:ext cx="1451372" cy="0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66900" y="1600200"/>
            <a:ext cx="1676400" cy="533400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12821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3(3) = 9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52800" y="3581400"/>
            <a:ext cx="1447800" cy="838200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101524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12(2) = 24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420" y="289255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6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4600" y="2964179"/>
            <a:ext cx="2590800" cy="83821"/>
          </a:xfrm>
          <a:prstGeom prst="line">
            <a:avLst/>
          </a:prstGeom>
          <a:ln w="38100">
            <a:solidFill>
              <a:srgbClr val="0000CC"/>
            </a:solidFill>
            <a:prstDash val="solid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2646103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6(3) = 18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5257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9 + 18 + 24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251480"/>
            <a:ext cx="251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51 ft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10-5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3093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24400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2514600" y="2057400"/>
            <a:ext cx="2895600" cy="1143000"/>
          </a:xfrm>
          <a:prstGeom prst="triangle">
            <a:avLst>
              <a:gd name="adj" fmla="val 50376"/>
            </a:avLst>
          </a:prstGeom>
          <a:solidFill>
            <a:schemeClr val="accent6">
              <a:lumMod val="75000"/>
              <a:alpha val="4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10800000">
            <a:off x="4038600" y="2057400"/>
            <a:ext cx="1371600" cy="1066800"/>
          </a:xfrm>
          <a:prstGeom prst="rtTriangle">
            <a:avLst/>
          </a:prstGeom>
          <a:solidFill>
            <a:srgbClr val="0000CC">
              <a:alpha val="46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3810000"/>
            <a:ext cx="3518023" cy="1057376"/>
            <a:chOff x="2196977" y="1660999"/>
            <a:chExt cx="3518023" cy="1057376"/>
          </a:xfrm>
        </p:grpSpPr>
        <p:sp>
          <p:nvSpPr>
            <p:cNvPr id="6" name="TextBox 5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(33)(20)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06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330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24400" y="3886200"/>
            <a:ext cx="3518023" cy="1057376"/>
            <a:chOff x="2196977" y="1660999"/>
            <a:chExt cx="3518023" cy="1057376"/>
          </a:xfrm>
        </p:grpSpPr>
        <p:sp>
          <p:nvSpPr>
            <p:cNvPr id="13" name="TextBox 12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(21)(16)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81600" y="487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168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5791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Total = 330 + 168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791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498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8" grpId="0"/>
      <p:bldP spid="19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" y="20449"/>
            <a:ext cx="9000877" cy="484632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10-6</a:t>
            </a:r>
            <a:endParaRPr lang="en-US" dirty="0"/>
          </a:p>
        </p:txBody>
      </p:sp>
      <p:pic>
        <p:nvPicPr>
          <p:cNvPr id="11270" name="Picture 6" descr="http://lesspostage.com/Images/Target%20-%20Arrow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933896"/>
            <a:ext cx="3038918" cy="25622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3265" y="762000"/>
            <a:ext cx="49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I can </a:t>
            </a:r>
            <a:r>
              <a:rPr lang="en-US" sz="3200" dirty="0" smtClean="0">
                <a:solidFill>
                  <a:srgbClr val="000000"/>
                </a:solidFill>
              </a:rPr>
              <a:t>use similarity and proportions to find perimeters and areas of similar figures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9684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19826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shape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53276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size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276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a:b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:b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657600" cy="28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2" y="3352800"/>
            <a:ext cx="3448335" cy="27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80008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a:b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1857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9:6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810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9:6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324" y="464819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9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 : 6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648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81:36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5638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81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105564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36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132076" y="6172114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565063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6096000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x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03676" y="6183951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7876" y="581284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0540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81x = 2160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63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26.67 in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799"/>
            <a:ext cx="4724400" cy="58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80008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a:b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81857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12:18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810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12:18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648199"/>
            <a:ext cx="173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 : 18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648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144:324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638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144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597" y="6105564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324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2076" y="6172114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4252" y="565063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253" y="6096000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90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03676" y="6183951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7876" y="5812848"/>
            <a:ext cx="69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3634" y="5603254"/>
            <a:ext cx="295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324x = 12960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9835" y="618802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40 cm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27689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895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50 cm</a:t>
            </a:r>
            <a:r>
              <a:rPr lang="en-US" sz="2000" baseline="30000" dirty="0" smtClean="0">
                <a:solidFill>
                  <a:srgbClr val="0000CC"/>
                </a:solidFill>
              </a:rPr>
              <a:t>2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6871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98 cm</a:t>
            </a:r>
            <a:r>
              <a:rPr lang="en-US" sz="2000" baseline="30000" dirty="0" smtClean="0">
                <a:solidFill>
                  <a:srgbClr val="0000CC"/>
                </a:solidFill>
              </a:rPr>
              <a:t>2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986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:b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175" y="389935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50:98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572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a:b</a:t>
            </a:r>
            <a:endParaRPr lang="en-US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3275" y="4484127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50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98</m:t>
                        </m:r>
                      </m:e>
                    </m:rad>
                  </m:oMath>
                </a14:m>
                <a:endParaRPr lang="en-US" sz="3200" baseline="30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275" y="4484127"/>
                <a:ext cx="3429000" cy="654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499506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1676400"/>
            <a:ext cx="1371600" cy="304800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352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2.5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35279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(13)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8461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81.25 bushels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45776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981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:b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974" y="1981940"/>
            <a:ext cx="272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1875:135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5458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a:b</a:t>
            </a:r>
            <a:endParaRPr lang="en-US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4075" y="2566715"/>
                <a:ext cx="3429000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1875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135</m:t>
                        </m:r>
                      </m:e>
                    </m:rad>
                  </m:oMath>
                </a14:m>
                <a:endParaRPr lang="en-US" sz="3200" baseline="30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5" y="2566715"/>
                <a:ext cx="3429000" cy="6540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7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5970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3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447964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5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132076" y="2514514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09641" y="199303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$2.50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438400"/>
            <a:ext cx="104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x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03676" y="2526351"/>
            <a:ext cx="841248" cy="4078"/>
          </a:xfrm>
          <a:prstGeom prst="line">
            <a:avLst/>
          </a:prstGeom>
          <a:ln w="3810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7876" y="215524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 =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768428"/>
            <a:ext cx="295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9x = $62.50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1" y="335320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x = $6.94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576" y="1572796"/>
            <a:ext cx="658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Price is determined by in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r>
              <a:rPr lang="en-US" sz="3200" dirty="0" smtClean="0">
                <a:solidFill>
                  <a:srgbClr val="0000CC"/>
                </a:solidFill>
              </a:rPr>
              <a:t> (area)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07523" name="Rectangle 3"/>
          <p:cNvSpPr>
            <a:spLocks noGrp="1"/>
          </p:cNvSpPr>
          <p:nvPr>
            <p:ph type="body" sz="half" idx="2"/>
          </p:nvPr>
        </p:nvSpPr>
        <p:spPr>
          <a:xfrm>
            <a:off x="381000" y="3505200"/>
            <a:ext cx="8153400" cy="457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/>
              <a:t>10-6 worksheet</a:t>
            </a:r>
          </a:p>
        </p:txBody>
      </p:sp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1534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28333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2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17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581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672 un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048000" y="762000"/>
            <a:ext cx="3276600" cy="990600"/>
          </a:xfrm>
          <a:prstGeom prst="triangle">
            <a:avLst>
              <a:gd name="adj" fmla="val 50376"/>
            </a:avLst>
          </a:prstGeom>
          <a:solidFill>
            <a:schemeClr val="accent6">
              <a:lumMod val="75000"/>
              <a:alpha val="4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048000" y="1828800"/>
            <a:ext cx="3276600" cy="533400"/>
          </a:xfrm>
          <a:prstGeom prst="triangle">
            <a:avLst>
              <a:gd name="adj" fmla="val 50376"/>
            </a:avLst>
          </a:prstGeom>
          <a:solidFill>
            <a:schemeClr val="accent2">
              <a:alpha val="4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60915" y="762000"/>
            <a:ext cx="1709057" cy="1600200"/>
          </a:xfrm>
          <a:custGeom>
            <a:avLst/>
            <a:gdLst>
              <a:gd name="connsiteX0" fmla="*/ 1709057 w 1709057"/>
              <a:gd name="connsiteY0" fmla="*/ 0 h 1600200"/>
              <a:gd name="connsiteX1" fmla="*/ 1709057 w 1709057"/>
              <a:gd name="connsiteY1" fmla="*/ 1600200 h 1600200"/>
              <a:gd name="connsiteX2" fmla="*/ 0 w 1709057"/>
              <a:gd name="connsiteY2" fmla="*/ 1001485 h 1600200"/>
              <a:gd name="connsiteX3" fmla="*/ 1709057 w 1709057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057" h="1600200">
                <a:moveTo>
                  <a:pt x="1709057" y="0"/>
                </a:moveTo>
                <a:lnTo>
                  <a:pt x="1709057" y="1600200"/>
                </a:lnTo>
                <a:lnTo>
                  <a:pt x="0" y="1001485"/>
                </a:lnTo>
                <a:lnTo>
                  <a:pt x="1709057" y="0"/>
                </a:lnTo>
                <a:close/>
              </a:path>
            </a:pathLst>
          </a:custGeom>
          <a:solidFill>
            <a:srgbClr val="0000CC">
              <a:alpha val="48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4724400" y="762000"/>
            <a:ext cx="1600200" cy="1589314"/>
          </a:xfrm>
          <a:custGeom>
            <a:avLst/>
            <a:gdLst>
              <a:gd name="connsiteX0" fmla="*/ 1709057 w 1709057"/>
              <a:gd name="connsiteY0" fmla="*/ 0 h 1600200"/>
              <a:gd name="connsiteX1" fmla="*/ 1709057 w 1709057"/>
              <a:gd name="connsiteY1" fmla="*/ 1600200 h 1600200"/>
              <a:gd name="connsiteX2" fmla="*/ 0 w 1709057"/>
              <a:gd name="connsiteY2" fmla="*/ 1001485 h 1600200"/>
              <a:gd name="connsiteX3" fmla="*/ 1709057 w 1709057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057" h="1600200">
                <a:moveTo>
                  <a:pt x="1709057" y="0"/>
                </a:moveTo>
                <a:lnTo>
                  <a:pt x="1709057" y="1600200"/>
                </a:lnTo>
                <a:lnTo>
                  <a:pt x="0" y="1001485"/>
                </a:lnTo>
                <a:lnTo>
                  <a:pt x="1709057" y="0"/>
                </a:lnTo>
                <a:close/>
              </a:path>
            </a:pathLst>
          </a:custGeom>
          <a:solidFill>
            <a:srgbClr val="00B050">
              <a:alpha val="4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3048000" y="838200"/>
            <a:ext cx="1600200" cy="914400"/>
          </a:xfrm>
          <a:prstGeom prst="rtTriangle">
            <a:avLst/>
          </a:prstGeom>
          <a:solidFill>
            <a:srgbClr val="0000CC">
              <a:alpha val="46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4724400" y="838200"/>
            <a:ext cx="1600200" cy="914400"/>
          </a:xfrm>
          <a:prstGeom prst="rtTriangle">
            <a:avLst/>
          </a:prstGeom>
          <a:solidFill>
            <a:schemeClr val="accent6"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3048000" y="1828800"/>
            <a:ext cx="1600200" cy="533400"/>
          </a:xfrm>
          <a:prstGeom prst="rtTriangle">
            <a:avLst/>
          </a:prstGeom>
          <a:solidFill>
            <a:schemeClr val="accent2">
              <a:alpha val="4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V="1">
            <a:off x="4724400" y="1828800"/>
            <a:ext cx="1600200" cy="533400"/>
          </a:xfrm>
          <a:prstGeom prst="rtTriangle">
            <a:avLst/>
          </a:prstGeom>
          <a:solidFill>
            <a:srgbClr val="00B050">
              <a:alpha val="4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0289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7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area?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Work with your group to come up with some strategies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Decide on one strategy that everyone thinks will work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Use any or all of the provided tools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Calculate the area using your chosen tools and strategy!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1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2875"/>
            <a:ext cx="67722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0"/>
            <a:ext cx="257150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57150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0050"/>
            <a:ext cx="257150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7700"/>
            <a:ext cx="527170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67000" y="1676400"/>
            <a:ext cx="3518023" cy="1057376"/>
            <a:chOff x="2196977" y="1660999"/>
            <a:chExt cx="3518023" cy="1057376"/>
          </a:xfrm>
        </p:grpSpPr>
        <p:sp>
          <p:nvSpPr>
            <p:cNvPr id="4" name="TextBox 3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00CC"/>
                  </a:solidFill>
                  <a:ea typeface="Cambria Math"/>
                </a:rPr>
                <a:t>bh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1400" y="2819400"/>
            <a:ext cx="2667000" cy="1057376"/>
            <a:chOff x="3048000" y="1660999"/>
            <a:chExt cx="2667000" cy="1057376"/>
          </a:xfrm>
        </p:grpSpPr>
        <p:sp>
          <p:nvSpPr>
            <p:cNvPr id="11" name="TextBox 10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(b)(8)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908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72 =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4343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72 = 4b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5181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18 in = b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534771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0" y="2743200"/>
            <a:ext cx="2438400" cy="2057400"/>
            <a:chOff x="914400" y="3048000"/>
            <a:chExt cx="2438400" cy="2057400"/>
          </a:xfrm>
        </p:grpSpPr>
        <p:sp>
          <p:nvSpPr>
            <p:cNvPr id="3" name="Right Triangle 2"/>
            <p:cNvSpPr/>
            <p:nvPr/>
          </p:nvSpPr>
          <p:spPr>
            <a:xfrm>
              <a:off x="914400" y="3048000"/>
              <a:ext cx="2438400" cy="2057400"/>
            </a:xfrm>
            <a:prstGeom prst="rtTriangl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4800600"/>
              <a:ext cx="304800" cy="30480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90800" y="3200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15 m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05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9 m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800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12 m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91000" y="2362200"/>
            <a:ext cx="3518023" cy="1057376"/>
            <a:chOff x="2196977" y="1660999"/>
            <a:chExt cx="3518023" cy="1057376"/>
          </a:xfrm>
        </p:grpSpPr>
        <p:sp>
          <p:nvSpPr>
            <p:cNvPr id="10" name="TextBox 9"/>
            <p:cNvSpPr txBox="1"/>
            <p:nvPr/>
          </p:nvSpPr>
          <p:spPr>
            <a:xfrm>
              <a:off x="2196977" y="180252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A =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1377" y="1660999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1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048000" y="2209800"/>
              <a:ext cx="548640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24201" y="2133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</a:rPr>
                <a:t>2</a:t>
              </a:r>
              <a:endParaRPr lang="en-US" sz="3200" dirty="0">
                <a:solidFill>
                  <a:srgbClr val="0000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1828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CC"/>
                  </a:solidFill>
                  <a:ea typeface="Cambria Math"/>
                </a:rPr>
                <a:t>(12)(9)</a:t>
              </a:r>
              <a:endParaRPr lang="en-US" sz="32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48200" y="3429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= 54 m</a:t>
            </a:r>
            <a:r>
              <a:rPr lang="en-US" sz="3200" baseline="30000" dirty="0" smtClean="0">
                <a:solidFill>
                  <a:srgbClr val="0000CC"/>
                </a:solidFill>
              </a:rPr>
              <a:t>2</a:t>
            </a:r>
            <a:endParaRPr lang="en-US" sz="3200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rgbClr val="0000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Essentia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4204</TotalTime>
  <Words>1376</Words>
  <Application>Microsoft Office PowerPoint</Application>
  <PresentationFormat>On-screen Show (4:3)</PresentationFormat>
  <Paragraphs>537</Paragraphs>
  <Slides>74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Essential</vt:lpstr>
      <vt:lpstr>3_Essential</vt:lpstr>
      <vt:lpstr>1_Essential</vt:lpstr>
      <vt:lpstr>2_Essential</vt:lpstr>
      <vt:lpstr>4_Essential</vt:lpstr>
      <vt:lpstr>5_Essential</vt:lpstr>
      <vt:lpstr>6_Essential</vt:lpstr>
      <vt:lpstr>7_Essential</vt:lpstr>
      <vt:lpstr>8_Essential</vt:lpstr>
      <vt:lpstr>9_Essential</vt:lpstr>
      <vt:lpstr>Warm-up:  </vt:lpstr>
      <vt:lpstr>Change in hw policy</vt:lpstr>
      <vt:lpstr>Lesson 10-1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Warm-up:  </vt:lpstr>
      <vt:lpstr>Warm-up: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Warm-up:  </vt:lpstr>
      <vt:lpstr>Lesson 10-2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Warm-up</vt:lpstr>
      <vt:lpstr>Lesson 10-3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10-4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Warm-up:  </vt:lpstr>
      <vt:lpstr>Lesson 10-5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Lesson 10-6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PowerPoint Presentation</vt:lpstr>
      <vt:lpstr>PowerPoint Presentation</vt:lpstr>
      <vt:lpstr>PowerPoint Presentation</vt:lpstr>
      <vt:lpstr>What’s the area?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8-1</dc:title>
  <dc:creator>Joe and Laurel</dc:creator>
  <cp:lastModifiedBy>meyers</cp:lastModifiedBy>
  <cp:revision>72</cp:revision>
  <dcterms:created xsi:type="dcterms:W3CDTF">2012-03-15T23:15:38Z</dcterms:created>
  <dcterms:modified xsi:type="dcterms:W3CDTF">2015-03-26T12:36:27Z</dcterms:modified>
</cp:coreProperties>
</file>