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315" r:id="rId5"/>
    <p:sldId id="276" r:id="rId6"/>
    <p:sldId id="272" r:id="rId7"/>
    <p:sldId id="273" r:id="rId8"/>
    <p:sldId id="259" r:id="rId9"/>
    <p:sldId id="316" r:id="rId10"/>
    <p:sldId id="277" r:id="rId11"/>
    <p:sldId id="278" r:id="rId12"/>
    <p:sldId id="280" r:id="rId13"/>
    <p:sldId id="261" r:id="rId14"/>
    <p:sldId id="262" r:id="rId15"/>
    <p:sldId id="263" r:id="rId16"/>
    <p:sldId id="285" r:id="rId17"/>
    <p:sldId id="283" r:id="rId18"/>
    <p:sldId id="284" r:id="rId19"/>
    <p:sldId id="264" r:id="rId20"/>
    <p:sldId id="265" r:id="rId21"/>
    <p:sldId id="317" r:id="rId22"/>
    <p:sldId id="320" r:id="rId23"/>
    <p:sldId id="321" r:id="rId24"/>
    <p:sldId id="322" r:id="rId25"/>
    <p:sldId id="323" r:id="rId26"/>
    <p:sldId id="288" r:id="rId27"/>
    <p:sldId id="287" r:id="rId28"/>
    <p:sldId id="289" r:id="rId29"/>
    <p:sldId id="267" r:id="rId30"/>
    <p:sldId id="268" r:id="rId31"/>
    <p:sldId id="269" r:id="rId32"/>
    <p:sldId id="290" r:id="rId33"/>
    <p:sldId id="291" r:id="rId34"/>
    <p:sldId id="270" r:id="rId35"/>
    <p:sldId id="292" r:id="rId36"/>
    <p:sldId id="324" r:id="rId37"/>
    <p:sldId id="271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25" r:id="rId47"/>
    <p:sldId id="305" r:id="rId48"/>
    <p:sldId id="303" r:id="rId49"/>
    <p:sldId id="304" r:id="rId50"/>
    <p:sldId id="306" r:id="rId51"/>
    <p:sldId id="307" r:id="rId52"/>
    <p:sldId id="308" r:id="rId53"/>
    <p:sldId id="309" r:id="rId54"/>
    <p:sldId id="310" r:id="rId55"/>
    <p:sldId id="326" r:id="rId56"/>
    <p:sldId id="311" r:id="rId57"/>
    <p:sldId id="312" r:id="rId58"/>
    <p:sldId id="313" r:id="rId59"/>
    <p:sldId id="327" r:id="rId60"/>
    <p:sldId id="328" r:id="rId6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 snapToGrid="0" snapToObjects="1"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16068-0F22-4389-8887-0BA8777E3198}" type="datetime1">
              <a:rPr lang="en-US" altLang="en-US"/>
              <a:pPr>
                <a:defRPr/>
              </a:pPr>
              <a:t>3/5/2017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EE34C-BEE1-4C43-B984-57998F1543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174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2C78C-7947-462C-ADB9-F78FDFD28CBB}" type="datetime1">
              <a:rPr lang="en-US" altLang="en-US"/>
              <a:pPr>
                <a:defRPr/>
              </a:pPr>
              <a:t>3/5/2017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8D898-95DB-487E-BD5F-8A01CBB5F4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44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04B01-EDBF-41A8-9D16-D365511C7FC3}" type="datetime1">
              <a:rPr lang="en-US" altLang="en-US"/>
              <a:pPr>
                <a:defRPr/>
              </a:pPr>
              <a:t>3/5/2017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9236B-077F-417E-8962-F33E280948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63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12691-7B12-4174-914C-943FA24721A3}" type="datetime1">
              <a:rPr lang="en-US" altLang="en-US"/>
              <a:pPr>
                <a:defRPr/>
              </a:pPr>
              <a:t>3/5/2017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599BF-D84C-4BA3-9EBC-6A7C2AD856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49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9BDE9-E6EB-4168-9AAD-60BD001311C3}" type="datetime1">
              <a:rPr lang="en-US" altLang="en-US"/>
              <a:pPr>
                <a:defRPr/>
              </a:pPr>
              <a:t>3/5/2017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C04BE-9DFB-448C-B5C8-928ED40D20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10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1DCAC-4E78-434B-982F-0AC3FC123304}" type="datetime1">
              <a:rPr lang="en-US" altLang="en-US"/>
              <a:pPr>
                <a:defRPr/>
              </a:pPr>
              <a:t>3/5/2017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65FF0-A941-4BFE-B414-037AD8555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98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044CF-5DE7-4775-94FC-4888C52753A2}" type="datetime1">
              <a:rPr lang="en-US" altLang="en-US"/>
              <a:pPr>
                <a:defRPr/>
              </a:pPr>
              <a:t>3/5/2017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BA87-F5BB-48ED-993B-F497D4C7EF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03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35967-E05B-4176-AE0C-ACD8F827DB36}" type="datetime1">
              <a:rPr lang="en-US" altLang="en-US"/>
              <a:pPr>
                <a:defRPr/>
              </a:pPr>
              <a:t>3/5/2017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9349D-4930-4841-8F3E-2E85E4FC9A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82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E1654-832E-4718-964E-8BCE77354028}" type="datetime1">
              <a:rPr lang="en-US" altLang="en-US"/>
              <a:pPr>
                <a:defRPr/>
              </a:pPr>
              <a:t>3/5/2017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ECCFE-B4C2-458F-9B1C-A92298F458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87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62535-B4C9-4AAA-AC7C-AB9DC6BD4323}" type="datetime1">
              <a:rPr lang="en-US" altLang="en-US"/>
              <a:pPr>
                <a:defRPr/>
              </a:pPr>
              <a:t>3/5/2017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1EB5F-66C1-4F54-A7AE-57DE0E908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83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D133-1693-446B-B395-5326670DB510}" type="datetime1">
              <a:rPr lang="en-US" altLang="en-US"/>
              <a:pPr>
                <a:defRPr/>
              </a:pPr>
              <a:t>3/5/2017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C70E7-1D6E-4C1B-A456-C62B1A1536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8390EAC-98F5-4C95-BD57-1E004FF1D6BE}" type="datetime1">
              <a:rPr lang="en-US" altLang="en-US"/>
              <a:pPr>
                <a:defRPr/>
              </a:pPr>
              <a:t>3/5/2017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2DB358C-2502-457B-A974-9D561402D8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2.tmp"/><Relationship Id="rId4" Type="http://schemas.openxmlformats.org/officeDocument/2006/relationships/image" Target="../media/image31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tmp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7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2.tmp"/><Relationship Id="rId4" Type="http://schemas.openxmlformats.org/officeDocument/2006/relationships/image" Target="../media/image31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???" TargetMode="Externa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???" TargetMode="Externa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Statistics 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Algebra 2B</a:t>
            </a:r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Unit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304800" y="0"/>
            <a:ext cx="8710613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 u="sng" dirty="0"/>
              <a:t>Example:</a:t>
            </a:r>
            <a:endParaRPr lang="en-US" altLang="en-US" sz="2400" dirty="0"/>
          </a:p>
          <a:p>
            <a:pPr eaLnBrk="1" hangingPunct="1"/>
            <a:r>
              <a:rPr lang="en-US" altLang="en-US" sz="2000" dirty="0"/>
              <a:t>Two companies sell used cars.  Each keeps track of how many cars they sell during the months of November, December, January and February.  The data is shown on the </a:t>
            </a:r>
            <a:r>
              <a:rPr lang="en-US" altLang="en-US" sz="2000" dirty="0" err="1"/>
              <a:t>dotplots</a:t>
            </a:r>
            <a:r>
              <a:rPr lang="en-US" altLang="en-US" sz="2000" dirty="0"/>
              <a:t> below. 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400" b="1" dirty="0"/>
              <a:t>Using your calculator</a:t>
            </a:r>
            <a:r>
              <a:rPr lang="en-US" altLang="en-US" sz="2000" dirty="0"/>
              <a:t>, find the mean and standard deviation of the used car sales for each company.  </a:t>
            </a:r>
          </a:p>
          <a:p>
            <a:pPr eaLnBrk="1" hangingPunct="1"/>
            <a:r>
              <a:rPr lang="en-US" altLang="en-US" sz="2000" dirty="0"/>
              <a:t> </a:t>
            </a:r>
          </a:p>
          <a:p>
            <a:pPr eaLnBrk="1" hangingPunct="1"/>
            <a:r>
              <a:rPr lang="en-US" altLang="en-US" sz="2000" dirty="0"/>
              <a:t>Company A:    mean:				standard deviation:</a:t>
            </a:r>
          </a:p>
          <a:p>
            <a:pPr eaLnBrk="1" hangingPunct="1"/>
            <a:r>
              <a:rPr lang="en-US" altLang="en-US" sz="2000" dirty="0"/>
              <a:t> </a:t>
            </a:r>
          </a:p>
          <a:p>
            <a:pPr eaLnBrk="1" hangingPunct="1"/>
            <a:r>
              <a:rPr lang="en-US" altLang="en-US" sz="2000" dirty="0"/>
              <a:t>Company B:    mean:				standard deviation:</a:t>
            </a:r>
          </a:p>
          <a:p>
            <a:pPr eaLnBrk="1" hangingPunct="1"/>
            <a:endParaRPr lang="en-US" altLang="en-US" sz="2000" dirty="0"/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9550"/>
            <a:ext cx="5951087" cy="184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28096" y="1479550"/>
            <a:ext cx="2456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STAT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Calc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1-Var Stats L</a:t>
            </a:r>
            <a:r>
              <a:rPr lang="en-US" sz="16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1299" y="4631036"/>
            <a:ext cx="543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8066" y="4634334"/>
            <a:ext cx="96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1.15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7219" y="5261116"/>
            <a:ext cx="543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3986" y="5264414"/>
            <a:ext cx="96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5.83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63513" y="280988"/>
            <a:ext cx="8980487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 u="sng"/>
              <a:t>Your turn:</a:t>
            </a:r>
            <a:endParaRPr lang="en-US" altLang="en-US" sz="2400"/>
          </a:p>
          <a:p>
            <a:pPr eaLnBrk="1" hangingPunct="1"/>
            <a:r>
              <a:rPr lang="en-US" altLang="en-US" sz="2400" b="1"/>
              <a:t>Using your calculator, find the standard deviation for each of Mrs. Smith’s Algebra 2 classes test scores.</a:t>
            </a:r>
          </a:p>
          <a:p>
            <a:pPr eaLnBrk="1" hangingPunct="1"/>
            <a:endParaRPr lang="en-US" altLang="en-US" sz="2400" b="1"/>
          </a:p>
          <a:p>
            <a:pPr eaLnBrk="1" hangingPunct="1"/>
            <a:endParaRPr lang="en-US" altLang="en-US" sz="2400" b="1"/>
          </a:p>
          <a:p>
            <a:pPr eaLnBrk="1" hangingPunct="1"/>
            <a:endParaRPr lang="en-US" altLang="en-US" sz="2400" b="1"/>
          </a:p>
          <a:p>
            <a:pPr eaLnBrk="1" hangingPunct="1"/>
            <a:endParaRPr lang="en-US" altLang="en-US" sz="2400" b="1"/>
          </a:p>
          <a:p>
            <a:pPr eaLnBrk="1" hangingPunct="1"/>
            <a:endParaRPr lang="en-US" altLang="en-US" sz="2400" b="1"/>
          </a:p>
          <a:p>
            <a:pPr eaLnBrk="1" hangingPunct="1"/>
            <a:endParaRPr lang="en-US" altLang="en-US" sz="2400" b="1"/>
          </a:p>
          <a:p>
            <a:pPr eaLnBrk="1" hangingPunct="1"/>
            <a:r>
              <a:rPr lang="en-US" altLang="en-US" sz="2000" b="1"/>
              <a:t>1</a:t>
            </a:r>
            <a:r>
              <a:rPr lang="en-US" altLang="en-US" sz="2000" b="1" baseline="30000"/>
              <a:t>st</a:t>
            </a:r>
            <a:r>
              <a:rPr lang="en-US" altLang="en-US" sz="2000" b="1"/>
              <a:t> hour:  Standard deviation:			2</a:t>
            </a:r>
            <a:r>
              <a:rPr lang="en-US" altLang="en-US" sz="2000" b="1" baseline="30000"/>
              <a:t>nd</a:t>
            </a:r>
            <a:r>
              <a:rPr lang="en-US" altLang="en-US" sz="2000" b="1"/>
              <a:t> hour:  Standard deviation:</a:t>
            </a:r>
            <a:endParaRPr lang="en-US" altLang="en-US" sz="2000"/>
          </a:p>
          <a:p>
            <a:pPr eaLnBrk="1" hangingPunct="1"/>
            <a:endParaRPr lang="en-US" altLang="en-US" sz="240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1663" y="1593850"/>
          <a:ext cx="7558088" cy="611188"/>
        </p:xfrm>
        <a:graphic>
          <a:graphicData uri="http://schemas.openxmlformats.org/drawingml/2006/table">
            <a:tbl>
              <a:tblPr firstRow="1" firstCol="1" bandRow="1"/>
              <a:tblGrid>
                <a:gridCol w="734793"/>
                <a:gridCol w="622961"/>
                <a:gridCol w="622961"/>
                <a:gridCol w="622961"/>
                <a:gridCol w="622961"/>
                <a:gridCol w="623711"/>
                <a:gridCol w="623711"/>
                <a:gridCol w="623711"/>
                <a:gridCol w="623711"/>
                <a:gridCol w="623711"/>
                <a:gridCol w="606448"/>
                <a:gridCol w="606448"/>
              </a:tblGrid>
              <a:tr h="6111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hour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1663" y="2320925"/>
          <a:ext cx="7558084" cy="646113"/>
        </p:xfrm>
        <a:graphic>
          <a:graphicData uri="http://schemas.openxmlformats.org/drawingml/2006/table">
            <a:tbl>
              <a:tblPr firstRow="1" firstCol="1" bandRow="1"/>
              <a:tblGrid>
                <a:gridCol w="734793"/>
                <a:gridCol w="622960"/>
                <a:gridCol w="622960"/>
                <a:gridCol w="622960"/>
                <a:gridCol w="622960"/>
                <a:gridCol w="623711"/>
                <a:gridCol w="623711"/>
                <a:gridCol w="623711"/>
                <a:gridCol w="623711"/>
                <a:gridCol w="623711"/>
                <a:gridCol w="606448"/>
                <a:gridCol w="606448"/>
              </a:tblGrid>
              <a:tr h="6461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hour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96121" y="4144317"/>
            <a:ext cx="106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3.87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1781" y="4144317"/>
            <a:ext cx="3564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13.54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Larger, since scores are more spread out.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163513" y="280988"/>
            <a:ext cx="8980487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3600" b="1" dirty="0"/>
          </a:p>
          <a:p>
            <a:pPr eaLnBrk="1" hangingPunct="1"/>
            <a:endParaRPr lang="en-US" altLang="en-US" sz="3600" b="1" dirty="0"/>
          </a:p>
          <a:p>
            <a:pPr algn="ctr" eaLnBrk="1" hangingPunct="1"/>
            <a:r>
              <a:rPr lang="en-US" altLang="en-US" sz="8000" b="1" dirty="0" smtClean="0"/>
              <a:t>Assignment</a:t>
            </a:r>
            <a:endParaRPr lang="en-US" altLang="en-US" sz="3600" b="1" dirty="0" smtClean="0"/>
          </a:p>
          <a:p>
            <a:pPr algn="ctr" eaLnBrk="1" hangingPunct="1"/>
            <a:endParaRPr lang="en-US" altLang="en-US" sz="3600" b="1" dirty="0"/>
          </a:p>
          <a:p>
            <a:pPr algn="ctr" eaLnBrk="1" hangingPunct="1"/>
            <a:r>
              <a:rPr lang="en-US" altLang="en-US" sz="4400" b="1" dirty="0" smtClean="0">
                <a:solidFill>
                  <a:srgbClr val="FF0000"/>
                </a:solidFill>
              </a:rPr>
              <a:t>11.1 Worksheet</a:t>
            </a:r>
            <a:endParaRPr lang="en-US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 b="1" dirty="0" smtClean="0"/>
              <a:t>Statistics lesson 11.2: 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Distributions of data</a:t>
            </a:r>
            <a:endParaRPr lang="en-US" altLang="en-US" sz="4000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b="1" u="sng" dirty="0" smtClean="0"/>
              <a:t>Learning Targets</a:t>
            </a:r>
            <a:r>
              <a:rPr lang="en-US" altLang="en-US" b="1" dirty="0" smtClean="0"/>
              <a:t>: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 smtClean="0"/>
              <a:t>-	I can determine the shape of a distribution.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 smtClean="0"/>
              <a:t>-	I can solve problems involving normally 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    distributed data.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274638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600" smtClean="0"/>
              <a:t>Common shapes for distributions of data:</a:t>
            </a:r>
            <a:r>
              <a:rPr lang="en-US" altLang="en-US" sz="4000" smtClean="0"/>
              <a:t/>
            </a:r>
            <a:br>
              <a:rPr lang="en-US" altLang="en-US" sz="4000" smtClean="0"/>
            </a:br>
            <a:endParaRPr lang="en-US" altLang="en-US" sz="4000" smtClean="0"/>
          </a:p>
        </p:txBody>
      </p:sp>
      <p:grpSp>
        <p:nvGrpSpPr>
          <p:cNvPr id="14339" name="Group 109"/>
          <p:cNvGrpSpPr>
            <a:grpSpLocks/>
          </p:cNvGrpSpPr>
          <p:nvPr/>
        </p:nvGrpSpPr>
        <p:grpSpPr bwMode="auto">
          <a:xfrm>
            <a:off x="741363" y="1195388"/>
            <a:ext cx="2747962" cy="1906587"/>
            <a:chOff x="0" y="0"/>
            <a:chExt cx="16383" cy="15716"/>
          </a:xfrm>
        </p:grpSpPr>
        <p:cxnSp>
          <p:nvCxnSpPr>
            <p:cNvPr id="14353" name="Straight Arrow Connector 107"/>
            <p:cNvCxnSpPr>
              <a:cxnSpLocks noChangeShapeType="1"/>
            </p:cNvCxnSpPr>
            <p:nvPr/>
          </p:nvCxnSpPr>
          <p:spPr bwMode="auto">
            <a:xfrm>
              <a:off x="0" y="15716"/>
              <a:ext cx="1638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4" name="Straight Arrow Connector 108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0" cy="157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343" name="TextBox 15"/>
          <p:cNvSpPr txBox="1">
            <a:spLocks noChangeArrowheads="1"/>
          </p:cNvSpPr>
          <p:nvPr/>
        </p:nvSpPr>
        <p:spPr bwMode="auto">
          <a:xfrm>
            <a:off x="949325" y="3101975"/>
            <a:ext cx="1208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Calibri" pitchFamily="34" charset="0"/>
              </a:rPr>
              <a:t>Uniform</a:t>
            </a:r>
          </a:p>
        </p:txBody>
      </p:sp>
      <p:sp>
        <p:nvSpPr>
          <p:cNvPr id="14344" name="TextBox 16"/>
          <p:cNvSpPr txBox="1">
            <a:spLocks noChangeArrowheads="1"/>
          </p:cNvSpPr>
          <p:nvPr/>
        </p:nvSpPr>
        <p:spPr bwMode="auto">
          <a:xfrm>
            <a:off x="5873750" y="3101975"/>
            <a:ext cx="1819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Calibri" pitchFamily="34" charset="0"/>
              </a:rPr>
              <a:t>Bell-shaped</a:t>
            </a:r>
          </a:p>
        </p:txBody>
      </p:sp>
      <p:sp>
        <p:nvSpPr>
          <p:cNvPr id="14345" name="TextBox 17"/>
          <p:cNvSpPr txBox="1">
            <a:spLocks noChangeArrowheads="1"/>
          </p:cNvSpPr>
          <p:nvPr/>
        </p:nvSpPr>
        <p:spPr bwMode="auto">
          <a:xfrm>
            <a:off x="1101725" y="5995988"/>
            <a:ext cx="2178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Calibri" pitchFamily="34" charset="0"/>
              </a:rPr>
              <a:t>Skewed left</a:t>
            </a:r>
          </a:p>
        </p:txBody>
      </p:sp>
      <p:sp>
        <p:nvSpPr>
          <p:cNvPr id="14346" name="TextBox 18"/>
          <p:cNvSpPr txBox="1">
            <a:spLocks noChangeArrowheads="1"/>
          </p:cNvSpPr>
          <p:nvPr/>
        </p:nvSpPr>
        <p:spPr bwMode="auto">
          <a:xfrm>
            <a:off x="5873750" y="5995988"/>
            <a:ext cx="204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Calibri" pitchFamily="34" charset="0"/>
              </a:rPr>
              <a:t>Skewed right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011" y="1403990"/>
            <a:ext cx="360362" cy="16843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39427" y="1528549"/>
            <a:ext cx="360362" cy="15620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10195" y="1296537"/>
            <a:ext cx="360362" cy="17826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68048" y="1403989"/>
            <a:ext cx="360362" cy="16866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21870" y="1528549"/>
            <a:ext cx="360362" cy="15572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592638" y="1544469"/>
            <a:ext cx="360362" cy="15572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09"/>
          <p:cNvGrpSpPr>
            <a:grpSpLocks/>
          </p:cNvGrpSpPr>
          <p:nvPr/>
        </p:nvGrpSpPr>
        <p:grpSpPr bwMode="auto">
          <a:xfrm>
            <a:off x="5520531" y="1172636"/>
            <a:ext cx="2747962" cy="1906587"/>
            <a:chOff x="0" y="0"/>
            <a:chExt cx="16383" cy="15716"/>
          </a:xfrm>
        </p:grpSpPr>
        <p:cxnSp>
          <p:nvCxnSpPr>
            <p:cNvPr id="26" name="Straight Arrow Connector 107"/>
            <p:cNvCxnSpPr>
              <a:cxnSpLocks noChangeShapeType="1"/>
            </p:cNvCxnSpPr>
            <p:nvPr/>
          </p:nvCxnSpPr>
          <p:spPr bwMode="auto">
            <a:xfrm>
              <a:off x="0" y="15716"/>
              <a:ext cx="1638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Arrow Connector 108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0" cy="157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" name="Rectangle 27"/>
          <p:cNvSpPr/>
          <p:nvPr/>
        </p:nvSpPr>
        <p:spPr>
          <a:xfrm>
            <a:off x="5534179" y="2427852"/>
            <a:ext cx="360362" cy="6377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18595" y="2125929"/>
            <a:ext cx="360362" cy="9419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289363" y="1528548"/>
            <a:ext cx="360362" cy="15694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647216" y="1528548"/>
            <a:ext cx="360362" cy="15392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001038" y="2125928"/>
            <a:ext cx="360362" cy="9370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371806" y="2620370"/>
            <a:ext cx="360362" cy="4585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109"/>
          <p:cNvGrpSpPr>
            <a:grpSpLocks/>
          </p:cNvGrpSpPr>
          <p:nvPr/>
        </p:nvGrpSpPr>
        <p:grpSpPr bwMode="auto">
          <a:xfrm>
            <a:off x="674248" y="4083786"/>
            <a:ext cx="2747962" cy="1906587"/>
            <a:chOff x="0" y="0"/>
            <a:chExt cx="16383" cy="15716"/>
          </a:xfrm>
        </p:grpSpPr>
        <p:cxnSp>
          <p:nvCxnSpPr>
            <p:cNvPr id="35" name="Straight Arrow Connector 107"/>
            <p:cNvCxnSpPr>
              <a:cxnSpLocks noChangeShapeType="1"/>
            </p:cNvCxnSpPr>
            <p:nvPr/>
          </p:nvCxnSpPr>
          <p:spPr bwMode="auto">
            <a:xfrm>
              <a:off x="0" y="15716"/>
              <a:ext cx="1638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Arrow Connector 108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0" cy="157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7" name="Rectangle 36"/>
          <p:cNvSpPr/>
          <p:nvPr/>
        </p:nvSpPr>
        <p:spPr>
          <a:xfrm>
            <a:off x="687896" y="5650173"/>
            <a:ext cx="360362" cy="3265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72312" y="5540991"/>
            <a:ext cx="360362" cy="43800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443080" y="5418161"/>
            <a:ext cx="360362" cy="5494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800933" y="5135691"/>
            <a:ext cx="360362" cy="8433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154755" y="4899546"/>
            <a:ext cx="360362" cy="1074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525523" y="4432867"/>
            <a:ext cx="360362" cy="15572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109"/>
          <p:cNvGrpSpPr>
            <a:grpSpLocks/>
          </p:cNvGrpSpPr>
          <p:nvPr/>
        </p:nvGrpSpPr>
        <p:grpSpPr bwMode="auto">
          <a:xfrm>
            <a:off x="5409406" y="4067587"/>
            <a:ext cx="2747962" cy="1906587"/>
            <a:chOff x="0" y="0"/>
            <a:chExt cx="16383" cy="15716"/>
          </a:xfrm>
        </p:grpSpPr>
        <p:cxnSp>
          <p:nvCxnSpPr>
            <p:cNvPr id="44" name="Straight Arrow Connector 107"/>
            <p:cNvCxnSpPr>
              <a:cxnSpLocks noChangeShapeType="1"/>
            </p:cNvCxnSpPr>
            <p:nvPr/>
          </p:nvCxnSpPr>
          <p:spPr bwMode="auto">
            <a:xfrm>
              <a:off x="0" y="15716"/>
              <a:ext cx="1638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Arrow Connector 108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0" cy="157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" name="Rectangle 45"/>
          <p:cNvSpPr/>
          <p:nvPr/>
        </p:nvSpPr>
        <p:spPr>
          <a:xfrm>
            <a:off x="5423054" y="4276189"/>
            <a:ext cx="360362" cy="16843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807470" y="4400748"/>
            <a:ext cx="360362" cy="15620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178238" y="4899546"/>
            <a:ext cx="360362" cy="10518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536091" y="5211480"/>
            <a:ext cx="360362" cy="7513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889913" y="5436860"/>
            <a:ext cx="360362" cy="5211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260681" y="5759994"/>
            <a:ext cx="360362" cy="21390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en-US" sz="2800" b="1" u="sng" dirty="0" smtClean="0"/>
              <a:t>Example 1:</a:t>
            </a:r>
            <a:r>
              <a:rPr lang="en-US" altLang="en-US" sz="2800" dirty="0" smtClean="0"/>
              <a:t>  Identify the most likely shape for the distribution of each data set: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endParaRPr lang="en-US" altLang="en-US" sz="4000" dirty="0" smtClean="0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57200" y="1763713"/>
          <a:ext cx="7918450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Document" r:id="rId3" imgW="5486198" imgH="1739836" progId="Word.Document.12">
                  <p:link updateAutomatic="1"/>
                </p:oleObj>
              </mc:Choice>
              <mc:Fallback>
                <p:oleObj name="Document" r:id="rId3" imgW="5486198" imgH="1739836" progId="Word.Document.12">
                  <p:link updateAutomatic="1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63713"/>
                        <a:ext cx="7918450" cy="251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117475" y="1254125"/>
            <a:ext cx="8909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>
                <a:cs typeface="Times New Roman" pitchFamily="18" charset="0"/>
              </a:rPr>
              <a:t> </a:t>
            </a:r>
            <a:r>
              <a:rPr lang="en-US" altLang="en-US" sz="2000">
                <a:cs typeface="Times New Roman" pitchFamily="18" charset="0"/>
              </a:rPr>
              <a:t>a. Number of absences Mr. Kelly has in his first hour for one week:</a:t>
            </a:r>
            <a:endParaRPr lang="en-US" altLang="en-US" sz="2000"/>
          </a:p>
        </p:txBody>
      </p:sp>
      <p:sp>
        <p:nvSpPr>
          <p:cNvPr id="4" name="Rectangle 3"/>
          <p:cNvSpPr/>
          <p:nvPr/>
        </p:nvSpPr>
        <p:spPr>
          <a:xfrm>
            <a:off x="117475" y="4325938"/>
            <a:ext cx="7866063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FontTx/>
              <a:buAutoNum type="alphaLcPeriod" startAt="2"/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test scores for a very easy social studies test.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FontTx/>
              <a:buAutoNum type="alphaLcPeriod" startAt="2"/>
              <a:defRPr/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FontTx/>
              <a:buAutoNum type="alphaLcPeriod" startAt="2"/>
              <a:defRPr/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FontTx/>
              <a:buAutoNum type="alphaLcPeriod" startAt="2"/>
              <a:defRPr/>
            </a:pPr>
            <a:r>
              <a:rPr lang="en-US" sz="2000" dirty="0">
                <a:latin typeface="Arial" panose="020B0604020202020204" pitchFamily="34" charset="0"/>
              </a:rPr>
              <a:t>The SAT scores for 1000 randomly selected high school juniors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FontTx/>
              <a:buAutoNum type="alphaLcPeriod" startAt="2"/>
              <a:defRPr/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5594813" y="3829147"/>
            <a:ext cx="2178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Calibri" pitchFamily="34" charset="0"/>
              </a:rPr>
              <a:t>Skewed left</a:t>
            </a:r>
          </a:p>
        </p:txBody>
      </p:sp>
      <p:grpSp>
        <p:nvGrpSpPr>
          <p:cNvPr id="7" name="Group 109"/>
          <p:cNvGrpSpPr>
            <a:grpSpLocks/>
          </p:cNvGrpSpPr>
          <p:nvPr/>
        </p:nvGrpSpPr>
        <p:grpSpPr bwMode="auto">
          <a:xfrm>
            <a:off x="5235576" y="1916945"/>
            <a:ext cx="2747962" cy="1906587"/>
            <a:chOff x="0" y="0"/>
            <a:chExt cx="16383" cy="15716"/>
          </a:xfrm>
        </p:grpSpPr>
        <p:cxnSp>
          <p:nvCxnSpPr>
            <p:cNvPr id="8" name="Straight Arrow Connector 107"/>
            <p:cNvCxnSpPr>
              <a:cxnSpLocks noChangeShapeType="1"/>
            </p:cNvCxnSpPr>
            <p:nvPr/>
          </p:nvCxnSpPr>
          <p:spPr bwMode="auto">
            <a:xfrm>
              <a:off x="0" y="15716"/>
              <a:ext cx="1638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Arrow Connector 108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0" cy="157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" name="Rectangle 9"/>
          <p:cNvSpPr/>
          <p:nvPr/>
        </p:nvSpPr>
        <p:spPr>
          <a:xfrm>
            <a:off x="5249224" y="3390502"/>
            <a:ext cx="360362" cy="4193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640" y="3593152"/>
            <a:ext cx="360362" cy="21900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04408" y="2732705"/>
            <a:ext cx="360362" cy="10680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62261" y="1916946"/>
            <a:ext cx="360362" cy="18952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16083" y="2142700"/>
            <a:ext cx="360362" cy="16646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1530054" y="5064125"/>
            <a:ext cx="2178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Calibri" pitchFamily="34" charset="0"/>
              </a:rPr>
              <a:t>Skewed left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1530054" y="5864437"/>
            <a:ext cx="2178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Bell-shaped</a:t>
            </a:r>
            <a:endParaRPr lang="en-US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187325" y="234950"/>
            <a:ext cx="89566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 u="sng" dirty="0"/>
              <a:t>Your turn:</a:t>
            </a:r>
            <a:r>
              <a:rPr lang="en-US" altLang="en-US" sz="2400" dirty="0"/>
              <a:t>  Identify the most likely shape for the distribution of each data set:</a:t>
            </a:r>
          </a:p>
          <a:p>
            <a:pPr eaLnBrk="1" hangingPunct="1"/>
            <a:r>
              <a:rPr lang="en-US" altLang="en-US" sz="2400" dirty="0"/>
              <a:t> </a:t>
            </a:r>
          </a:p>
          <a:p>
            <a:pPr eaLnBrk="1" hangingPunct="1"/>
            <a:r>
              <a:rPr lang="en-US" altLang="en-US" sz="2400" dirty="0"/>
              <a:t> a.   The heights for all the students in your Algebra 2 class</a:t>
            </a:r>
          </a:p>
          <a:p>
            <a:pPr eaLnBrk="1" hangingPunct="1"/>
            <a:r>
              <a:rPr lang="en-US" altLang="en-US" sz="2400" dirty="0"/>
              <a:t> </a:t>
            </a:r>
          </a:p>
          <a:p>
            <a:pPr eaLnBrk="1" hangingPunct="1"/>
            <a:r>
              <a:rPr lang="en-US" altLang="en-US" sz="2400" dirty="0"/>
              <a:t> 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b.   The number of siblings for all the students at WOHS</a:t>
            </a:r>
          </a:p>
          <a:p>
            <a:pPr eaLnBrk="1" hangingPunct="1"/>
            <a:r>
              <a:rPr lang="en-US" altLang="en-US" sz="2400" dirty="0"/>
              <a:t> </a:t>
            </a:r>
          </a:p>
        </p:txBody>
      </p: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888609" y="2179541"/>
            <a:ext cx="3615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Let’s line up and check.</a:t>
            </a:r>
            <a:endParaRPr lang="en-US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888609" y="4256275"/>
            <a:ext cx="3615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Skewed right</a:t>
            </a:r>
            <a:endParaRPr lang="en-US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52400" y="176213"/>
            <a:ext cx="887412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/>
              <a:t>Percentiles</a:t>
            </a:r>
          </a:p>
          <a:p>
            <a:pPr eaLnBrk="1" hangingPunct="1"/>
            <a:r>
              <a:rPr lang="en-US" altLang="en-US" sz="2400"/>
              <a:t> </a:t>
            </a:r>
          </a:p>
          <a:p>
            <a:pPr eaLnBrk="1" hangingPunct="1"/>
            <a:r>
              <a:rPr lang="en-US" altLang="en-US" sz="2400"/>
              <a:t>Percentiles are a measure of the _______________ of a data value, compared to others in the data set.   </a:t>
            </a:r>
          </a:p>
          <a:p>
            <a:pPr eaLnBrk="1" hangingPunct="1"/>
            <a:r>
              <a:rPr lang="en-US" altLang="en-US" sz="2400"/>
              <a:t> </a:t>
            </a:r>
          </a:p>
          <a:p>
            <a:pPr eaLnBrk="1" hangingPunct="1"/>
            <a:r>
              <a:rPr lang="en-US" altLang="en-US" sz="2400" b="1"/>
              <a:t>p-th percentile</a:t>
            </a:r>
            <a:r>
              <a:rPr lang="en-US" altLang="en-US" sz="2400"/>
              <a:t>: the pth percentile of a set of numbers is a value in the set such that p percent of the numbers are </a:t>
            </a:r>
            <a:r>
              <a:rPr lang="en-US" altLang="en-US" sz="2400" b="1" u="sng">
                <a:solidFill>
                  <a:srgbClr val="7030A0"/>
                </a:solidFill>
              </a:rPr>
              <a:t>less than or equal to</a:t>
            </a:r>
            <a:r>
              <a:rPr lang="en-US" altLang="en-US" sz="2400"/>
              <a:t> that value. </a:t>
            </a:r>
          </a:p>
          <a:p>
            <a:pPr eaLnBrk="1" hangingPunct="1"/>
            <a:r>
              <a:rPr lang="en-US" altLang="en-US" sz="2400" b="1" i="1"/>
              <a:t> </a:t>
            </a:r>
            <a:endParaRPr lang="en-US" altLang="en-US" sz="2400"/>
          </a:p>
          <a:p>
            <a:pPr eaLnBrk="1" hangingPunct="1"/>
            <a:r>
              <a:rPr lang="en-US" altLang="en-US" sz="2400" b="1" i="1"/>
              <a:t>In other words,</a:t>
            </a:r>
            <a:r>
              <a:rPr lang="en-US" altLang="en-US" sz="2400" b="1"/>
              <a:t> </a:t>
            </a:r>
            <a:r>
              <a:rPr lang="en-US" altLang="en-US" sz="2400" b="1" i="1"/>
              <a:t>A percentile tells what percent of the values in the data set are less than or equal to the value you are considering.</a:t>
            </a:r>
            <a:r>
              <a:rPr lang="en-US" altLang="en-US" sz="2400" b="1"/>
              <a:t>  </a:t>
            </a:r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5255901" y="912575"/>
            <a:ext cx="1363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position</a:t>
            </a:r>
            <a:endParaRPr lang="en-US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513" y="176213"/>
            <a:ext cx="8980487" cy="3600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2: 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Johnny scored at the 87</a:t>
            </a:r>
            <a:r>
              <a:rPr lang="en-US" sz="2400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percentile on his SAT.  What does this mean?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Johnny answered 87% of the questions on the SAT.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 Johnny answered 87% of the questions correctly on the SAT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 87% of students who took the SAT scored better than Johnny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eaLnBrk="1" hangingPunct="1">
              <a:spcBef>
                <a:spcPts val="0"/>
              </a:spcBef>
              <a:spcAft>
                <a:spcPts val="0"/>
              </a:spcAft>
              <a:buFontTx/>
              <a:buAutoNum type="alphaLcPeriod" startAt="4"/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Johnny scored better than 87% of the students who took the SAT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69875" y="4537075"/>
            <a:ext cx="84756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/>
              <a:t>Your turn:</a:t>
            </a:r>
            <a:r>
              <a:rPr lang="en-US" altLang="en-US" sz="2400"/>
              <a:t>  Samantha’s doctor measured her height, and told her that she is at the 60</a:t>
            </a:r>
            <a:r>
              <a:rPr lang="en-US" altLang="en-US" sz="2400" baseline="30000"/>
              <a:t>th</a:t>
            </a:r>
            <a:r>
              <a:rPr lang="en-US" altLang="en-US" sz="2400"/>
              <a:t> percentile.  Write a sentence explaining what this means. </a:t>
            </a:r>
          </a:p>
          <a:p>
            <a:pPr eaLnBrk="1" hangingPunct="1"/>
            <a:r>
              <a:rPr lang="en-US" altLang="en-US" sz="2400"/>
              <a:t> </a:t>
            </a:r>
          </a:p>
          <a:p>
            <a:pPr eaLnBrk="1" hangingPunct="1"/>
            <a:endParaRPr lang="en-US" altLang="en-US" sz="2400"/>
          </a:p>
        </p:txBody>
      </p:sp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491318" y="5798474"/>
            <a:ext cx="76290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Samantha is taller than 60% of girls her age.</a:t>
            </a:r>
            <a:endParaRPr lang="en-US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4149" y="3084394"/>
            <a:ext cx="7274257" cy="436728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 b="1" u="sng" smtClean="0"/>
              <a:t>The standard Normal distribution:</a:t>
            </a:r>
            <a:r>
              <a:rPr lang="en-US" altLang="en-US" sz="4000" smtClean="0"/>
              <a:t/>
            </a:r>
            <a:br>
              <a:rPr lang="en-US" altLang="en-US" sz="4000" smtClean="0"/>
            </a:br>
            <a:endParaRPr lang="en-US" altLang="en-US" sz="4000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841375"/>
            <a:ext cx="51244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57200" y="4216400"/>
            <a:ext cx="70389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Facts:	______________________________</a:t>
            </a:r>
          </a:p>
          <a:p>
            <a:pPr eaLnBrk="1" hangingPunct="1"/>
            <a:r>
              <a:rPr lang="en-US" altLang="en-US" sz="2800">
                <a:latin typeface="Calibri" pitchFamily="34" charset="0"/>
              </a:rPr>
              <a:t>	     ______________________________</a:t>
            </a:r>
          </a:p>
          <a:p>
            <a:pPr eaLnBrk="1" hangingPunct="1"/>
            <a:r>
              <a:rPr lang="en-US" altLang="en-US" sz="2800">
                <a:latin typeface="Calibri" pitchFamily="34" charset="0"/>
              </a:rPr>
              <a:t>	     ______________________________</a:t>
            </a:r>
          </a:p>
          <a:p>
            <a:pPr eaLnBrk="1" hangingPunct="1"/>
            <a:r>
              <a:rPr lang="en-US" altLang="en-US" sz="2800">
                <a:latin typeface="Calibri" pitchFamily="34" charset="0"/>
              </a:rPr>
              <a:t>	     ______________________________</a:t>
            </a:r>
          </a:p>
          <a:p>
            <a:pPr eaLnBrk="1" hangingPunct="1"/>
            <a:r>
              <a:rPr lang="en-US" altLang="en-US" sz="2800">
                <a:latin typeface="Calibri" pitchFamily="34" charset="0"/>
              </a:rPr>
              <a:t>	     ______________________________</a:t>
            </a:r>
          </a:p>
        </p:txBody>
      </p:sp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1502766" y="4212216"/>
            <a:ext cx="5239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single peak</a:t>
            </a:r>
            <a:endParaRPr lang="en-US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1505038" y="4651224"/>
            <a:ext cx="5239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uniform</a:t>
            </a:r>
            <a:endParaRPr lang="en-US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1509582" y="5515592"/>
            <a:ext cx="5239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total area under the curve is 1 (100%)</a:t>
            </a:r>
            <a:endParaRPr lang="en-US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07310" y="5043229"/>
            <a:ext cx="5239228" cy="743250"/>
            <a:chOff x="1507310" y="5043229"/>
            <a:chExt cx="5239228" cy="743250"/>
          </a:xfrm>
        </p:grpSpPr>
        <p:sp>
          <p:nvSpPr>
            <p:cNvPr id="7" name="TextBox 17"/>
            <p:cNvSpPr txBox="1">
              <a:spLocks noChangeArrowheads="1"/>
            </p:cNvSpPr>
            <p:nvPr/>
          </p:nvSpPr>
          <p:spPr bwMode="auto">
            <a:xfrm>
              <a:off x="1507310" y="5090232"/>
              <a:ext cx="52392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2400" b="1" dirty="0" smtClean="0">
                  <a:solidFill>
                    <a:srgbClr val="FF0000"/>
                  </a:solidFill>
                  <a:latin typeface="Calibri" pitchFamily="34" charset="0"/>
                </a:rPr>
                <a:t>mean     median     mode</a:t>
              </a:r>
              <a:endParaRPr lang="en-US" altLang="en-US" sz="2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248839" y="5055988"/>
              <a:ext cx="444317" cy="730491"/>
              <a:chOff x="6190767" y="3797570"/>
              <a:chExt cx="444317" cy="730491"/>
            </a:xfrm>
          </p:grpSpPr>
          <p:sp>
            <p:nvSpPr>
              <p:cNvPr id="14" name="TextBox 17"/>
              <p:cNvSpPr txBox="1">
                <a:spLocks noChangeArrowheads="1"/>
              </p:cNvSpPr>
              <p:nvPr/>
            </p:nvSpPr>
            <p:spPr bwMode="auto">
              <a:xfrm>
                <a:off x="6190767" y="3797570"/>
                <a:ext cx="44204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 sz="3600" b="1" dirty="0" smtClean="0">
                    <a:solidFill>
                      <a:srgbClr val="FF0000"/>
                    </a:solidFill>
                    <a:latin typeface="Calibri" pitchFamily="34" charset="0"/>
                  </a:rPr>
                  <a:t>~</a:t>
                </a:r>
                <a:endParaRPr lang="en-US" altLang="en-US" sz="2400" b="1" dirty="0" smtClean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5" name="TextBox 17"/>
              <p:cNvSpPr txBox="1">
                <a:spLocks noChangeArrowheads="1"/>
              </p:cNvSpPr>
              <p:nvPr/>
            </p:nvSpPr>
            <p:spPr bwMode="auto">
              <a:xfrm>
                <a:off x="6193039" y="3881730"/>
                <a:ext cx="44204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 sz="3600" b="1" dirty="0" smtClean="0">
                    <a:solidFill>
                      <a:srgbClr val="FF0000"/>
                    </a:solidFill>
                    <a:latin typeface="Calibri" pitchFamily="34" charset="0"/>
                  </a:rPr>
                  <a:t>~</a:t>
                </a:r>
                <a:endParaRPr lang="en-US" altLang="en-US" sz="2400" b="1" dirty="0" smtClean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566212" y="5043229"/>
              <a:ext cx="444317" cy="730491"/>
              <a:chOff x="6190767" y="3797570"/>
              <a:chExt cx="444317" cy="730491"/>
            </a:xfrm>
          </p:grpSpPr>
          <p:sp>
            <p:nvSpPr>
              <p:cNvPr id="17" name="TextBox 17"/>
              <p:cNvSpPr txBox="1">
                <a:spLocks noChangeArrowheads="1"/>
              </p:cNvSpPr>
              <p:nvPr/>
            </p:nvSpPr>
            <p:spPr bwMode="auto">
              <a:xfrm>
                <a:off x="6190767" y="3797570"/>
                <a:ext cx="44204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 sz="3600" b="1" dirty="0" smtClean="0">
                    <a:solidFill>
                      <a:srgbClr val="FF0000"/>
                    </a:solidFill>
                    <a:latin typeface="Calibri" pitchFamily="34" charset="0"/>
                  </a:rPr>
                  <a:t>~</a:t>
                </a:r>
                <a:endParaRPr lang="en-US" altLang="en-US" sz="2400" b="1" dirty="0" smtClean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6193039" y="3881730"/>
                <a:ext cx="44204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 sz="3600" b="1" dirty="0" smtClean="0">
                    <a:solidFill>
                      <a:srgbClr val="FF0000"/>
                    </a:solidFill>
                    <a:latin typeface="Calibri" pitchFamily="34" charset="0"/>
                  </a:rPr>
                  <a:t>~</a:t>
                </a:r>
                <a:endParaRPr lang="en-US" altLang="en-US" sz="2400" b="1" dirty="0" smtClean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 b="1" dirty="0" smtClean="0"/>
              <a:t>Statistics lesson 11.1: Variance and Standard Deviation</a:t>
            </a:r>
            <a:endParaRPr lang="en-US" altLang="en-US" sz="40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b="1" u="sng" dirty="0"/>
              <a:t>Learning Targets</a:t>
            </a:r>
            <a:r>
              <a:rPr lang="en-US" altLang="en-US" b="1" dirty="0"/>
              <a:t>: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dirty="0" smtClean="0"/>
              <a:t>I can calculate measures of center and spread for data sets. </a:t>
            </a:r>
          </a:p>
          <a:p>
            <a:pPr eaLnBrk="1" hangingPunct="1">
              <a:buFontTx/>
              <a:buChar char="-"/>
              <a:defRPr/>
            </a:pPr>
            <a:endParaRPr lang="en-US" altLang="en-US" dirty="0" smtClean="0"/>
          </a:p>
          <a:p>
            <a:pPr eaLnBrk="1" hangingPunct="1">
              <a:buFontTx/>
              <a:buChar char="-"/>
              <a:defRPr/>
            </a:pPr>
            <a:r>
              <a:rPr lang="en-US" altLang="en-US" dirty="0" smtClean="0"/>
              <a:t>I can use statistics to describe data sets or to  </a:t>
            </a:r>
          </a:p>
          <a:p>
            <a:pPr marL="0" indent="0" eaLnBrk="1" hangingPunct="1">
              <a:buNone/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   compare or contrast data sets.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51706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Empirical Rule: In a </a:t>
            </a:r>
            <a:r>
              <a:rPr lang="en-US" u="sng" dirty="0">
                <a:ea typeface="+mj-ea"/>
              </a:rPr>
              <a:t>normal</a:t>
            </a:r>
            <a:r>
              <a:rPr lang="en-US" dirty="0">
                <a:ea typeface="+mj-ea"/>
              </a:rPr>
              <a:t> distribution, </a:t>
            </a:r>
            <a:br>
              <a:rPr lang="en-US" dirty="0">
                <a:ea typeface="+mj-ea"/>
              </a:rPr>
            </a:br>
            <a:endParaRPr lang="en-US" dirty="0">
              <a:ea typeface="+mj-ea"/>
            </a:endParaRP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768600"/>
            <a:ext cx="5811838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598488" y="1138238"/>
            <a:ext cx="8428037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cs typeface="Times New Roman" pitchFamily="18" charset="0"/>
              </a:rPr>
              <a:t>_____% of the data lie within ____ standard deviation of the mean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dirty="0">
                <a:cs typeface="Times New Roman" pitchFamily="18" charset="0"/>
              </a:rPr>
              <a:t> 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dirty="0">
                <a:cs typeface="Times New Roman" pitchFamily="18" charset="0"/>
              </a:rPr>
              <a:t>_____% of the data lie within ____ standard deviation of the mean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dirty="0">
                <a:cs typeface="Times New Roman" pitchFamily="18" charset="0"/>
              </a:rPr>
              <a:t> 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dirty="0">
                <a:cs typeface="Times New Roman" pitchFamily="18" charset="0"/>
              </a:rPr>
              <a:t>_____% of the data lie within ____ standard deviation of the mean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794596" y="1106000"/>
            <a:ext cx="7764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68</a:t>
            </a:r>
            <a:endParaRPr lang="en-US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4095313" y="1095158"/>
            <a:ext cx="7764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en-US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810516" y="1722432"/>
            <a:ext cx="7764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95</a:t>
            </a:r>
            <a:endParaRPr lang="en-US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4111233" y="1711590"/>
            <a:ext cx="7764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en-US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744548" y="2325216"/>
            <a:ext cx="7764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99.7</a:t>
            </a:r>
            <a:endParaRPr lang="en-US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4140801" y="2314374"/>
            <a:ext cx="7764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endParaRPr lang="en-US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114300" y="0"/>
            <a:ext cx="89471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 dirty="0"/>
              <a:t>Example 1:</a:t>
            </a:r>
          </a:p>
          <a:p>
            <a:pPr eaLnBrk="1" hangingPunct="1"/>
            <a:r>
              <a:rPr lang="en-US" altLang="en-US" sz="2000" dirty="0"/>
              <a:t>Students counted the number of candies in 150 small packages. They found that the number of candies per package was normally distributed with a mean of 23 candies per package and a standard deviation of 1 piece of candy. </a:t>
            </a:r>
            <a:endParaRPr lang="en-US" alt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300" y="1459459"/>
            <a:ext cx="905033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a.</a:t>
            </a:r>
            <a:r>
              <a:rPr lang="en-US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Draw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a sketch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of the distribution of number of candies per package.  Label the mean, as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well as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the points 1, 2 and 3 standard deviations from the mean.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What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percent of the packages had between 22 and 24 candies?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What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percent of the packages had more than 25 candies?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809" y="2113507"/>
            <a:ext cx="4077399" cy="231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46729" y="443119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89" y="443347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97449" y="443574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22809" y="442436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5913" y="443347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05097" y="443574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4281" y="443801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36681" y="5218222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52601" y="6025726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2.5%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881" y="2896625"/>
            <a:ext cx="893693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What percent of the packages had no more than 22 candies?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 Out of the 150 bags, how many of them would have fewer than 21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candies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f. Between what two values does the middle 95% of candy bags lie?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How many candies would have to be in a bag for it to be at the 84</a:t>
            </a:r>
            <a:r>
              <a:rPr lang="en-US" sz="2000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percentile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809" y="120899"/>
            <a:ext cx="4077399" cy="231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46729" y="243859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89" y="244086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97449" y="244313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22809" y="243175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5913" y="244086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05097" y="244313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4281" y="244540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05097" y="3239263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85487" y="4155948"/>
            <a:ext cx="6534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2.5% of 150 = 3.75 so approximately 4 bags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87759" y="5018044"/>
            <a:ext cx="6534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 and 25 candies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90031" y="5975676"/>
            <a:ext cx="6534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 candies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2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114300" y="0"/>
            <a:ext cx="89471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2000" b="1" u="sng" dirty="0">
                <a:latin typeface="Arial" panose="020B0604020202020204" pitchFamily="34" charset="0"/>
              </a:rPr>
              <a:t>Your Turn:</a:t>
            </a:r>
            <a:endParaRPr lang="en-US" sz="2000" b="1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Arial" panose="020B0604020202020204" pitchFamily="34" charset="0"/>
              </a:rPr>
              <a:t>A fisherman counted the number of worms in 60 containers of bait. He found that the number of worms per container was normally distributed with a mean of 15 worms per container and a standard deviation of 2 worms.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" y="1459459"/>
            <a:ext cx="905033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a.</a:t>
            </a:r>
            <a:r>
              <a:rPr lang="en-US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Draw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a sketch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of the distribution of number of worms in the container. 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Label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the mean, as well as the points 1, 2 and 3 standard deviations from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the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mean. 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What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percent of the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containers had between 13 to 17 worms?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What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percent of the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containers had between 11 and 15 worms?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809" y="2209043"/>
            <a:ext cx="4077399" cy="231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46729" y="452673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89" y="452900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97449" y="453127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22809" y="451990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5913" y="452900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05097" y="4531278"/>
            <a:ext cx="428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4281" y="453355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95079" y="5481127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0734" y="6270206"/>
            <a:ext cx="1058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47.5%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1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881" y="2896625"/>
            <a:ext cx="893693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What percent of the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containers had at least 17 worms?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percent of the containers had at most 15 worms?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how many containers had less than 11 worms or more than 19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worms?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How many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worms would a container have to have for it to be at the 16</a:t>
            </a:r>
            <a:r>
              <a:rPr lang="en-US" sz="20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percentile?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05097" y="3239263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85487" y="3992172"/>
            <a:ext cx="6534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61005" y="4960303"/>
            <a:ext cx="6534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5% of 60 = 3 containers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90031" y="5989324"/>
            <a:ext cx="6534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worms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49" y="202786"/>
            <a:ext cx="4077399" cy="231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405569" y="252047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30929" y="252274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56289" y="2525021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81649" y="251364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84753" y="252274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63937" y="2525021"/>
            <a:ext cx="428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43121" y="252729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6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163513" y="280988"/>
            <a:ext cx="8980487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3600" b="1" dirty="0"/>
          </a:p>
          <a:p>
            <a:pPr eaLnBrk="1" hangingPunct="1"/>
            <a:endParaRPr lang="en-US" altLang="en-US" sz="3600" b="1" dirty="0"/>
          </a:p>
          <a:p>
            <a:pPr algn="ctr" eaLnBrk="1" hangingPunct="1"/>
            <a:r>
              <a:rPr lang="en-US" altLang="en-US" sz="8000" b="1" dirty="0" smtClean="0"/>
              <a:t>Assignment</a:t>
            </a:r>
            <a:endParaRPr lang="en-US" altLang="en-US" sz="3600" b="1" dirty="0" smtClean="0"/>
          </a:p>
          <a:p>
            <a:pPr algn="ctr" eaLnBrk="1" hangingPunct="1"/>
            <a:endParaRPr lang="en-US" altLang="en-US" sz="3600" b="1" dirty="0"/>
          </a:p>
          <a:p>
            <a:pPr algn="ctr" eaLnBrk="1" hangingPunct="1"/>
            <a:r>
              <a:rPr lang="en-US" altLang="en-US" sz="4400" b="1" dirty="0" smtClean="0">
                <a:solidFill>
                  <a:srgbClr val="FF0000"/>
                </a:solidFill>
              </a:rPr>
              <a:t>11.2 Worksheet</a:t>
            </a:r>
            <a:endParaRPr lang="en-US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 b="1" dirty="0" smtClean="0"/>
              <a:t>Statistics lesson 11.3: </a:t>
            </a:r>
            <a:br>
              <a:rPr lang="en-US" altLang="en-US" sz="4000" b="1" dirty="0" smtClean="0"/>
            </a:br>
            <a:r>
              <a:rPr lang="en-US" sz="3600" b="1" dirty="0"/>
              <a:t>Bivariate Data and Scatterplots</a:t>
            </a:r>
            <a:endParaRPr lang="en-US" altLang="en-US" sz="4000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8600" y="1617663"/>
            <a:ext cx="8686800" cy="452596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b="1" u="sng" dirty="0"/>
              <a:t>Learning Targets</a:t>
            </a:r>
            <a:r>
              <a:rPr lang="en-US" altLang="en-US" b="1" dirty="0"/>
              <a:t>: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 smtClean="0"/>
              <a:t> </a:t>
            </a:r>
            <a:r>
              <a:rPr lang="en-US" dirty="0"/>
              <a:t>-	</a:t>
            </a:r>
            <a:r>
              <a:rPr lang="en-US" sz="2800" dirty="0"/>
              <a:t>I can construct a scatter plot for two quantitative </a:t>
            </a:r>
            <a:endParaRPr lang="en-US" sz="2800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 variables</a:t>
            </a:r>
            <a:r>
              <a:rPr lang="en-US" sz="2800" dirty="0"/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- 	I </a:t>
            </a:r>
            <a:r>
              <a:rPr lang="en-US" sz="2800" dirty="0"/>
              <a:t>can identify the explanatory and response variable in </a:t>
            </a:r>
            <a:endParaRPr lang="en-US" sz="2800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      a </a:t>
            </a:r>
            <a:r>
              <a:rPr lang="en-US" sz="2800" dirty="0"/>
              <a:t>bivariate data set.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-    By </a:t>
            </a:r>
            <a:r>
              <a:rPr lang="en-US" sz="2800" dirty="0"/>
              <a:t>looking at a scatter plot of a data set, I can identify </a:t>
            </a:r>
            <a:endParaRPr lang="en-US" sz="2800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      the </a:t>
            </a:r>
            <a:r>
              <a:rPr lang="en-US" sz="2800" dirty="0"/>
              <a:t>direction of the </a:t>
            </a:r>
            <a:r>
              <a:rPr lang="en-US" sz="2800" dirty="0" smtClean="0"/>
              <a:t>relationship between </a:t>
            </a:r>
            <a:r>
              <a:rPr lang="en-US" sz="2800" dirty="0"/>
              <a:t>the variables </a:t>
            </a:r>
            <a:endParaRPr lang="en-US" sz="2800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 and </a:t>
            </a:r>
            <a:r>
              <a:rPr lang="en-US" sz="2800" dirty="0"/>
              <a:t>interpret the meaning of that direction in context.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28588" y="152400"/>
            <a:ext cx="9015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/>
              <a:t>When examining univariate data (one variable), we can use displays like dotplots, stemplots, box and whisker plots, etc.. to look for patterns in the data.  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128588" y="1243013"/>
            <a:ext cx="88979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/>
              <a:t>Example 1</a:t>
            </a:r>
            <a:r>
              <a:rPr lang="en-US" altLang="en-US" sz="2400"/>
              <a:t>:   Use the dotplot below to answer the questions. </a:t>
            </a:r>
          </a:p>
          <a:p>
            <a:pPr eaLnBrk="1" hangingPunct="1"/>
            <a:endParaRPr lang="en-US" altLang="en-US" sz="240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1665288"/>
            <a:ext cx="6596062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14047" y="4338374"/>
            <a:ext cx="855821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dirty="0"/>
              <a:t>What is the variable being measured?</a:t>
            </a:r>
          </a:p>
          <a:p>
            <a:pPr eaLnBrk="1" hangingPunct="1"/>
            <a:r>
              <a:rPr lang="en-US" altLang="en-US" sz="2000" dirty="0"/>
              <a:t> </a:t>
            </a:r>
          </a:p>
          <a:p>
            <a:pPr eaLnBrk="1" hangingPunct="1"/>
            <a:r>
              <a:rPr lang="en-US" altLang="en-US" sz="2000" dirty="0"/>
              <a:t>How many vehicles were in the sample?</a:t>
            </a:r>
          </a:p>
          <a:p>
            <a:pPr eaLnBrk="1" hangingPunct="1"/>
            <a:r>
              <a:rPr lang="en-US" altLang="en-US" sz="2000" dirty="0"/>
              <a:t> </a:t>
            </a:r>
          </a:p>
          <a:p>
            <a:pPr eaLnBrk="1" hangingPunct="1"/>
            <a:r>
              <a:rPr lang="en-US" altLang="en-US" sz="2000" dirty="0"/>
              <a:t>What is the median value in this data?			</a:t>
            </a:r>
            <a:r>
              <a:rPr lang="en-US" altLang="en-US" sz="2000" dirty="0" smtClean="0"/>
              <a:t>What </a:t>
            </a:r>
            <a:r>
              <a:rPr lang="en-US" altLang="en-US" sz="2000" dirty="0"/>
              <a:t>is the mean?</a:t>
            </a:r>
          </a:p>
          <a:p>
            <a:pPr eaLnBrk="1" hangingPunct="1"/>
            <a:r>
              <a:rPr lang="en-US" altLang="en-US" sz="2000" dirty="0"/>
              <a:t> </a:t>
            </a:r>
          </a:p>
          <a:p>
            <a:pPr eaLnBrk="1" hangingPunct="1"/>
            <a:r>
              <a:rPr lang="en-US" altLang="en-US" sz="2000" dirty="0"/>
              <a:t>What is the mode?								What is the range?</a:t>
            </a:r>
          </a:p>
          <a:p>
            <a:pPr eaLnBrk="1" hangingPunct="1"/>
            <a:endParaRPr lang="en-US" alt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427634" y="4324726"/>
            <a:ext cx="2419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Fuel Economy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6295" y="4923445"/>
            <a:ext cx="1001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99041" y="5514625"/>
            <a:ext cx="1001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46603" y="6105805"/>
            <a:ext cx="1001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65311" y="5514625"/>
            <a:ext cx="1001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29.31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94879" y="6131057"/>
            <a:ext cx="1001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128588" y="257175"/>
            <a:ext cx="9015412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dirty="0"/>
              <a:t>When working with bivariate data (____________ variables), </a:t>
            </a:r>
          </a:p>
          <a:p>
            <a:pPr eaLnBrk="1" hangingPunct="1"/>
            <a:r>
              <a:rPr lang="en-US" altLang="en-US" sz="2400" dirty="0"/>
              <a:t>we will concern ourselves with questions like:</a:t>
            </a:r>
          </a:p>
          <a:p>
            <a:pPr eaLnBrk="1" hangingPunct="1"/>
            <a:endParaRPr lang="en-US" altLang="en-US" sz="2400" dirty="0"/>
          </a:p>
          <a:p>
            <a:pPr eaLnBrk="1" hangingPunct="1">
              <a:lnSpc>
                <a:spcPct val="250000"/>
              </a:lnSpc>
            </a:pPr>
            <a:r>
              <a:rPr lang="en-US" altLang="en-US" sz="2400" dirty="0"/>
              <a:t>1.	Are the two variables related?</a:t>
            </a:r>
          </a:p>
          <a:p>
            <a:pPr eaLnBrk="1" hangingPunct="1">
              <a:lnSpc>
                <a:spcPct val="250000"/>
              </a:lnSpc>
            </a:pPr>
            <a:r>
              <a:rPr lang="en-US" altLang="en-US" sz="2400" dirty="0"/>
              <a:t>2.	What type of relationship exists?</a:t>
            </a:r>
          </a:p>
          <a:p>
            <a:pPr eaLnBrk="1" hangingPunct="1">
              <a:lnSpc>
                <a:spcPct val="250000"/>
              </a:lnSpc>
            </a:pPr>
            <a:r>
              <a:rPr lang="en-US" altLang="en-US" sz="2400" dirty="0"/>
              <a:t>3.	If so, what is the strength of the relationship?</a:t>
            </a:r>
          </a:p>
          <a:p>
            <a:pPr eaLnBrk="1" hangingPunct="1">
              <a:lnSpc>
                <a:spcPct val="250000"/>
              </a:lnSpc>
            </a:pPr>
            <a:r>
              <a:rPr lang="en-US" altLang="en-US" sz="2400" dirty="0"/>
              <a:t>4.	What kind of predictions can be made from the relationship?</a:t>
            </a:r>
          </a:p>
        </p:txBody>
      </p:sp>
      <p:sp>
        <p:nvSpPr>
          <p:cNvPr id="3" name="Rectangle 2"/>
          <p:cNvSpPr/>
          <p:nvPr/>
        </p:nvSpPr>
        <p:spPr>
          <a:xfrm>
            <a:off x="5420168" y="205796"/>
            <a:ext cx="1001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258763" y="431800"/>
            <a:ext cx="562292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 u="sng" dirty="0">
                <a:latin typeface="Calibri" pitchFamily="34" charset="0"/>
              </a:rPr>
              <a:t>Two types of variables:</a:t>
            </a:r>
            <a:endParaRPr lang="en-US" altLang="en-US" sz="2800" dirty="0">
              <a:latin typeface="Calibri" pitchFamily="34" charset="0"/>
            </a:endParaRPr>
          </a:p>
          <a:p>
            <a:pPr eaLnBrk="1" hangingPunct="1"/>
            <a:r>
              <a:rPr lang="en-US" altLang="en-US" b="1" dirty="0">
                <a:latin typeface="Calibri" pitchFamily="34" charset="0"/>
              </a:rPr>
              <a:t> </a:t>
            </a:r>
            <a:endParaRPr lang="en-US" altLang="en-US" dirty="0">
              <a:latin typeface="Calibri" pitchFamily="34" charset="0"/>
            </a:endParaRPr>
          </a:p>
          <a:p>
            <a:pPr eaLnBrk="1" hangingPunct="1"/>
            <a:r>
              <a:rPr lang="en-US" altLang="en-US" b="1" dirty="0">
                <a:latin typeface="Calibri" pitchFamily="34" charset="0"/>
              </a:rPr>
              <a:t>	</a:t>
            </a:r>
            <a:r>
              <a:rPr lang="en-US" altLang="en-US" sz="2800" b="1" dirty="0">
                <a:latin typeface="Calibri" pitchFamily="34" charset="0"/>
              </a:rPr>
              <a:t>Categorical (Qualitative):</a:t>
            </a:r>
            <a:endParaRPr lang="en-US" altLang="en-US" sz="2800" dirty="0">
              <a:latin typeface="Calibri" pitchFamily="34" charset="0"/>
            </a:endParaRPr>
          </a:p>
          <a:p>
            <a:pPr eaLnBrk="1" hangingPunct="1"/>
            <a:r>
              <a:rPr lang="en-US" altLang="en-US" b="1" dirty="0">
                <a:latin typeface="Calibri" pitchFamily="34" charset="0"/>
              </a:rPr>
              <a:t> </a:t>
            </a:r>
            <a:endParaRPr lang="en-US" altLang="en-US" dirty="0">
              <a:latin typeface="Calibri" pitchFamily="34" charset="0"/>
            </a:endParaRPr>
          </a:p>
          <a:p>
            <a:pPr eaLnBrk="1" hangingPunct="1"/>
            <a:r>
              <a:rPr lang="en-US" altLang="en-US" b="1" dirty="0">
                <a:latin typeface="Calibri" pitchFamily="34" charset="0"/>
              </a:rPr>
              <a:t> </a:t>
            </a:r>
            <a:endParaRPr lang="en-US" altLang="en-US" dirty="0">
              <a:latin typeface="Calibri" pitchFamily="34" charset="0"/>
            </a:endParaRPr>
          </a:p>
          <a:p>
            <a:pPr eaLnBrk="1" hangingPunct="1"/>
            <a:r>
              <a:rPr lang="en-US" altLang="en-US" b="1" dirty="0">
                <a:latin typeface="Calibri" pitchFamily="34" charset="0"/>
              </a:rPr>
              <a:t>		</a:t>
            </a:r>
            <a:r>
              <a:rPr lang="en-US" altLang="en-US" sz="2400" dirty="0">
                <a:latin typeface="Calibri" pitchFamily="34" charset="0"/>
              </a:rPr>
              <a:t>Examples:</a:t>
            </a:r>
          </a:p>
          <a:p>
            <a:pPr eaLnBrk="1" hangingPunct="1"/>
            <a:r>
              <a:rPr lang="en-US" altLang="en-US" dirty="0">
                <a:latin typeface="Calibri" pitchFamily="34" charset="0"/>
              </a:rPr>
              <a:t> </a:t>
            </a:r>
          </a:p>
          <a:p>
            <a:pPr eaLnBrk="1" hangingPunct="1"/>
            <a:r>
              <a:rPr lang="en-US" altLang="en-US" b="1" dirty="0">
                <a:latin typeface="Calibri" pitchFamily="34" charset="0"/>
              </a:rPr>
              <a:t> </a:t>
            </a:r>
          </a:p>
          <a:p>
            <a:pPr eaLnBrk="1" hangingPunct="1"/>
            <a:endParaRPr lang="en-US" altLang="en-US" dirty="0">
              <a:latin typeface="Calibri" pitchFamily="34" charset="0"/>
            </a:endParaRPr>
          </a:p>
          <a:p>
            <a:pPr eaLnBrk="1" hangingPunct="1"/>
            <a:r>
              <a:rPr lang="en-US" altLang="en-US" b="1" dirty="0">
                <a:latin typeface="Calibri" pitchFamily="34" charset="0"/>
              </a:rPr>
              <a:t>	</a:t>
            </a:r>
            <a:r>
              <a:rPr lang="en-US" altLang="en-US" sz="2800" b="1" dirty="0">
                <a:latin typeface="Calibri" pitchFamily="34" charset="0"/>
              </a:rPr>
              <a:t>Numerical (Quantitative):</a:t>
            </a:r>
            <a:endParaRPr lang="en-US" altLang="en-US" sz="2800" dirty="0">
              <a:latin typeface="Calibri" pitchFamily="34" charset="0"/>
            </a:endParaRPr>
          </a:p>
          <a:p>
            <a:pPr eaLnBrk="1" hangingPunct="1"/>
            <a:r>
              <a:rPr lang="en-US" altLang="en-US" b="1" dirty="0">
                <a:latin typeface="Calibri" pitchFamily="34" charset="0"/>
              </a:rPr>
              <a:t> </a:t>
            </a:r>
            <a:endParaRPr lang="en-US" altLang="en-US" dirty="0">
              <a:latin typeface="Calibri" pitchFamily="34" charset="0"/>
            </a:endParaRPr>
          </a:p>
          <a:p>
            <a:pPr eaLnBrk="1" hangingPunct="1"/>
            <a:r>
              <a:rPr lang="en-US" altLang="en-US" b="1" dirty="0">
                <a:latin typeface="Calibri" pitchFamily="34" charset="0"/>
              </a:rPr>
              <a:t> </a:t>
            </a:r>
            <a:endParaRPr lang="en-US" altLang="en-US" dirty="0">
              <a:latin typeface="Calibri" pitchFamily="34" charset="0"/>
            </a:endParaRPr>
          </a:p>
          <a:p>
            <a:pPr eaLnBrk="1" hangingPunct="1"/>
            <a:r>
              <a:rPr lang="en-US" altLang="en-US" b="1" dirty="0">
                <a:latin typeface="Calibri" pitchFamily="34" charset="0"/>
              </a:rPr>
              <a:t>		</a:t>
            </a:r>
            <a:r>
              <a:rPr lang="en-US" altLang="en-US" sz="2400" dirty="0">
                <a:latin typeface="Calibri" pitchFamily="34" charset="0"/>
              </a:rPr>
              <a:t>Examples:</a:t>
            </a:r>
            <a:endParaRPr lang="en-US" altLang="en-US" dirty="0">
              <a:latin typeface="Calibri" pitchFamily="34" charset="0"/>
            </a:endParaRPr>
          </a:p>
          <a:p>
            <a:pPr eaLnBrk="1" hangingPunct="1"/>
            <a:r>
              <a:rPr lang="en-US" altLang="en-US" dirty="0">
                <a:latin typeface="Calibri" pitchFamily="34" charset="0"/>
              </a:rPr>
              <a:t> </a:t>
            </a:r>
          </a:p>
          <a:p>
            <a:pPr eaLnBrk="1" hangingPunct="1"/>
            <a:endParaRPr lang="en-US" altLang="en-US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3577" y="1176920"/>
            <a:ext cx="8159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Variables whose values can be placed into categories.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5977" y="2093608"/>
            <a:ext cx="8159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	  gender, eye color, student ID #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3577" y="3310552"/>
            <a:ext cx="8464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Variables whose values are numbers that we can do math on (average,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3449" y="4254536"/>
            <a:ext cx="7931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height, weight, age, number of siblings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952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Mrs. Smith has two Algebra 2 classes.  Each class takes a test, and the scores of each class are shown below:</a:t>
            </a:r>
            <a:br>
              <a:rPr lang="en-US" altLang="en-US" sz="2400" smtClean="0"/>
            </a:br>
            <a:endParaRPr lang="en-US" altLang="en-US" sz="2400" smtClean="0"/>
          </a:p>
        </p:txBody>
      </p:sp>
      <p:graphicFrame>
        <p:nvGraphicFramePr>
          <p:cNvPr id="4099" name="Object 2"/>
          <p:cNvGraphicFramePr>
            <a:graphicFrameLocks noChangeAspect="1"/>
          </p:cNvGraphicFramePr>
          <p:nvPr/>
        </p:nvGraphicFramePr>
        <p:xfrm>
          <a:off x="457200" y="793750"/>
          <a:ext cx="84216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Document" r:id="rId3" imgW="5625893" imgH="533380" progId="Word.Document.12">
                  <p:link updateAutomatic="1"/>
                </p:oleObj>
              </mc:Choice>
              <mc:Fallback>
                <p:oleObj name="Document" r:id="rId3" imgW="5625893" imgH="533380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93750"/>
                        <a:ext cx="8421688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3"/>
          <p:cNvGraphicFramePr>
            <a:graphicFrameLocks noChangeAspect="1"/>
          </p:cNvGraphicFramePr>
          <p:nvPr/>
        </p:nvGraphicFramePr>
        <p:xfrm>
          <a:off x="457200" y="1412875"/>
          <a:ext cx="842168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Document" r:id="rId3" imgW="5625893" imgH="533380" progId="Word.Document.12">
                  <p:link updateAutomatic="1"/>
                </p:oleObj>
              </mc:Choice>
              <mc:Fallback>
                <p:oleObj name="Document" r:id="rId3" imgW="5625893" imgH="533380" progId="Word.Document.12">
                  <p:link updateAutomatic="1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12875"/>
                        <a:ext cx="8421688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295275" y="3396784"/>
            <a:ext cx="85836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dirty="0">
                <a:latin typeface="Calibri" pitchFamily="34" charset="0"/>
              </a:rPr>
              <a:t>Can she say that her classes performed equally well on the test?  Why or why not? </a:t>
            </a:r>
          </a:p>
        </p:txBody>
      </p:sp>
      <p:sp>
        <p:nvSpPr>
          <p:cNvPr id="4104" name="Rectangle 1"/>
          <p:cNvSpPr>
            <a:spLocks noChangeArrowheads="1"/>
          </p:cNvSpPr>
          <p:nvPr/>
        </p:nvSpPr>
        <p:spPr bwMode="auto">
          <a:xfrm>
            <a:off x="295275" y="2267853"/>
            <a:ext cx="79454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dirty="0">
                <a:cs typeface="Times New Roman" pitchFamily="18" charset="0"/>
              </a:rPr>
              <a:t>Calculate the </a:t>
            </a:r>
            <a:r>
              <a:rPr lang="en-US" altLang="en-US" sz="2400" b="1" dirty="0">
                <a:cs typeface="Times New Roman" pitchFamily="18" charset="0"/>
              </a:rPr>
              <a:t>mean score</a:t>
            </a:r>
            <a:r>
              <a:rPr lang="en-US" altLang="en-US" sz="2400" dirty="0">
                <a:cs typeface="Times New Roman" pitchFamily="18" charset="0"/>
              </a:rPr>
              <a:t> for each class: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dirty="0">
                <a:cs typeface="Times New Roman" pitchFamily="18" charset="0"/>
              </a:rPr>
              <a:t> 	1</a:t>
            </a:r>
            <a:r>
              <a:rPr lang="en-US" altLang="en-US" sz="2400" baseline="30000" dirty="0">
                <a:cs typeface="Times New Roman" pitchFamily="18" charset="0"/>
              </a:rPr>
              <a:t>st</a:t>
            </a:r>
            <a:r>
              <a:rPr lang="en-US" altLang="en-US" sz="2400" dirty="0">
                <a:cs typeface="Times New Roman" pitchFamily="18" charset="0"/>
              </a:rPr>
              <a:t> hour:						2</a:t>
            </a:r>
            <a:r>
              <a:rPr lang="en-US" altLang="en-US" sz="2400" baseline="30000" dirty="0">
                <a:cs typeface="Times New Roman" pitchFamily="18" charset="0"/>
              </a:rPr>
              <a:t>nd</a:t>
            </a:r>
            <a:r>
              <a:rPr lang="en-US" altLang="en-US" sz="2400" dirty="0">
                <a:cs typeface="Times New Roman" pitchFamily="18" charset="0"/>
              </a:rPr>
              <a:t> hour: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7042" y="264716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85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25165" y="264726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85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95275" y="4436287"/>
            <a:ext cx="858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No, the scores in 2</a:t>
            </a:r>
            <a:r>
              <a:rPr lang="en-US" altLang="en-US" sz="2400" b="1" baseline="30000" dirty="0" smtClean="0">
                <a:solidFill>
                  <a:srgbClr val="FF0000"/>
                </a:solidFill>
                <a:latin typeface="Calibri" pitchFamily="34" charset="0"/>
              </a:rPr>
              <a:t>nd</a:t>
            </a:r>
            <a:r>
              <a:rPr lang="en-US" altLang="en-US" sz="2400" b="1" dirty="0" smtClean="0">
                <a:solidFill>
                  <a:srgbClr val="FF0000"/>
                </a:solidFill>
                <a:latin typeface="Calibri" pitchFamily="34" charset="0"/>
              </a:rPr>
              <a:t> hour vary more (they are more spread out).</a:t>
            </a:r>
            <a:endParaRPr lang="en-US" alt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258763" y="320675"/>
            <a:ext cx="88852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 u="sng" dirty="0">
                <a:latin typeface="Calibri" pitchFamily="34" charset="0"/>
              </a:rPr>
              <a:t>Bivariate Data Where Both Variables are Quantitative</a:t>
            </a:r>
            <a:endParaRPr lang="en-US" altLang="en-US" sz="2800" dirty="0">
              <a:latin typeface="Calibri" pitchFamily="34" charset="0"/>
            </a:endParaRPr>
          </a:p>
          <a:p>
            <a:pPr eaLnBrk="1" hangingPunct="1"/>
            <a:r>
              <a:rPr lang="en-US" altLang="en-US" sz="2800" dirty="0">
                <a:latin typeface="Calibri" pitchFamily="34" charset="0"/>
              </a:rPr>
              <a:t> </a:t>
            </a:r>
          </a:p>
          <a:p>
            <a:pPr eaLnBrk="1" hangingPunct="1"/>
            <a:r>
              <a:rPr lang="en-US" altLang="en-US" sz="2800" b="1" dirty="0">
                <a:latin typeface="Calibri" pitchFamily="34" charset="0"/>
              </a:rPr>
              <a:t>Explanatory</a:t>
            </a:r>
            <a:r>
              <a:rPr lang="en-US" altLang="en-US" sz="2800" dirty="0">
                <a:latin typeface="Calibri" pitchFamily="34" charset="0"/>
              </a:rPr>
              <a:t> variable </a:t>
            </a:r>
          </a:p>
          <a:p>
            <a:pPr eaLnBrk="1" hangingPunct="1"/>
            <a:r>
              <a:rPr lang="en-US" altLang="en-US" sz="2800" dirty="0">
                <a:latin typeface="Calibri" pitchFamily="34" charset="0"/>
              </a:rPr>
              <a:t>(also called ________________  or ___________________)</a:t>
            </a:r>
          </a:p>
          <a:p>
            <a:pPr eaLnBrk="1" hangingPunct="1"/>
            <a:r>
              <a:rPr lang="en-US" altLang="en-US" sz="2800" dirty="0">
                <a:latin typeface="Calibri" pitchFamily="34" charset="0"/>
              </a:rPr>
              <a:t> </a:t>
            </a:r>
          </a:p>
          <a:p>
            <a:pPr eaLnBrk="1" hangingPunct="1"/>
            <a:r>
              <a:rPr lang="en-US" altLang="en-US" sz="2800" dirty="0">
                <a:latin typeface="Calibri" pitchFamily="34" charset="0"/>
              </a:rPr>
              <a:t> </a:t>
            </a:r>
          </a:p>
          <a:p>
            <a:pPr eaLnBrk="1" hangingPunct="1"/>
            <a:endParaRPr lang="en-US" altLang="en-US" sz="2800" dirty="0">
              <a:latin typeface="Calibri" pitchFamily="34" charset="0"/>
            </a:endParaRPr>
          </a:p>
          <a:p>
            <a:pPr eaLnBrk="1" hangingPunct="1"/>
            <a:r>
              <a:rPr lang="en-US" altLang="en-US" sz="2800" b="1" dirty="0">
                <a:latin typeface="Calibri" pitchFamily="34" charset="0"/>
              </a:rPr>
              <a:t>Response</a:t>
            </a:r>
            <a:r>
              <a:rPr lang="en-US" altLang="en-US" sz="2800" dirty="0">
                <a:latin typeface="Calibri" pitchFamily="34" charset="0"/>
              </a:rPr>
              <a:t> variable </a:t>
            </a:r>
          </a:p>
          <a:p>
            <a:pPr eaLnBrk="1" hangingPunct="1"/>
            <a:r>
              <a:rPr lang="en-US" altLang="en-US" sz="2800" dirty="0">
                <a:latin typeface="Calibri" pitchFamily="34" charset="0"/>
              </a:rPr>
              <a:t>(also called _______________  or ___________________)</a:t>
            </a:r>
          </a:p>
          <a:p>
            <a:pPr eaLnBrk="1" hangingPunct="1"/>
            <a:r>
              <a:rPr lang="en-US" altLang="en-US" i="1" dirty="0">
                <a:latin typeface="Calibri" pitchFamily="34" charset="0"/>
              </a:rPr>
              <a:t> </a:t>
            </a:r>
            <a:endParaRPr lang="en-US" altLang="en-US" dirty="0">
              <a:latin typeface="Calibri" pitchFamily="34" charset="0"/>
            </a:endParaRPr>
          </a:p>
          <a:p>
            <a:pPr eaLnBrk="1" hangingPunct="1"/>
            <a:endParaRPr lang="en-US" altLang="en-US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3448" y="1593223"/>
            <a:ext cx="7931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independent                           input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89585"/>
            <a:ext cx="421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13" y="3765493"/>
            <a:ext cx="7931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dependent                           output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68" y="3334593"/>
            <a:ext cx="421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49225" y="222250"/>
            <a:ext cx="8994775" cy="6635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2700" b="1" dirty="0" smtClean="0"/>
              <a:t>Example 2:</a:t>
            </a:r>
            <a:r>
              <a:rPr lang="en-US" altLang="en-US" sz="2700" dirty="0" smtClean="0"/>
              <a:t>	In each of the following situations, identify the explanatory variable and the response variable.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2000" dirty="0" smtClean="0"/>
              <a:t>a.  The </a:t>
            </a:r>
            <a:r>
              <a:rPr lang="en-US" altLang="en-US" sz="2000" b="1" dirty="0" smtClean="0"/>
              <a:t>length of your bungee cord and the total distance you drop </a:t>
            </a:r>
            <a:r>
              <a:rPr lang="en-US" altLang="en-US" sz="2000" dirty="0" smtClean="0"/>
              <a:t>while bungee jumping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2000" i="1" dirty="0" smtClean="0"/>
              <a:t> </a:t>
            </a:r>
            <a:endParaRPr lang="en-US" altLang="en-US" sz="2000" dirty="0" smtClean="0"/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1800" i="1" dirty="0" smtClean="0"/>
              <a:t>explanatory variable: 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2000" i="1" dirty="0" smtClean="0"/>
              <a:t>		response variable:</a:t>
            </a: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2000" dirty="0" smtClean="0"/>
              <a:t> 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2000" dirty="0" smtClean="0"/>
              <a:t>b.  The </a:t>
            </a:r>
            <a:r>
              <a:rPr lang="en-US" altLang="en-US" sz="2000" b="1" dirty="0" smtClean="0"/>
              <a:t>number of calories </a:t>
            </a:r>
            <a:r>
              <a:rPr lang="en-US" altLang="en-US" sz="2000" dirty="0" smtClean="0"/>
              <a:t>in a candy bar and the </a:t>
            </a:r>
            <a:r>
              <a:rPr lang="en-US" altLang="en-US" sz="2000" b="1" dirty="0" smtClean="0"/>
              <a:t>amount of sugar </a:t>
            </a:r>
            <a:r>
              <a:rPr lang="en-US" altLang="en-US" sz="2000" dirty="0" smtClean="0"/>
              <a:t>in the candy bar</a:t>
            </a:r>
            <a:r>
              <a:rPr lang="en-US" altLang="en-US" sz="2000" i="1" dirty="0" smtClean="0"/>
              <a:t> </a:t>
            </a: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000" i="1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2000" i="1" dirty="0" smtClean="0"/>
              <a:t>	explanatory variable: 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2000" i="1" dirty="0" smtClean="0"/>
              <a:t>	response variable:</a:t>
            </a: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2000" b="1" dirty="0" smtClean="0"/>
              <a:t> </a:t>
            </a: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2000" dirty="0" smtClean="0"/>
              <a:t>c.   The </a:t>
            </a:r>
            <a:r>
              <a:rPr lang="en-US" altLang="en-US" sz="2000" b="1" dirty="0" smtClean="0"/>
              <a:t>number of miles </a:t>
            </a:r>
            <a:r>
              <a:rPr lang="en-US" altLang="en-US" sz="2000" dirty="0" smtClean="0"/>
              <a:t>a vehicle has been driven and </a:t>
            </a:r>
            <a:r>
              <a:rPr lang="en-US" altLang="en-US" sz="2000" b="1" dirty="0" smtClean="0"/>
              <a:t>its price </a:t>
            </a:r>
            <a:r>
              <a:rPr lang="en-US" altLang="en-US" sz="2000" dirty="0" smtClean="0"/>
              <a:t>when sold.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2000" dirty="0" smtClean="0"/>
              <a:t> 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2000" i="1" dirty="0" smtClean="0"/>
              <a:t>	explanatory variable:</a:t>
            </a: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000" i="1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en-US" sz="2000" i="1" dirty="0" smtClean="0"/>
              <a:t>	response variable:</a:t>
            </a: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729294" y="1975361"/>
            <a:ext cx="3562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length of bungee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6974" y="2550849"/>
            <a:ext cx="3562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drop distance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1694" y="3779139"/>
            <a:ext cx="3562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amount of sugar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470" y="4395571"/>
            <a:ext cx="3562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calories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8046" y="5610214"/>
            <a:ext cx="3562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1822" y="6226646"/>
            <a:ext cx="3562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163513" y="104775"/>
            <a:ext cx="88392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 u="sng" dirty="0"/>
              <a:t>Scatter plot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graph of 2 </a:t>
            </a:r>
            <a:r>
              <a:rPr lang="en-US" altLang="en-US" sz="2400" b="1" dirty="0"/>
              <a:t>quantitative variables</a:t>
            </a:r>
            <a:r>
              <a:rPr lang="en-US" altLang="en-US" sz="2400" dirty="0"/>
              <a:t> as ordered pairs (</a:t>
            </a:r>
            <a:r>
              <a:rPr lang="en-US" altLang="en-US" sz="2400" i="1" dirty="0"/>
              <a:t>x</a:t>
            </a:r>
            <a:r>
              <a:rPr lang="en-US" altLang="en-US" sz="2400" dirty="0"/>
              <a:t>, </a:t>
            </a:r>
            <a:r>
              <a:rPr lang="en-US" altLang="en-US" sz="2400" i="1" dirty="0"/>
              <a:t>y</a:t>
            </a:r>
            <a:r>
              <a:rPr lang="en-US" altLang="en-US" sz="2400" dirty="0"/>
              <a:t>) where </a:t>
            </a:r>
            <a:r>
              <a:rPr lang="en-US" altLang="en-US" sz="2400" i="1" dirty="0"/>
              <a:t>x</a:t>
            </a:r>
            <a:r>
              <a:rPr lang="en-US" altLang="en-US" sz="2400" dirty="0"/>
              <a:t> is the explanatory variable and </a:t>
            </a:r>
            <a:r>
              <a:rPr lang="en-US" altLang="en-US" sz="2400" i="1" dirty="0"/>
              <a:t>y</a:t>
            </a:r>
            <a:r>
              <a:rPr lang="en-US" altLang="en-US" sz="2400" dirty="0"/>
              <a:t> is the response variable</a:t>
            </a:r>
          </a:p>
          <a:p>
            <a:pPr eaLnBrk="1" hangingPunct="1"/>
            <a:r>
              <a:rPr lang="en-US" altLang="en-US" sz="2400" dirty="0"/>
              <a:t> </a:t>
            </a:r>
            <a:r>
              <a:rPr lang="en-US" altLang="en-US" sz="2400" b="1" dirty="0"/>
              <a:t> </a:t>
            </a:r>
            <a:endParaRPr lang="en-US" altLang="en-US" sz="2400" dirty="0"/>
          </a:p>
          <a:p>
            <a:pPr eaLnBrk="1" hangingPunct="1"/>
            <a:r>
              <a:rPr lang="en-US" altLang="en-US" sz="2400" b="1" u="sng" dirty="0"/>
              <a:t>Direction of the Relationship Between the 2 Variables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 </a:t>
            </a:r>
          </a:p>
          <a:p>
            <a:pPr eaLnBrk="1" hangingPunct="1"/>
            <a:r>
              <a:rPr lang="en-US" altLang="en-US" sz="2400" b="1" dirty="0"/>
              <a:t>Positive relationship</a:t>
            </a:r>
            <a:r>
              <a:rPr lang="en-US" altLang="en-US" sz="2400" dirty="0"/>
              <a:t> (positive association) </a:t>
            </a:r>
          </a:p>
          <a:p>
            <a:pPr eaLnBrk="1" hangingPunct="1"/>
            <a:r>
              <a:rPr lang="en-US" altLang="en-US" sz="2400" dirty="0"/>
              <a:t> </a:t>
            </a:r>
          </a:p>
          <a:p>
            <a:pPr eaLnBrk="1" hangingPunct="1"/>
            <a:r>
              <a:rPr lang="en-US" altLang="en-US" sz="2400" dirty="0"/>
              <a:t> </a:t>
            </a:r>
          </a:p>
          <a:p>
            <a:pPr eaLnBrk="1" hangingPunct="1"/>
            <a:r>
              <a:rPr lang="en-US" altLang="en-US" sz="2400" dirty="0"/>
              <a:t> </a:t>
            </a:r>
            <a:endParaRPr lang="en-US" altLang="en-US" sz="2400" dirty="0" smtClean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b="1" dirty="0"/>
              <a:t>Negative relationship</a:t>
            </a:r>
            <a:r>
              <a:rPr lang="en-US" altLang="en-US" sz="2400" dirty="0"/>
              <a:t> (negative association)</a:t>
            </a:r>
          </a:p>
          <a:p>
            <a:pPr eaLnBrk="1" hangingPunct="1"/>
            <a:r>
              <a:rPr lang="en-US" altLang="en-US" sz="2400" b="1" dirty="0"/>
              <a:t> 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 </a:t>
            </a:r>
          </a:p>
          <a:p>
            <a:pPr eaLnBrk="1" hangingPunct="1"/>
            <a:endParaRPr lang="en-US" alt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63513" y="2687404"/>
            <a:ext cx="4840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increases, 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increases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as 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decreases, 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decreases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513" y="4898257"/>
            <a:ext cx="4840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increases, 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decreases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as 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decreases, 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increases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0724" name="Picture 4" descr="Image result for positive scatterp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7" y="2687403"/>
            <a:ext cx="2734223" cy="177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Image result for negative scatter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7" y="4898257"/>
            <a:ext cx="2752420" cy="177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187325" y="82550"/>
            <a:ext cx="8956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/>
              <a:t>Example 3:	</a:t>
            </a:r>
            <a:endParaRPr lang="en-US" altLang="en-US"/>
          </a:p>
          <a:p>
            <a:pPr eaLnBrk="1" hangingPunct="1"/>
            <a:r>
              <a:rPr lang="en-US" altLang="en-US"/>
              <a:t>Below is some data about the number of grams of sugar in some popular candy bars, along with the number of calories in each candy bar.  </a:t>
            </a:r>
          </a:p>
          <a:p>
            <a:pPr eaLnBrk="1" hangingPunct="1"/>
            <a:endParaRPr lang="en-US" altLang="en-US"/>
          </a:p>
        </p:txBody>
      </p:sp>
      <p:graphicFrame>
        <p:nvGraphicFramePr>
          <p:cNvPr id="31747" name="Object 2"/>
          <p:cNvGraphicFramePr>
            <a:graphicFrameLocks noChangeAspect="1"/>
          </p:cNvGraphicFramePr>
          <p:nvPr/>
        </p:nvGraphicFramePr>
        <p:xfrm>
          <a:off x="187325" y="839788"/>
          <a:ext cx="8464550" cy="336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2" name="Document" r:id="rId3" imgW="6872357" imgH="2621235" progId="Word.Document.12">
                  <p:embed/>
                </p:oleObj>
              </mc:Choice>
              <mc:Fallback>
                <p:oleObj name="Document" r:id="rId3" imgW="6872357" imgH="262123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839788"/>
                        <a:ext cx="8464550" cy="336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419600" y="1163638"/>
            <a:ext cx="49355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a.	What is the explanatory (independent) variable?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b.	What is the response (dependent) variable?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87325" y="4217988"/>
            <a:ext cx="55689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/>
              <a:t>c.	Construct a </a:t>
            </a:r>
            <a:r>
              <a:rPr lang="en-US" altLang="en-US" b="1" dirty="0"/>
              <a:t>scatter plot </a:t>
            </a:r>
            <a:r>
              <a:rPr lang="en-US" altLang="en-US" dirty="0"/>
              <a:t>of the data.</a:t>
            </a:r>
          </a:p>
          <a:p>
            <a:pPr eaLnBrk="1" hangingPunct="1"/>
            <a:endParaRPr lang="en-US" altLang="en-US" sz="700" dirty="0"/>
          </a:p>
          <a:p>
            <a:pPr eaLnBrk="1" hangingPunct="1"/>
            <a:r>
              <a:rPr lang="en-US" altLang="en-US" dirty="0"/>
              <a:t>d.	Describe the direction of the relationship.  </a:t>
            </a:r>
          </a:p>
          <a:p>
            <a:pPr eaLnBrk="1" hangingPunct="1"/>
            <a:r>
              <a:rPr lang="en-US" altLang="en-US" dirty="0"/>
              <a:t>Are the variables </a:t>
            </a:r>
            <a:r>
              <a:rPr lang="en-US" altLang="en-US" b="1" dirty="0"/>
              <a:t>positively or negatively </a:t>
            </a:r>
          </a:p>
          <a:p>
            <a:pPr eaLnBrk="1" hangingPunct="1"/>
            <a:r>
              <a:rPr lang="en-US" altLang="en-US" dirty="0"/>
              <a:t>associated? 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e. What does this mean in the context of the situation?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5015163" y="1803465"/>
            <a:ext cx="1051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sugar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0731" y="2686992"/>
            <a:ext cx="1346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calories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41194" y="1817113"/>
            <a:ext cx="35893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1194" y="2759467"/>
            <a:ext cx="35893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625163" y="5234454"/>
            <a:ext cx="1346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2908" y="6024851"/>
            <a:ext cx="757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Candy bars with more sugar tend to have more calories.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80" y="3148656"/>
            <a:ext cx="2924175" cy="2771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3000" b="1" dirty="0" smtClean="0"/>
              <a:t>Constructing a scatter plot on the graphing calculator:</a:t>
            </a:r>
            <a:endParaRPr lang="en-US" altLang="en-US" sz="3000" dirty="0" smtClean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altLang="en-US" sz="2000" dirty="0" smtClean="0"/>
              <a:t>Construct a scatter plot of the final grade vs. number of absences data set on your calculator.  To do so, enter the number of absences in L</a:t>
            </a:r>
            <a:r>
              <a:rPr lang="en-US" altLang="en-US" sz="2000" baseline="-25000" dirty="0" smtClean="0"/>
              <a:t>1</a:t>
            </a:r>
            <a:r>
              <a:rPr lang="en-US" altLang="en-US" sz="2000" dirty="0" smtClean="0"/>
              <a:t>, and the final grade in L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.  Remember: to enter data in a list, press </a:t>
            </a:r>
            <a:r>
              <a:rPr lang="en-US" altLang="en-US" sz="2000" b="1" dirty="0" smtClean="0"/>
              <a:t>STAT   EDIT</a:t>
            </a:r>
            <a:r>
              <a:rPr lang="en-US" altLang="en-US" sz="2000" dirty="0" smtClean="0"/>
              <a:t>. 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000" dirty="0" smtClean="0"/>
              <a:t> 2. Access the </a:t>
            </a:r>
            <a:r>
              <a:rPr lang="en-US" altLang="en-US" sz="2000" b="1" dirty="0" smtClean="0"/>
              <a:t>STAT PLOT</a:t>
            </a:r>
            <a:r>
              <a:rPr lang="en-US" altLang="en-US" sz="2000" dirty="0" smtClean="0"/>
              <a:t> menu.  To get to this feature, press </a:t>
            </a:r>
            <a:r>
              <a:rPr lang="en-US" altLang="en-US" sz="2000" b="1" dirty="0" smtClean="0"/>
              <a:t>2</a:t>
            </a:r>
            <a:r>
              <a:rPr lang="en-US" altLang="en-US" sz="2000" b="1" baseline="30000" dirty="0" smtClean="0"/>
              <a:t>nd</a:t>
            </a:r>
            <a:r>
              <a:rPr lang="en-US" altLang="en-US" sz="2000" b="1" dirty="0" smtClean="0"/>
              <a:t>   Y=</a:t>
            </a:r>
            <a:r>
              <a:rPr lang="en-US" altLang="en-US" sz="2000" dirty="0" smtClean="0"/>
              <a:t>. 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000" dirty="0" smtClean="0"/>
              <a:t> 3. If any plots other than Plot1 indicate that they’re on, select that Plot and turn it off.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000" dirty="0" smtClean="0"/>
              <a:t> 4. Select </a:t>
            </a:r>
            <a:r>
              <a:rPr lang="en-US" altLang="en-US" sz="2000" b="1" dirty="0" smtClean="0"/>
              <a:t>Plot 1</a:t>
            </a:r>
            <a:r>
              <a:rPr lang="en-US" altLang="en-US" sz="2000" dirty="0" smtClean="0"/>
              <a:t> by pressing </a:t>
            </a:r>
            <a:r>
              <a:rPr lang="en-US" altLang="en-US" sz="2000" b="1" dirty="0" smtClean="0"/>
              <a:t>ENTER</a:t>
            </a:r>
            <a:r>
              <a:rPr lang="en-US" altLang="en-US" sz="2000" dirty="0" smtClean="0"/>
              <a:t>.  Turn Plot1 </a:t>
            </a:r>
            <a:r>
              <a:rPr lang="en-US" altLang="en-US" sz="2000" b="1" dirty="0" smtClean="0"/>
              <a:t>On</a:t>
            </a:r>
            <a:r>
              <a:rPr lang="en-US" altLang="en-US" sz="2000" dirty="0" smtClean="0"/>
              <a:t> by having On highlighted.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altLang="en-US" sz="1400" dirty="0" smtClean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000" dirty="0" smtClean="0"/>
              <a:t>5.	For graph Type, select the 1st graph in the upper left corner.  The graph looks like several scattered points.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000" dirty="0" smtClean="0"/>
              <a:t>6.	Next to </a:t>
            </a:r>
            <a:r>
              <a:rPr lang="en-US" altLang="en-US" sz="2000" b="1" dirty="0" err="1" smtClean="0"/>
              <a:t>Xlist</a:t>
            </a:r>
            <a:r>
              <a:rPr lang="en-US" altLang="en-US" sz="2000" dirty="0" smtClean="0"/>
              <a:t>, type </a:t>
            </a:r>
            <a:r>
              <a:rPr lang="en-US" altLang="en-US" sz="2000" b="1" dirty="0" smtClean="0"/>
              <a:t>L</a:t>
            </a:r>
            <a:r>
              <a:rPr lang="en-US" altLang="en-US" sz="2000" b="1" baseline="-25000" dirty="0" smtClean="0"/>
              <a:t>1</a:t>
            </a:r>
            <a:r>
              <a:rPr lang="en-US" altLang="en-US" sz="2000" dirty="0" smtClean="0"/>
              <a:t>.        Next to </a:t>
            </a:r>
            <a:r>
              <a:rPr lang="en-US" altLang="en-US" sz="2000" b="1" dirty="0" err="1" smtClean="0"/>
              <a:t>Ylist</a:t>
            </a:r>
            <a:r>
              <a:rPr lang="en-US" altLang="en-US" sz="2000" dirty="0" smtClean="0"/>
              <a:t>, type </a:t>
            </a:r>
            <a:r>
              <a:rPr lang="en-US" altLang="en-US" sz="2000" b="1" dirty="0" smtClean="0"/>
              <a:t>L</a:t>
            </a:r>
            <a:r>
              <a:rPr lang="en-US" altLang="en-US" sz="2000" b="1" baseline="-25000" dirty="0" smtClean="0"/>
              <a:t>2</a:t>
            </a:r>
            <a:r>
              <a:rPr lang="en-US" altLang="en-US" sz="20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000" dirty="0" smtClean="0"/>
              <a:t>7.	Select which Mark you wish to use for your points.  It’s your decision. 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000" dirty="0" smtClean="0"/>
              <a:t>8.	Press the </a:t>
            </a:r>
            <a:r>
              <a:rPr lang="en-US" altLang="en-US" sz="2000" b="1" dirty="0" smtClean="0"/>
              <a:t>ZOOM</a:t>
            </a:r>
            <a:r>
              <a:rPr lang="en-US" altLang="en-US" sz="2000" dirty="0" smtClean="0"/>
              <a:t> key.  Scroll down to option 9, </a:t>
            </a:r>
            <a:r>
              <a:rPr lang="en-US" altLang="en-US" sz="2000" b="1" dirty="0" err="1" smtClean="0"/>
              <a:t>ZoomStat</a:t>
            </a:r>
            <a:r>
              <a:rPr lang="en-US" altLang="en-US" sz="2000" dirty="0" smtClean="0"/>
              <a:t>.  Using this, the calculator will resize your window automatically to best fit your data.  With </a:t>
            </a:r>
            <a:r>
              <a:rPr lang="en-US" altLang="en-US" sz="2000" dirty="0" err="1" smtClean="0"/>
              <a:t>ZoomStat</a:t>
            </a:r>
            <a:r>
              <a:rPr lang="en-US" altLang="en-US" sz="2000" dirty="0" smtClean="0"/>
              <a:t> highlighted, press </a:t>
            </a:r>
            <a:r>
              <a:rPr lang="en-US" altLang="en-US" sz="2000" b="1" dirty="0" smtClean="0"/>
              <a:t>ENTER</a:t>
            </a:r>
            <a:r>
              <a:rPr lang="en-US" altLang="en-US" sz="2000" dirty="0" smtClean="0"/>
              <a:t>.  You will now see the scatter plot on the screen.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76213" y="141288"/>
            <a:ext cx="8967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/>
              <a:t>Example 4:</a:t>
            </a:r>
            <a:r>
              <a:rPr lang="en-US" altLang="en-US"/>
              <a:t>   Each member of an Algebra 2 class ran a 40-yard sprint and then did a long jump (with a running start).  The table below shows the sprint times (in seconds) and the long-jump distance (in inches).  </a:t>
            </a:r>
          </a:p>
          <a:p>
            <a:pPr eaLnBrk="1" hangingPunct="1"/>
            <a:endParaRPr lang="en-US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96863" y="1117600"/>
          <a:ext cx="2938462" cy="38242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69231"/>
                <a:gridCol w="1469231"/>
              </a:tblGrid>
              <a:tr h="5320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Sprint time (Sec)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Long Jump Distance (in)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5.41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5.05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7.01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7.17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6.73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5.68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5.78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6.31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6.44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6.50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6.80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7.25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095625" y="1111250"/>
            <a:ext cx="59658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a. What is the explanatory (independent) variable?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b. What is the response (dependent) variable?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c. Construct a scatter plot of the data on your calculator.  Sketch here: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41" name="Rectangle 7"/>
          <p:cNvSpPr>
            <a:spLocks noChangeArrowheads="1"/>
          </p:cNvSpPr>
          <p:nvPr/>
        </p:nvSpPr>
        <p:spPr bwMode="auto">
          <a:xfrm>
            <a:off x="176213" y="4970463"/>
            <a:ext cx="5997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cs typeface="Times New Roman" pitchFamily="18" charset="0"/>
              </a:rPr>
              <a:t>d. Describe the direction of the relationship.  Are the variables positively or negatively associated?  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42" name="Rectangle 8"/>
          <p:cNvSpPr>
            <a:spLocks noChangeArrowheads="1"/>
          </p:cNvSpPr>
          <p:nvPr/>
        </p:nvSpPr>
        <p:spPr bwMode="auto">
          <a:xfrm>
            <a:off x="176213" y="5932488"/>
            <a:ext cx="715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cs typeface="Times New Roman" pitchFamily="18" charset="0"/>
              </a:rPr>
              <a:t>e. What does this mean in the context of the situation?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60106" y="1454024"/>
            <a:ext cx="2095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sprint time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60105" y="2286287"/>
            <a:ext cx="3064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long jump distance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8427" y="5548335"/>
            <a:ext cx="3064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negative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173" y="6138599"/>
            <a:ext cx="86948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Kids that run faster are also good jumpers.     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(time goes up = slower)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11" y="3419475"/>
            <a:ext cx="3138903" cy="2128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163513" y="280988"/>
            <a:ext cx="8980487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3600" b="1" dirty="0"/>
          </a:p>
          <a:p>
            <a:pPr eaLnBrk="1" hangingPunct="1"/>
            <a:endParaRPr lang="en-US" altLang="en-US" sz="3600" b="1" dirty="0"/>
          </a:p>
          <a:p>
            <a:pPr algn="ctr" eaLnBrk="1" hangingPunct="1"/>
            <a:r>
              <a:rPr lang="en-US" altLang="en-US" sz="8000" b="1" dirty="0" smtClean="0"/>
              <a:t>Assignment</a:t>
            </a:r>
            <a:endParaRPr lang="en-US" altLang="en-US" sz="3600" b="1" dirty="0" smtClean="0"/>
          </a:p>
          <a:p>
            <a:pPr algn="ctr" eaLnBrk="1" hangingPunct="1"/>
            <a:endParaRPr lang="en-US" altLang="en-US" sz="3600" b="1" dirty="0"/>
          </a:p>
          <a:p>
            <a:pPr algn="ctr" eaLnBrk="1" hangingPunct="1"/>
            <a:r>
              <a:rPr lang="en-US" altLang="en-US" sz="4400" b="1" dirty="0" smtClean="0">
                <a:solidFill>
                  <a:srgbClr val="FF0000"/>
                </a:solidFill>
              </a:rPr>
              <a:t>11.3 Worksheet</a:t>
            </a:r>
            <a:endParaRPr lang="en-US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5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5683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Statistics lesson 11.4</a:t>
            </a:r>
            <a:br>
              <a:rPr lang="en-US" altLang="en-US" b="1" smtClean="0"/>
            </a:br>
            <a:r>
              <a:rPr lang="en-US" altLang="en-US" b="1" smtClean="0"/>
              <a:t>Correlation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b="1" u="sng" dirty="0"/>
              <a:t>Learning Targets</a:t>
            </a:r>
            <a:r>
              <a:rPr lang="en-US" altLang="en-US" b="1" dirty="0"/>
              <a:t>: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 smtClean="0"/>
              <a:t> </a:t>
            </a:r>
            <a:r>
              <a:rPr lang="en-US" dirty="0"/>
              <a:t>-	I can compute the correlation coefficient (</a:t>
            </a:r>
            <a:r>
              <a:rPr lang="en-US" i="1" dirty="0"/>
              <a:t>r</a:t>
            </a:r>
            <a:r>
              <a:rPr lang="en-US" dirty="0"/>
              <a:t>) </a:t>
            </a:r>
            <a:endParaRPr lang="en-US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for </a:t>
            </a:r>
            <a:r>
              <a:rPr lang="en-US" dirty="0"/>
              <a:t>a set of quantitative data</a:t>
            </a:r>
            <a:r>
              <a:rPr lang="en-US" dirty="0" smtClean="0"/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 smtClean="0"/>
              <a:t>- 	I </a:t>
            </a:r>
            <a:r>
              <a:rPr lang="en-US" dirty="0"/>
              <a:t>can describe what the correlation coefficient </a:t>
            </a:r>
            <a:endParaRPr lang="en-US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 smtClean="0"/>
              <a:t>     (</a:t>
            </a:r>
            <a:r>
              <a:rPr lang="en-US" i="1" dirty="0"/>
              <a:t>r</a:t>
            </a:r>
            <a:r>
              <a:rPr lang="en-US" dirty="0"/>
              <a:t>) measures.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175" y="268288"/>
            <a:ext cx="8745538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Correlation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:   </a:t>
            </a:r>
            <a:r>
              <a:rPr lang="en-US" i="1" u="sng" dirty="0">
                <a:latin typeface="Arial" panose="020B0604020202020204" pitchFamily="34" charset="0"/>
                <a:ea typeface="Times New Roman" panose="02020603050405020304" pitchFamily="18" charset="0"/>
              </a:rPr>
              <a:t>_________________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of a linear relationship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A linear relationship is ___________ if the points lie _________ to a straight line.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A linear relationship is  ________ if the points are widely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_________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about a line.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867" name="Picture 4" descr="TPS_03_0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2063736"/>
            <a:ext cx="3703638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 descr="TPS_03_0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2063736"/>
            <a:ext cx="37163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280988" y="4570391"/>
            <a:ext cx="88630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>
                <a:cs typeface="Times New Roman" pitchFamily="18" charset="0"/>
              </a:rPr>
              <a:t>Our eyes are not a good judge of the strength of a linear relationship.  The two scatterplots above show the same data set on a different scale.  Which data set appears to be more strongly correlated?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1321" y="200048"/>
            <a:ext cx="2095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strength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6979" y="745873"/>
            <a:ext cx="2095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strong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54804" y="741033"/>
            <a:ext cx="2095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close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27331" y="1293266"/>
            <a:ext cx="2095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weak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24572" y="1281390"/>
            <a:ext cx="2095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spread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0987" y="5492729"/>
            <a:ext cx="8429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 right one looks more closely grouped, but it’s not. The left one is the same data on a different scale.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315913" y="160338"/>
            <a:ext cx="79025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 u="sng" dirty="0">
                <a:cs typeface="Times New Roman" pitchFamily="18" charset="0"/>
              </a:rPr>
              <a:t>correlation coefficient (</a:t>
            </a:r>
            <a:r>
              <a:rPr lang="en-US" altLang="en-US" sz="2400" b="1" i="1" u="sng" dirty="0">
                <a:cs typeface="Times New Roman" pitchFamily="18" charset="0"/>
              </a:rPr>
              <a:t>r</a:t>
            </a:r>
            <a:r>
              <a:rPr lang="en-US" altLang="en-US" sz="2400" b="1" u="sng" dirty="0">
                <a:cs typeface="Times New Roman" pitchFamily="18" charset="0"/>
              </a:rPr>
              <a:t>)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b="1" dirty="0">
                <a:cs typeface="Times New Roman" pitchFamily="18" charset="0"/>
              </a:rPr>
              <a:t> 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dirty="0">
                <a:cs typeface="Times New Roman" pitchFamily="18" charset="0"/>
              </a:rPr>
              <a:t>a number that indicates both the ____________ and _____________ of the _________ relationship between 2 variables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11113" y="2473325"/>
            <a:ext cx="9132887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/>
              <a:t> </a:t>
            </a:r>
            <a:r>
              <a:rPr lang="en-US" altLang="en-US" sz="2400" b="1" dirty="0"/>
              <a:t>Facts/Properties About Correlation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1.	Correlation requires both variables to be ____________________.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2.	The correlation coefficient (r) is always a number between ______ and ______.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3</a:t>
            </a:r>
            <a:r>
              <a:rPr lang="en-US" altLang="en-US" sz="1600" dirty="0"/>
              <a:t>.     If  </a:t>
            </a:r>
            <a:r>
              <a:rPr lang="en-US" altLang="en-US" sz="2400" b="1" dirty="0"/>
              <a:t>r</a:t>
            </a:r>
            <a:r>
              <a:rPr lang="en-US" altLang="en-US" sz="1600" dirty="0"/>
              <a:t> is </a:t>
            </a:r>
            <a:r>
              <a:rPr lang="en-US" altLang="en-US" b="1" i="1" dirty="0"/>
              <a:t>positive</a:t>
            </a:r>
            <a:r>
              <a:rPr lang="en-US" altLang="en-US" sz="1600" dirty="0"/>
              <a:t>, then there is a ______________      relationship between the variables.</a:t>
            </a:r>
          </a:p>
          <a:p>
            <a:pPr eaLnBrk="1" hangingPunct="1"/>
            <a:endParaRPr lang="en-US" altLang="en-US" sz="1600" dirty="0"/>
          </a:p>
          <a:p>
            <a:pPr eaLnBrk="1" hangingPunct="1"/>
            <a:r>
              <a:rPr lang="en-US" altLang="en-US" sz="1600" dirty="0"/>
              <a:t>       If </a:t>
            </a:r>
            <a:r>
              <a:rPr lang="en-US" altLang="en-US" sz="2400" b="1" dirty="0"/>
              <a:t>r</a:t>
            </a:r>
            <a:r>
              <a:rPr lang="en-US" altLang="en-US" sz="1600" dirty="0"/>
              <a:t> is </a:t>
            </a:r>
            <a:r>
              <a:rPr lang="en-US" altLang="en-US" b="1" i="1" dirty="0"/>
              <a:t>negative</a:t>
            </a:r>
            <a:r>
              <a:rPr lang="en-US" altLang="en-US" sz="1600" dirty="0"/>
              <a:t>, then there is a ______________      relationship between the variables.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4.	The value of r will be exactly 1 or exactly -1 if ______________________________.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5.	The closer r is to _____, the ___________ the relationship between the variables.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66042" y="796411"/>
            <a:ext cx="6999282" cy="903150"/>
            <a:chOff x="466042" y="796411"/>
            <a:chExt cx="6999282" cy="903150"/>
          </a:xfrm>
        </p:grpSpPr>
        <p:sp>
          <p:nvSpPr>
            <p:cNvPr id="4" name="Rectangle 3"/>
            <p:cNvSpPr/>
            <p:nvPr/>
          </p:nvSpPr>
          <p:spPr>
            <a:xfrm>
              <a:off x="3723365" y="796411"/>
              <a:ext cx="374195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strength           direction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6042" y="1237896"/>
              <a:ext cx="11989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linear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910058" y="3052432"/>
            <a:ext cx="2095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quantitative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5596" y="3577586"/>
            <a:ext cx="531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99714" y="3577585"/>
            <a:ext cx="531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25662" y="4212579"/>
            <a:ext cx="1564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positive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84723" y="4820276"/>
            <a:ext cx="1564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negative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23472" y="5400936"/>
            <a:ext cx="4020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points are on a straight line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28234" y="5951835"/>
            <a:ext cx="465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25667" y="5945327"/>
            <a:ext cx="1322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weaker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952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Mrs. Smith has two Algebra 2 classes.  Each class takes a test, and the scores of each class are shown below:</a:t>
            </a:r>
            <a:br>
              <a:rPr lang="en-US" altLang="en-US" sz="2400" dirty="0" smtClean="0"/>
            </a:br>
            <a:endParaRPr lang="en-US" altLang="en-US" sz="2400" dirty="0" smtClean="0"/>
          </a:p>
        </p:txBody>
      </p:sp>
      <p:graphicFrame>
        <p:nvGraphicFramePr>
          <p:cNvPr id="4099" name="Object 2"/>
          <p:cNvGraphicFramePr>
            <a:graphicFrameLocks noChangeAspect="1"/>
          </p:cNvGraphicFramePr>
          <p:nvPr/>
        </p:nvGraphicFramePr>
        <p:xfrm>
          <a:off x="457200" y="793750"/>
          <a:ext cx="84216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6" name="Document" r:id="rId3" imgW="5625893" imgH="533380" progId="Word.Document.12">
                  <p:link updateAutomatic="1"/>
                </p:oleObj>
              </mc:Choice>
              <mc:Fallback>
                <p:oleObj name="Document" r:id="rId3" imgW="5625893" imgH="53338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93750"/>
                        <a:ext cx="8421688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3"/>
          <p:cNvGraphicFramePr>
            <a:graphicFrameLocks noChangeAspect="1"/>
          </p:cNvGraphicFramePr>
          <p:nvPr/>
        </p:nvGraphicFramePr>
        <p:xfrm>
          <a:off x="457200" y="1412875"/>
          <a:ext cx="842168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7" name="Document" r:id="rId3" imgW="5625893" imgH="533380" progId="Word.Document.12">
                  <p:link updateAutomatic="1"/>
                </p:oleObj>
              </mc:Choice>
              <mc:Fallback>
                <p:oleObj name="Document" r:id="rId3" imgW="5625893" imgH="53338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12875"/>
                        <a:ext cx="8421688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Rectangle 2"/>
          <p:cNvSpPr>
            <a:spLocks noChangeArrowheads="1"/>
          </p:cNvSpPr>
          <p:nvPr/>
        </p:nvSpPr>
        <p:spPr bwMode="auto">
          <a:xfrm>
            <a:off x="295275" y="2286540"/>
            <a:ext cx="7572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dirty="0">
                <a:cs typeface="Times New Roman" pitchFamily="18" charset="0"/>
              </a:rPr>
              <a:t>Make a side-by-side dot plot showing the scores from each class: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" name="Rectangle 3"/>
          <p:cNvSpPr>
            <a:spLocks noChangeArrowheads="1"/>
          </p:cNvSpPr>
          <p:nvPr/>
        </p:nvSpPr>
        <p:spPr bwMode="auto">
          <a:xfrm>
            <a:off x="295274" y="5489183"/>
            <a:ext cx="87531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9436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59436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59436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59436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59436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dirty="0">
                <a:cs typeface="Times New Roman" pitchFamily="18" charset="0"/>
              </a:rPr>
              <a:t>What do the </a:t>
            </a:r>
            <a:r>
              <a:rPr lang="en-US" altLang="en-US" sz="2400" dirty="0" err="1">
                <a:cs typeface="Times New Roman" pitchFamily="18" charset="0"/>
              </a:rPr>
              <a:t>dotplots</a:t>
            </a:r>
            <a:r>
              <a:rPr lang="en-US" altLang="en-US" sz="2400" dirty="0">
                <a:cs typeface="Times New Roman" pitchFamily="18" charset="0"/>
              </a:rPr>
              <a:t> show about the distributions of scores?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dirty="0">
                <a:cs typeface="Times New Roman" pitchFamily="18" charset="0"/>
              </a:rPr>
              <a:t> 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83898" y="5846303"/>
            <a:ext cx="87531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9436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59436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59436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59436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59436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en-US" altLang="en-US" sz="2400" b="1" baseline="30000" dirty="0" smtClean="0">
                <a:solidFill>
                  <a:srgbClr val="FF0000"/>
                </a:solidFill>
                <a:cs typeface="Times New Roman" pitchFamily="18" charset="0"/>
              </a:rPr>
              <a:t>st</a:t>
            </a:r>
            <a:r>
              <a:rPr lang="en-US" alt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 hour scores are more consistent (closer to 85).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dirty="0">
                <a:cs typeface="Times New Roman" pitchFamily="18" charset="0"/>
              </a:rPr>
              <a:t> 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8426" y="3585901"/>
            <a:ext cx="7572375" cy="597280"/>
            <a:chOff x="295275" y="3645048"/>
            <a:chExt cx="7572375" cy="597280"/>
          </a:xfrm>
        </p:grpSpPr>
        <p:grpSp>
          <p:nvGrpSpPr>
            <p:cNvPr id="7" name="Group 6"/>
            <p:cNvGrpSpPr/>
            <p:nvPr/>
          </p:nvGrpSpPr>
          <p:grpSpPr>
            <a:xfrm>
              <a:off x="295275" y="3645048"/>
              <a:ext cx="7572375" cy="257039"/>
              <a:chOff x="295275" y="3645048"/>
              <a:chExt cx="7572375" cy="257039"/>
            </a:xfrm>
          </p:grpSpPr>
          <p:pic>
            <p:nvPicPr>
              <p:cNvPr id="4102" name="Picture 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892" b="50218"/>
              <a:stretch>
                <a:fillRect/>
              </a:stretch>
            </p:blipFill>
            <p:spPr bwMode="auto">
              <a:xfrm>
                <a:off x="295275" y="3656440"/>
                <a:ext cx="7572375" cy="227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" name="Group 4"/>
              <p:cNvGrpSpPr/>
              <p:nvPr/>
            </p:nvGrpSpPr>
            <p:grpSpPr>
              <a:xfrm>
                <a:off x="1228299" y="3656440"/>
                <a:ext cx="206992" cy="229743"/>
                <a:chOff x="1228299" y="3656440"/>
                <a:chExt cx="206992" cy="229743"/>
              </a:xfrm>
            </p:grpSpPr>
            <p:cxnSp>
              <p:nvCxnSpPr>
                <p:cNvPr id="4" name="Straight Connector 3"/>
                <p:cNvCxnSpPr/>
                <p:nvPr/>
              </p:nvCxnSpPr>
              <p:spPr>
                <a:xfrm>
                  <a:off x="1228299" y="3656440"/>
                  <a:ext cx="0" cy="2274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435291" y="3658712"/>
                  <a:ext cx="0" cy="2274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/>
            </p:nvGrpSpPr>
            <p:grpSpPr>
              <a:xfrm>
                <a:off x="630059" y="3658712"/>
                <a:ext cx="206992" cy="229743"/>
                <a:chOff x="1228299" y="3656440"/>
                <a:chExt cx="206992" cy="229743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228299" y="3656440"/>
                  <a:ext cx="0" cy="2274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435291" y="3658712"/>
                  <a:ext cx="0" cy="2274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1833323" y="3663256"/>
                <a:ext cx="0" cy="2274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040315" y="3651880"/>
                <a:ext cx="0" cy="2274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5"/>
              <p:cNvGrpSpPr/>
              <p:nvPr/>
            </p:nvGrpSpPr>
            <p:grpSpPr>
              <a:xfrm>
                <a:off x="2422459" y="3654152"/>
                <a:ext cx="206992" cy="238847"/>
                <a:chOff x="1985723" y="3763336"/>
                <a:chExt cx="206992" cy="238847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985723" y="3774712"/>
                  <a:ext cx="0" cy="2274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2192715" y="3763336"/>
                  <a:ext cx="0" cy="2274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/>
              <p:cNvGrpSpPr/>
              <p:nvPr/>
            </p:nvGrpSpPr>
            <p:grpSpPr>
              <a:xfrm>
                <a:off x="3052539" y="3656424"/>
                <a:ext cx="206992" cy="238847"/>
                <a:chOff x="1985723" y="3763336"/>
                <a:chExt cx="206992" cy="238847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985723" y="3774712"/>
                  <a:ext cx="0" cy="2274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192715" y="3763336"/>
                  <a:ext cx="0" cy="2274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/>
              <p:cNvGrpSpPr/>
              <p:nvPr/>
            </p:nvGrpSpPr>
            <p:grpSpPr>
              <a:xfrm>
                <a:off x="3668971" y="3645048"/>
                <a:ext cx="206992" cy="238847"/>
                <a:chOff x="1985723" y="3763336"/>
                <a:chExt cx="206992" cy="238847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1985723" y="3774712"/>
                  <a:ext cx="0" cy="2274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2192715" y="3763336"/>
                  <a:ext cx="0" cy="2274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/>
            </p:nvGrpSpPr>
            <p:grpSpPr>
              <a:xfrm>
                <a:off x="4285403" y="3660968"/>
                <a:ext cx="206992" cy="238847"/>
                <a:chOff x="1985723" y="3763336"/>
                <a:chExt cx="206992" cy="238847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1985723" y="3774712"/>
                  <a:ext cx="0" cy="2274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2192715" y="3763336"/>
                  <a:ext cx="0" cy="2274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/>
              <p:cNvGrpSpPr/>
              <p:nvPr/>
            </p:nvGrpSpPr>
            <p:grpSpPr>
              <a:xfrm>
                <a:off x="4915483" y="3663240"/>
                <a:ext cx="206992" cy="238847"/>
                <a:chOff x="1985723" y="3763336"/>
                <a:chExt cx="206992" cy="238847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985723" y="3774712"/>
                  <a:ext cx="0" cy="2274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192715" y="3763336"/>
                  <a:ext cx="0" cy="2274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/>
              <p:cNvGrpSpPr/>
              <p:nvPr/>
            </p:nvGrpSpPr>
            <p:grpSpPr>
              <a:xfrm>
                <a:off x="5490971" y="3651864"/>
                <a:ext cx="206992" cy="238847"/>
                <a:chOff x="1985723" y="3763336"/>
                <a:chExt cx="206992" cy="238847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1985723" y="3774712"/>
                  <a:ext cx="0" cy="2274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192715" y="3763336"/>
                  <a:ext cx="0" cy="2274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/>
              <p:cNvGrpSpPr/>
              <p:nvPr/>
            </p:nvGrpSpPr>
            <p:grpSpPr>
              <a:xfrm>
                <a:off x="6093755" y="3654136"/>
                <a:ext cx="206992" cy="238847"/>
                <a:chOff x="1985723" y="3763336"/>
                <a:chExt cx="206992" cy="238847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985723" y="3774712"/>
                  <a:ext cx="0" cy="2274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2192715" y="3763336"/>
                  <a:ext cx="0" cy="2274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/>
              <p:cNvGrpSpPr/>
              <p:nvPr/>
            </p:nvGrpSpPr>
            <p:grpSpPr>
              <a:xfrm>
                <a:off x="6723835" y="3656408"/>
                <a:ext cx="206992" cy="238847"/>
                <a:chOff x="1985723" y="3763336"/>
                <a:chExt cx="206992" cy="238847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>
                  <a:off x="1985723" y="3774712"/>
                  <a:ext cx="0" cy="2274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192715" y="3763336"/>
                  <a:ext cx="0" cy="2274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/>
              <p:cNvGrpSpPr/>
              <p:nvPr/>
            </p:nvGrpSpPr>
            <p:grpSpPr>
              <a:xfrm>
                <a:off x="7326619" y="3658680"/>
                <a:ext cx="206992" cy="238847"/>
                <a:chOff x="1985723" y="3763336"/>
                <a:chExt cx="206992" cy="238847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985723" y="3774712"/>
                  <a:ext cx="0" cy="2274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192715" y="3763336"/>
                  <a:ext cx="0" cy="2274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TextBox 7"/>
            <p:cNvSpPr txBox="1"/>
            <p:nvPr/>
          </p:nvSpPr>
          <p:spPr>
            <a:xfrm>
              <a:off x="7356928" y="3872519"/>
              <a:ext cx="369332" cy="347211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200" b="1" dirty="0" smtClean="0"/>
                <a:t>100</a:t>
              </a:r>
              <a:endParaRPr lang="en-US" sz="1200" b="1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334449" y="3960418"/>
              <a:ext cx="369332" cy="262251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200" b="1" dirty="0" smtClean="0"/>
                <a:t>95</a:t>
              </a:r>
              <a:endParaRPr lang="en-US" sz="1200" b="1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298322" y="3980077"/>
              <a:ext cx="369332" cy="262251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200" b="1" dirty="0" smtClean="0"/>
                <a:t>90</a:t>
              </a:r>
              <a:endParaRPr lang="en-US" sz="12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302537" y="3957479"/>
              <a:ext cx="369332" cy="262251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200" b="1" dirty="0" smtClean="0"/>
                <a:t>85</a:t>
              </a:r>
              <a:endParaRPr lang="en-US" sz="1200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259531" y="3978753"/>
              <a:ext cx="369332" cy="262251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200" b="1" dirty="0" smtClean="0"/>
                <a:t>80</a:t>
              </a:r>
              <a:endParaRPr lang="en-US" sz="1200" b="1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237793" y="3966429"/>
              <a:ext cx="369332" cy="262251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200" b="1" dirty="0" smtClean="0"/>
                <a:t>75</a:t>
              </a:r>
              <a:endParaRPr lang="en-US" sz="1200" b="1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255595" y="3980077"/>
              <a:ext cx="369332" cy="262251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200" b="1" dirty="0" smtClean="0"/>
                <a:t>70</a:t>
              </a:r>
              <a:endParaRPr lang="en-US" sz="1200" b="1" dirty="0"/>
            </a:p>
          </p:txBody>
        </p:sp>
      </p:grpSp>
      <p:sp>
        <p:nvSpPr>
          <p:cNvPr id="10" name="Oval 9"/>
          <p:cNvSpPr/>
          <p:nvPr/>
        </p:nvSpPr>
        <p:spPr>
          <a:xfrm>
            <a:off x="3480096" y="3398295"/>
            <a:ext cx="122830" cy="1228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5502272" y="3414215"/>
            <a:ext cx="122830" cy="1228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3894080" y="3416487"/>
            <a:ext cx="122830" cy="1228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138320" y="3418759"/>
            <a:ext cx="122830" cy="1228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4499136" y="3407383"/>
            <a:ext cx="122830" cy="1228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3300384" y="3396007"/>
            <a:ext cx="122830" cy="1228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5732000" y="3411927"/>
            <a:ext cx="122830" cy="1228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4301232" y="3400551"/>
            <a:ext cx="122830" cy="1228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4726592" y="3416471"/>
            <a:ext cx="122830" cy="1228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4933584" y="3418743"/>
            <a:ext cx="122830" cy="1228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4103328" y="3393719"/>
            <a:ext cx="122830" cy="1228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7613136" y="4501479"/>
            <a:ext cx="122830" cy="1228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3753024" y="4490103"/>
            <a:ext cx="122830" cy="1228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7631328" y="4328599"/>
            <a:ext cx="122830" cy="1228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4576448" y="4480999"/>
            <a:ext cx="122830" cy="1228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4578720" y="4292199"/>
            <a:ext cx="122830" cy="1228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1523840" y="4471895"/>
            <a:ext cx="122830" cy="1228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5388496" y="4501463"/>
            <a:ext cx="122830" cy="1228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4585536" y="4107943"/>
            <a:ext cx="122830" cy="1228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7631312" y="4137511"/>
            <a:ext cx="122830" cy="1228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45296" y="4467335"/>
            <a:ext cx="122830" cy="1228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4589792" y="3939879"/>
            <a:ext cx="122830" cy="1228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-73692" y="4666787"/>
            <a:ext cx="8092182" cy="597280"/>
            <a:chOff x="-73692" y="4666787"/>
            <a:chExt cx="8092182" cy="597280"/>
          </a:xfrm>
        </p:grpSpPr>
        <p:grpSp>
          <p:nvGrpSpPr>
            <p:cNvPr id="11" name="Group 10"/>
            <p:cNvGrpSpPr/>
            <p:nvPr/>
          </p:nvGrpSpPr>
          <p:grpSpPr>
            <a:xfrm>
              <a:off x="111555" y="4666787"/>
              <a:ext cx="7906935" cy="597280"/>
              <a:chOff x="111555" y="4666787"/>
              <a:chExt cx="7906935" cy="597280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111555" y="4666787"/>
                <a:ext cx="7906935" cy="281503"/>
                <a:chOff x="-39285" y="3645048"/>
                <a:chExt cx="7906935" cy="281503"/>
              </a:xfrm>
            </p:grpSpPr>
            <p:pic>
              <p:nvPicPr>
                <p:cNvPr id="107" name="Picture 8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4892" b="50218"/>
                <a:stretch>
                  <a:fillRect/>
                </a:stretch>
              </p:blipFill>
              <p:spPr bwMode="auto">
                <a:xfrm>
                  <a:off x="295275" y="3656440"/>
                  <a:ext cx="7572375" cy="2274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08" name="Group 107"/>
                <p:cNvGrpSpPr/>
                <p:nvPr/>
              </p:nvGrpSpPr>
              <p:grpSpPr>
                <a:xfrm>
                  <a:off x="1228299" y="3656440"/>
                  <a:ext cx="206992" cy="229743"/>
                  <a:chOff x="1228299" y="3656440"/>
                  <a:chExt cx="206992" cy="229743"/>
                </a:xfrm>
              </p:grpSpPr>
              <p:cxnSp>
                <p:nvCxnSpPr>
                  <p:cNvPr id="141" name="Straight Connector 140"/>
                  <p:cNvCxnSpPr/>
                  <p:nvPr/>
                </p:nvCxnSpPr>
                <p:spPr>
                  <a:xfrm>
                    <a:off x="1228299" y="3656440"/>
                    <a:ext cx="0" cy="22747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/>
                  <p:cNvCxnSpPr/>
                  <p:nvPr/>
                </p:nvCxnSpPr>
                <p:spPr>
                  <a:xfrm>
                    <a:off x="1435291" y="3658712"/>
                    <a:ext cx="0" cy="22747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9" name="Group 108"/>
                <p:cNvGrpSpPr/>
                <p:nvPr/>
              </p:nvGrpSpPr>
              <p:grpSpPr>
                <a:xfrm>
                  <a:off x="-39285" y="3658712"/>
                  <a:ext cx="876336" cy="267839"/>
                  <a:chOff x="558955" y="3656440"/>
                  <a:chExt cx="876336" cy="267839"/>
                </a:xfrm>
              </p:grpSpPr>
              <p:cxnSp>
                <p:nvCxnSpPr>
                  <p:cNvPr id="139" name="Straight Connector 138"/>
                  <p:cNvCxnSpPr/>
                  <p:nvPr/>
                </p:nvCxnSpPr>
                <p:spPr>
                  <a:xfrm>
                    <a:off x="1228299" y="3656440"/>
                    <a:ext cx="0" cy="22747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>
                    <a:off x="1435291" y="3658712"/>
                    <a:ext cx="0" cy="22747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/>
                  <p:cNvCxnSpPr/>
                  <p:nvPr/>
                </p:nvCxnSpPr>
                <p:spPr>
                  <a:xfrm>
                    <a:off x="558955" y="3696808"/>
                    <a:ext cx="0" cy="22747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833323" y="3663256"/>
                  <a:ext cx="0" cy="2274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2040315" y="3651880"/>
                  <a:ext cx="0" cy="2274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2" name="Group 111"/>
                <p:cNvGrpSpPr/>
                <p:nvPr/>
              </p:nvGrpSpPr>
              <p:grpSpPr>
                <a:xfrm>
                  <a:off x="2422459" y="3654152"/>
                  <a:ext cx="206992" cy="238847"/>
                  <a:chOff x="1985723" y="3763336"/>
                  <a:chExt cx="206992" cy="238847"/>
                </a:xfrm>
              </p:grpSpPr>
              <p:cxnSp>
                <p:nvCxnSpPr>
                  <p:cNvPr id="137" name="Straight Connector 136"/>
                  <p:cNvCxnSpPr/>
                  <p:nvPr/>
                </p:nvCxnSpPr>
                <p:spPr>
                  <a:xfrm>
                    <a:off x="1985723" y="3774712"/>
                    <a:ext cx="0" cy="22747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/>
                  <p:cNvCxnSpPr/>
                  <p:nvPr/>
                </p:nvCxnSpPr>
                <p:spPr>
                  <a:xfrm>
                    <a:off x="2192715" y="3763336"/>
                    <a:ext cx="0" cy="22747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3052539" y="3656424"/>
                  <a:ext cx="206992" cy="238847"/>
                  <a:chOff x="1985723" y="3763336"/>
                  <a:chExt cx="206992" cy="238847"/>
                </a:xfrm>
              </p:grpSpPr>
              <p:cxnSp>
                <p:nvCxnSpPr>
                  <p:cNvPr id="135" name="Straight Connector 134"/>
                  <p:cNvCxnSpPr/>
                  <p:nvPr/>
                </p:nvCxnSpPr>
                <p:spPr>
                  <a:xfrm>
                    <a:off x="1985723" y="3774712"/>
                    <a:ext cx="0" cy="22747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/>
                  <p:cNvCxnSpPr/>
                  <p:nvPr/>
                </p:nvCxnSpPr>
                <p:spPr>
                  <a:xfrm>
                    <a:off x="2192715" y="3763336"/>
                    <a:ext cx="0" cy="22747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4" name="Group 113"/>
                <p:cNvGrpSpPr/>
                <p:nvPr/>
              </p:nvGrpSpPr>
              <p:grpSpPr>
                <a:xfrm>
                  <a:off x="3668971" y="3645048"/>
                  <a:ext cx="206992" cy="238847"/>
                  <a:chOff x="1985723" y="3763336"/>
                  <a:chExt cx="206992" cy="238847"/>
                </a:xfrm>
              </p:grpSpPr>
              <p:cxnSp>
                <p:nvCxnSpPr>
                  <p:cNvPr id="133" name="Straight Connector 132"/>
                  <p:cNvCxnSpPr/>
                  <p:nvPr/>
                </p:nvCxnSpPr>
                <p:spPr>
                  <a:xfrm>
                    <a:off x="1985723" y="3774712"/>
                    <a:ext cx="0" cy="22747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/>
                  <p:cNvCxnSpPr/>
                  <p:nvPr/>
                </p:nvCxnSpPr>
                <p:spPr>
                  <a:xfrm>
                    <a:off x="2192715" y="3763336"/>
                    <a:ext cx="0" cy="22747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5" name="Group 114"/>
                <p:cNvGrpSpPr/>
                <p:nvPr/>
              </p:nvGrpSpPr>
              <p:grpSpPr>
                <a:xfrm>
                  <a:off x="4285403" y="3660968"/>
                  <a:ext cx="206992" cy="238847"/>
                  <a:chOff x="1985723" y="3763336"/>
                  <a:chExt cx="206992" cy="238847"/>
                </a:xfrm>
              </p:grpSpPr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1985723" y="3774712"/>
                    <a:ext cx="0" cy="22747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/>
                  <p:cNvCxnSpPr/>
                  <p:nvPr/>
                </p:nvCxnSpPr>
                <p:spPr>
                  <a:xfrm>
                    <a:off x="2192715" y="3763336"/>
                    <a:ext cx="0" cy="22747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6" name="Group 115"/>
                <p:cNvGrpSpPr/>
                <p:nvPr/>
              </p:nvGrpSpPr>
              <p:grpSpPr>
                <a:xfrm>
                  <a:off x="4915483" y="3663240"/>
                  <a:ext cx="206992" cy="238847"/>
                  <a:chOff x="1985723" y="3763336"/>
                  <a:chExt cx="206992" cy="238847"/>
                </a:xfrm>
              </p:grpSpPr>
              <p:cxnSp>
                <p:nvCxnSpPr>
                  <p:cNvPr id="129" name="Straight Connector 128"/>
                  <p:cNvCxnSpPr/>
                  <p:nvPr/>
                </p:nvCxnSpPr>
                <p:spPr>
                  <a:xfrm>
                    <a:off x="1985723" y="3774712"/>
                    <a:ext cx="0" cy="22747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>
                    <a:off x="2192715" y="3763336"/>
                    <a:ext cx="0" cy="22747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7" name="Group 116"/>
                <p:cNvGrpSpPr/>
                <p:nvPr/>
              </p:nvGrpSpPr>
              <p:grpSpPr>
                <a:xfrm>
                  <a:off x="5490971" y="3651864"/>
                  <a:ext cx="206992" cy="238847"/>
                  <a:chOff x="1985723" y="3763336"/>
                  <a:chExt cx="206992" cy="238847"/>
                </a:xfrm>
              </p:grpSpPr>
              <p:cxnSp>
                <p:nvCxnSpPr>
                  <p:cNvPr id="127" name="Straight Connector 126"/>
                  <p:cNvCxnSpPr/>
                  <p:nvPr/>
                </p:nvCxnSpPr>
                <p:spPr>
                  <a:xfrm>
                    <a:off x="1985723" y="3774712"/>
                    <a:ext cx="0" cy="22747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>
                    <a:off x="2192715" y="3763336"/>
                    <a:ext cx="0" cy="22747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8" name="Group 117"/>
                <p:cNvGrpSpPr/>
                <p:nvPr/>
              </p:nvGrpSpPr>
              <p:grpSpPr>
                <a:xfrm>
                  <a:off x="6093755" y="3654136"/>
                  <a:ext cx="206992" cy="238847"/>
                  <a:chOff x="1985723" y="3763336"/>
                  <a:chExt cx="206992" cy="238847"/>
                </a:xfrm>
              </p:grpSpPr>
              <p:cxnSp>
                <p:nvCxnSpPr>
                  <p:cNvPr id="125" name="Straight Connector 124"/>
                  <p:cNvCxnSpPr/>
                  <p:nvPr/>
                </p:nvCxnSpPr>
                <p:spPr>
                  <a:xfrm>
                    <a:off x="1985723" y="3774712"/>
                    <a:ext cx="0" cy="22747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>
                    <a:off x="2192715" y="3763336"/>
                    <a:ext cx="0" cy="22747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9" name="Group 118"/>
                <p:cNvGrpSpPr/>
                <p:nvPr/>
              </p:nvGrpSpPr>
              <p:grpSpPr>
                <a:xfrm>
                  <a:off x="6723835" y="3656408"/>
                  <a:ext cx="206992" cy="238847"/>
                  <a:chOff x="1985723" y="3763336"/>
                  <a:chExt cx="206992" cy="238847"/>
                </a:xfrm>
              </p:grpSpPr>
              <p:cxnSp>
                <p:nvCxnSpPr>
                  <p:cNvPr id="123" name="Straight Connector 122"/>
                  <p:cNvCxnSpPr/>
                  <p:nvPr/>
                </p:nvCxnSpPr>
                <p:spPr>
                  <a:xfrm>
                    <a:off x="1985723" y="3774712"/>
                    <a:ext cx="0" cy="22747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2192715" y="3763336"/>
                    <a:ext cx="0" cy="22747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0" name="Group 119"/>
                <p:cNvGrpSpPr/>
                <p:nvPr/>
              </p:nvGrpSpPr>
              <p:grpSpPr>
                <a:xfrm>
                  <a:off x="7326619" y="3658680"/>
                  <a:ext cx="206992" cy="238847"/>
                  <a:chOff x="1985723" y="3763336"/>
                  <a:chExt cx="206992" cy="238847"/>
                </a:xfrm>
              </p:grpSpPr>
              <p:cxnSp>
                <p:nvCxnSpPr>
                  <p:cNvPr id="121" name="Straight Connector 120"/>
                  <p:cNvCxnSpPr/>
                  <p:nvPr/>
                </p:nvCxnSpPr>
                <p:spPr>
                  <a:xfrm>
                    <a:off x="1985723" y="3774712"/>
                    <a:ext cx="0" cy="22747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>
                    <a:off x="2192715" y="3763336"/>
                    <a:ext cx="0" cy="22747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0" name="TextBox 99"/>
              <p:cNvSpPr txBox="1"/>
              <p:nvPr/>
            </p:nvSpPr>
            <p:spPr>
              <a:xfrm>
                <a:off x="7507768" y="4894258"/>
                <a:ext cx="369332" cy="347211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sz="1200" b="1" dirty="0" smtClean="0"/>
                  <a:t>100</a:t>
                </a:r>
                <a:endParaRPr lang="en-US" sz="1200" b="1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6485289" y="4982157"/>
                <a:ext cx="369332" cy="262251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sz="1200" b="1" dirty="0" smtClean="0"/>
                  <a:t>95</a:t>
                </a:r>
                <a:endParaRPr lang="en-US" sz="1200" b="1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5449162" y="5001816"/>
                <a:ext cx="369332" cy="262251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sz="1200" b="1" dirty="0" smtClean="0"/>
                  <a:t>90</a:t>
                </a:r>
                <a:endParaRPr lang="en-US" sz="1200" b="1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4453377" y="4979218"/>
                <a:ext cx="369332" cy="262251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sz="1200" b="1" dirty="0" smtClean="0"/>
                  <a:t>85</a:t>
                </a:r>
                <a:endParaRPr lang="en-US" sz="1200" b="1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410371" y="5000492"/>
                <a:ext cx="369332" cy="262251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sz="1200" b="1" dirty="0" smtClean="0"/>
                  <a:t>80</a:t>
                </a:r>
                <a:endParaRPr lang="en-US" sz="1200" b="1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388633" y="4988168"/>
                <a:ext cx="369332" cy="262251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sz="1200" b="1" dirty="0" smtClean="0"/>
                  <a:t>75</a:t>
                </a:r>
                <a:endParaRPr lang="en-US" sz="1200" b="1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1406435" y="5001816"/>
                <a:ext cx="369332" cy="262251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sz="1200" b="1" dirty="0" smtClean="0"/>
                  <a:t>70</a:t>
                </a:r>
                <a:endParaRPr lang="en-US" sz="1200" b="1" dirty="0"/>
              </a:p>
            </p:txBody>
          </p:sp>
        </p:grpSp>
        <p:sp>
          <p:nvSpPr>
            <p:cNvPr id="165" name="TextBox 164"/>
            <p:cNvSpPr txBox="1"/>
            <p:nvPr/>
          </p:nvSpPr>
          <p:spPr>
            <a:xfrm>
              <a:off x="-73692" y="4988167"/>
              <a:ext cx="369332" cy="262251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sz="1200" b="1" dirty="0" smtClean="0"/>
                <a:t>55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6376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61" y="236538"/>
            <a:ext cx="13811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547" y="236538"/>
            <a:ext cx="12319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351" y="247650"/>
            <a:ext cx="1387475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230" y="247650"/>
            <a:ext cx="151765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2"/>
          <p:cNvSpPr txBox="1">
            <a:spLocks noChangeArrowheads="1"/>
          </p:cNvSpPr>
          <p:nvPr/>
        </p:nvSpPr>
        <p:spPr bwMode="auto">
          <a:xfrm>
            <a:off x="-51989" y="1652588"/>
            <a:ext cx="1647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Perfect negative correlation</a:t>
            </a:r>
          </a:p>
          <a:p>
            <a:pPr algn="ctr" eaLnBrk="1" hangingPunct="1"/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r = ______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9" name="Text Box 2"/>
          <p:cNvSpPr txBox="1">
            <a:spLocks noChangeArrowheads="1"/>
          </p:cNvSpPr>
          <p:nvPr/>
        </p:nvSpPr>
        <p:spPr bwMode="auto">
          <a:xfrm>
            <a:off x="1509584" y="1652588"/>
            <a:ext cx="1647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Strong negative correlation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0" name="Text Box 2"/>
          <p:cNvSpPr txBox="1">
            <a:spLocks noChangeArrowheads="1"/>
          </p:cNvSpPr>
          <p:nvPr/>
        </p:nvSpPr>
        <p:spPr bwMode="auto">
          <a:xfrm>
            <a:off x="2984176" y="1665288"/>
            <a:ext cx="16478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Weak</a:t>
            </a:r>
          </a:p>
          <a:p>
            <a:pPr algn="ctr" eaLnBrk="1" hangingPunct="1"/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negative correlation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Text Box 2"/>
          <p:cNvSpPr txBox="1">
            <a:spLocks noChangeArrowheads="1"/>
          </p:cNvSpPr>
          <p:nvPr/>
        </p:nvSpPr>
        <p:spPr bwMode="auto">
          <a:xfrm>
            <a:off x="4648467" y="1665288"/>
            <a:ext cx="16494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No correlation</a:t>
            </a:r>
          </a:p>
          <a:p>
            <a:pPr algn="ctr" eaLnBrk="1" hangingPunct="1"/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r = ______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44875" y="3457575"/>
            <a:ext cx="5570538" cy="3225800"/>
            <a:chOff x="3444875" y="3457575"/>
            <a:chExt cx="5570538" cy="3225800"/>
          </a:xfrm>
        </p:grpSpPr>
        <p:pic>
          <p:nvPicPr>
            <p:cNvPr id="38922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875" y="3457575"/>
              <a:ext cx="1651000" cy="149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3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238" y="3538538"/>
              <a:ext cx="1858962" cy="142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4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0913" y="3508375"/>
              <a:ext cx="1714500" cy="148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5" name="Text Box 2"/>
            <p:cNvSpPr txBox="1">
              <a:spLocks noChangeArrowheads="1"/>
            </p:cNvSpPr>
            <p:nvPr/>
          </p:nvSpPr>
          <p:spPr bwMode="auto">
            <a:xfrm>
              <a:off x="7366000" y="4989513"/>
              <a:ext cx="164941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Times New Roman" pitchFamily="18" charset="0"/>
                  <a:cs typeface="Times New Roman" pitchFamily="18" charset="0"/>
                </a:rPr>
                <a:t>Perfect positive</a:t>
              </a:r>
            </a:p>
            <a:p>
              <a:pPr algn="ctr" eaLnBrk="1" hangingPunct="1"/>
              <a:r>
                <a:rPr lang="en-US" altLang="en-US" sz="2000" dirty="0">
                  <a:latin typeface="Times New Roman" pitchFamily="18" charset="0"/>
                  <a:cs typeface="Times New Roman" pitchFamily="18" charset="0"/>
                </a:rPr>
                <a:t>correlation</a:t>
              </a:r>
            </a:p>
            <a:p>
              <a:pPr algn="ctr" eaLnBrk="1" hangingPunct="1"/>
              <a:endParaRPr lang="en-US" altLang="en-US" sz="2000" dirty="0"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/>
              <a:r>
                <a:rPr lang="en-US" altLang="en-US" sz="2400" b="1" dirty="0">
                  <a:latin typeface="Times New Roman" pitchFamily="18" charset="0"/>
                  <a:cs typeface="Times New Roman" pitchFamily="18" charset="0"/>
                </a:rPr>
                <a:t>r = ______</a:t>
              </a:r>
              <a:endParaRPr lang="en-US" alt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926" name="Text Box 2"/>
            <p:cNvSpPr txBox="1">
              <a:spLocks noChangeArrowheads="1"/>
            </p:cNvSpPr>
            <p:nvPr/>
          </p:nvSpPr>
          <p:spPr bwMode="auto">
            <a:xfrm>
              <a:off x="5434013" y="4954588"/>
              <a:ext cx="1649412" cy="132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Strong positive</a:t>
              </a:r>
            </a:p>
            <a:p>
              <a:pPr algn="ctr" eaLnBrk="1" hangingPunct="1"/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correlation</a:t>
              </a:r>
            </a:p>
            <a:p>
              <a:pPr algn="ctr" eaLnBrk="1" hangingPunct="1"/>
              <a:endParaRPr lang="en-US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927" name="Text Box 2"/>
            <p:cNvSpPr txBox="1">
              <a:spLocks noChangeArrowheads="1"/>
            </p:cNvSpPr>
            <p:nvPr/>
          </p:nvSpPr>
          <p:spPr bwMode="auto">
            <a:xfrm>
              <a:off x="3568700" y="4949825"/>
              <a:ext cx="1649413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Weak</a:t>
              </a:r>
            </a:p>
            <a:p>
              <a:pPr algn="ctr" eaLnBrk="1" hangingPunct="1"/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positive</a:t>
              </a:r>
            </a:p>
            <a:p>
              <a:pPr algn="ctr" eaLnBrk="1" hangingPunct="1"/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correlation</a:t>
              </a:r>
            </a:p>
            <a:p>
              <a:pPr algn="ctr" eaLnBrk="1" hangingPunct="1"/>
              <a:endParaRPr lang="en-US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32878" y="2866040"/>
            <a:ext cx="661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62594" y="2595055"/>
            <a:ext cx="661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71811" y="6221710"/>
            <a:ext cx="661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200025" y="12700"/>
            <a:ext cx="8756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42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42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42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42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42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cs typeface="Times New Roman" pitchFamily="18" charset="0"/>
              </a:rPr>
              <a:t>Example 1:</a:t>
            </a:r>
            <a:r>
              <a:rPr lang="en-US" altLang="en-US">
                <a:cs typeface="Times New Roman" pitchFamily="18" charset="0"/>
              </a:rPr>
              <a:t>  Select the most likely value of the correlation coefficient for each scatterplot below.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407988" y="841375"/>
            <a:ext cx="403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cs typeface="Times New Roman" pitchFamily="18" charset="0"/>
              </a:rPr>
              <a:t>A.</a:t>
            </a:r>
            <a:endParaRPr lang="en-US" altLang="en-US"/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407988" y="2901950"/>
            <a:ext cx="403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cs typeface="Times New Roman" pitchFamily="18" charset="0"/>
              </a:rPr>
              <a:t>B.</a:t>
            </a:r>
            <a:endParaRPr lang="en-US" altLang="en-US"/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407988" y="4967288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cs typeface="Times New Roman" pitchFamily="18" charset="0"/>
              </a:rPr>
              <a:t>C.</a:t>
            </a:r>
            <a:endParaRPr lang="en-US" altLang="en-US"/>
          </a:p>
        </p:txBody>
      </p:sp>
      <p:pic>
        <p:nvPicPr>
          <p:cNvPr id="3994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836613"/>
            <a:ext cx="22987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2909888"/>
            <a:ext cx="2298700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4911725"/>
            <a:ext cx="239236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Rectangle 12"/>
          <p:cNvSpPr>
            <a:spLocks noChangeArrowheads="1"/>
          </p:cNvSpPr>
          <p:nvPr/>
        </p:nvSpPr>
        <p:spPr bwMode="auto">
          <a:xfrm>
            <a:off x="3844925" y="825500"/>
            <a:ext cx="4572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Calibri" pitchFamily="34" charset="0"/>
              <a:buAutoNum type="alphaLcPeriod"/>
            </a:pPr>
            <a:r>
              <a:rPr lang="en-US" altLang="en-US" sz="2400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= 0.87</a:t>
            </a:r>
          </a:p>
          <a:p>
            <a:pPr eaLnBrk="1" hangingPunct="1">
              <a:buFont typeface="Calibri" pitchFamily="34" charset="0"/>
              <a:buAutoNum type="alphaLcPeriod"/>
            </a:pPr>
            <a:r>
              <a:rPr lang="en-US" altLang="en-US" sz="2400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= -0.54</a:t>
            </a:r>
          </a:p>
          <a:p>
            <a:pPr eaLnBrk="1" hangingPunct="1">
              <a:buFont typeface="Calibri" pitchFamily="34" charset="0"/>
              <a:buAutoNum type="alphaLcPeriod"/>
            </a:pPr>
            <a:r>
              <a:rPr lang="en-US" altLang="en-US" sz="2400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= 0</a:t>
            </a:r>
          </a:p>
          <a:p>
            <a:pPr eaLnBrk="1" hangingPunct="1">
              <a:buFont typeface="Calibri" pitchFamily="34" charset="0"/>
              <a:buAutoNum type="alphaLcPeriod"/>
            </a:pPr>
            <a:r>
              <a:rPr lang="en-US" altLang="en-US" sz="2400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= -1.15</a:t>
            </a:r>
          </a:p>
        </p:txBody>
      </p:sp>
      <p:sp>
        <p:nvSpPr>
          <p:cNvPr id="39946" name="Rectangle 13"/>
          <p:cNvSpPr>
            <a:spLocks noChangeArrowheads="1"/>
          </p:cNvSpPr>
          <p:nvPr/>
        </p:nvSpPr>
        <p:spPr bwMode="auto">
          <a:xfrm>
            <a:off x="3844925" y="2925763"/>
            <a:ext cx="457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Calibri" pitchFamily="34" charset="0"/>
              <a:buAutoNum type="alphaLcPeriod"/>
            </a:pPr>
            <a:r>
              <a:rPr lang="en-US" altLang="en-US" sz="2400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= 0.92</a:t>
            </a:r>
          </a:p>
          <a:p>
            <a:pPr eaLnBrk="1" hangingPunct="1">
              <a:buFont typeface="Calibri" pitchFamily="34" charset="0"/>
              <a:buAutoNum type="alphaLcPeriod"/>
            </a:pPr>
            <a:r>
              <a:rPr lang="en-US" altLang="en-US" sz="2400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= -0.88</a:t>
            </a:r>
          </a:p>
          <a:p>
            <a:pPr eaLnBrk="1" hangingPunct="1">
              <a:buFont typeface="Calibri" pitchFamily="34" charset="0"/>
              <a:buAutoNum type="alphaLcPeriod"/>
            </a:pPr>
            <a:r>
              <a:rPr lang="en-US" altLang="en-US" sz="2400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= 1</a:t>
            </a:r>
          </a:p>
          <a:p>
            <a:pPr eaLnBrk="1" hangingPunct="1">
              <a:buFont typeface="Calibri" pitchFamily="34" charset="0"/>
              <a:buAutoNum type="alphaLcPeriod"/>
            </a:pPr>
            <a:r>
              <a:rPr lang="en-US" altLang="en-US" sz="2400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= 0</a:t>
            </a:r>
          </a:p>
        </p:txBody>
      </p:sp>
      <p:sp>
        <p:nvSpPr>
          <p:cNvPr id="39947" name="Rectangle 14"/>
          <p:cNvSpPr>
            <a:spLocks noChangeArrowheads="1"/>
          </p:cNvSpPr>
          <p:nvPr/>
        </p:nvSpPr>
        <p:spPr bwMode="auto">
          <a:xfrm>
            <a:off x="3844925" y="4913313"/>
            <a:ext cx="4572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Calibri" pitchFamily="34" charset="0"/>
              <a:buAutoNum type="alphaLcPeriod"/>
            </a:pPr>
            <a:r>
              <a:rPr lang="en-US" altLang="en-US" sz="2400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= -0.95</a:t>
            </a:r>
          </a:p>
          <a:p>
            <a:pPr eaLnBrk="1" hangingPunct="1">
              <a:buFont typeface="Calibri" pitchFamily="34" charset="0"/>
              <a:buAutoNum type="alphaLcPeriod"/>
            </a:pPr>
            <a:r>
              <a:rPr lang="en-US" altLang="en-US" sz="2400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= 0</a:t>
            </a:r>
          </a:p>
          <a:p>
            <a:pPr eaLnBrk="1" hangingPunct="1">
              <a:buFont typeface="Calibri" pitchFamily="34" charset="0"/>
              <a:buAutoNum type="alphaLcPeriod"/>
            </a:pPr>
            <a:r>
              <a:rPr lang="en-US" altLang="en-US" sz="2400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= -1</a:t>
            </a:r>
          </a:p>
          <a:p>
            <a:pPr eaLnBrk="1" hangingPunct="1">
              <a:buFont typeface="Calibri" pitchFamily="34" charset="0"/>
              <a:buAutoNum type="alphaLcPeriod"/>
            </a:pPr>
            <a:r>
              <a:rPr lang="en-US" altLang="en-US" sz="2400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= 0.95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07061" y="1223323"/>
            <a:ext cx="1720282" cy="400050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31857" y="2974689"/>
            <a:ext cx="1720282" cy="400050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65837" y="5312919"/>
            <a:ext cx="1720282" cy="400050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280988" y="95250"/>
            <a:ext cx="8675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42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tabLst>
                <a:tab pos="142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tabLst>
                <a:tab pos="142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tabLst>
                <a:tab pos="142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tabLst>
                <a:tab pos="142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cs typeface="Times New Roman" pitchFamily="18" charset="0"/>
              </a:rPr>
              <a:t>Example 2:</a:t>
            </a:r>
            <a:r>
              <a:rPr lang="en-US" altLang="en-US">
                <a:cs typeface="Times New Roman" pitchFamily="18" charset="0"/>
              </a:rPr>
              <a:t>  Select the most likely value of the correlation coefficient (</a:t>
            </a:r>
            <a:r>
              <a:rPr lang="en-US" altLang="en-US" i="1">
                <a:cs typeface="Times New Roman" pitchFamily="18" charset="0"/>
              </a:rPr>
              <a:t>r</a:t>
            </a:r>
            <a:r>
              <a:rPr lang="en-US" altLang="en-US">
                <a:cs typeface="Times New Roman" pitchFamily="18" charset="0"/>
              </a:rPr>
              <a:t>) for each pair of variables.  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988" y="939800"/>
            <a:ext cx="4572000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15240" algn="l"/>
              </a:tabLst>
              <a:defRPr/>
            </a:pP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AutoNum type="alphaUcPeriod"/>
              <a:tabLst>
                <a:tab pos="15240" algn="l"/>
              </a:tabLst>
              <a:defRPr/>
            </a:pP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x =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outside temperature			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15240" algn="l"/>
              </a:tabLst>
              <a:defRPr/>
            </a:pP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		y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= ice cream sales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3844925" y="117475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Calibri" pitchFamily="34" charset="0"/>
              <a:buAutoNum type="alphaLcPeriod"/>
            </a:pPr>
            <a:r>
              <a:rPr lang="en-US" altLang="en-US" i="1">
                <a:cs typeface="Times New Roman" pitchFamily="18" charset="0"/>
              </a:rPr>
              <a:t>r</a:t>
            </a:r>
            <a:r>
              <a:rPr lang="en-US" altLang="en-US">
                <a:cs typeface="Times New Roman" pitchFamily="18" charset="0"/>
              </a:rPr>
              <a:t> = 0.83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Calibri" pitchFamily="34" charset="0"/>
              <a:buAutoNum type="alphaLcPeriod"/>
            </a:pPr>
            <a:r>
              <a:rPr lang="en-US" altLang="en-US" i="1">
                <a:cs typeface="Times New Roman" pitchFamily="18" charset="0"/>
              </a:rPr>
              <a:t>r</a:t>
            </a:r>
            <a:r>
              <a:rPr lang="en-US" altLang="en-US">
                <a:cs typeface="Times New Roman" pitchFamily="18" charset="0"/>
              </a:rPr>
              <a:t> = 0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Calibri" pitchFamily="34" charset="0"/>
              <a:buAutoNum type="alphaLcPeriod"/>
            </a:pPr>
            <a:r>
              <a:rPr lang="en-US" altLang="en-US" i="1">
                <a:cs typeface="Times New Roman" pitchFamily="18" charset="0"/>
              </a:rPr>
              <a:t>r</a:t>
            </a:r>
            <a:r>
              <a:rPr lang="en-US" altLang="en-US">
                <a:cs typeface="Times New Roman" pitchFamily="18" charset="0"/>
              </a:rPr>
              <a:t> = 1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Calibri" pitchFamily="34" charset="0"/>
              <a:buAutoNum type="alphaLcPeriod"/>
            </a:pPr>
            <a:r>
              <a:rPr lang="en-US" altLang="en-US" i="1">
                <a:cs typeface="Times New Roman" pitchFamily="18" charset="0"/>
              </a:rPr>
              <a:t>r</a:t>
            </a:r>
            <a:r>
              <a:rPr lang="en-US" altLang="en-US">
                <a:cs typeface="Times New Roman" pitchFamily="18" charset="0"/>
              </a:rPr>
              <a:t> = -0.92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280988" y="311785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B.	x = # of miles a car has been driven</a:t>
            </a:r>
          </a:p>
          <a:p>
            <a:pPr eaLnBrk="1" hangingPunct="1"/>
            <a:r>
              <a:rPr lang="en-US" altLang="en-US"/>
              <a:t>       y = the price of the car when sold</a:t>
            </a:r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5205413" y="3163888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Calibri" pitchFamily="34" charset="0"/>
              <a:buAutoNum type="alphaLcPeriod"/>
            </a:pPr>
            <a:r>
              <a:rPr lang="en-US" altLang="en-US" i="1">
                <a:cs typeface="Times New Roman" pitchFamily="18" charset="0"/>
              </a:rPr>
              <a:t>r</a:t>
            </a:r>
            <a:r>
              <a:rPr lang="en-US" altLang="en-US">
                <a:cs typeface="Times New Roman" pitchFamily="18" charset="0"/>
              </a:rPr>
              <a:t> = 0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Calibri" pitchFamily="34" charset="0"/>
              <a:buAutoNum type="alphaLcPeriod"/>
            </a:pPr>
            <a:r>
              <a:rPr lang="en-US" altLang="en-US" i="1">
                <a:cs typeface="Times New Roman" pitchFamily="18" charset="0"/>
              </a:rPr>
              <a:t>r</a:t>
            </a:r>
            <a:r>
              <a:rPr lang="en-US" altLang="en-US">
                <a:cs typeface="Times New Roman" pitchFamily="18" charset="0"/>
              </a:rPr>
              <a:t> = -0.74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Calibri" pitchFamily="34" charset="0"/>
              <a:buAutoNum type="alphaLcPeriod"/>
            </a:pPr>
            <a:r>
              <a:rPr lang="en-US" altLang="en-US" i="1">
                <a:cs typeface="Times New Roman" pitchFamily="18" charset="0"/>
              </a:rPr>
              <a:t>r</a:t>
            </a:r>
            <a:r>
              <a:rPr lang="en-US" altLang="en-US">
                <a:cs typeface="Times New Roman" pitchFamily="18" charset="0"/>
              </a:rPr>
              <a:t> = -1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Calibri" pitchFamily="34" charset="0"/>
              <a:buAutoNum type="alphaLcPeriod"/>
            </a:pPr>
            <a:r>
              <a:rPr lang="en-US" altLang="en-US" i="1">
                <a:cs typeface="Times New Roman" pitchFamily="18" charset="0"/>
              </a:rPr>
              <a:t>r</a:t>
            </a:r>
            <a:r>
              <a:rPr lang="en-US" altLang="en-US">
                <a:cs typeface="Times New Roman" pitchFamily="18" charset="0"/>
              </a:rPr>
              <a:t> = 0.95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293688" y="4946146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/>
              <a:t>C.	x = height of your classmates</a:t>
            </a:r>
          </a:p>
          <a:p>
            <a:pPr eaLnBrk="1" hangingPunct="1"/>
            <a:r>
              <a:rPr lang="en-US" altLang="en-US" dirty="0"/>
              <a:t>       y = classmates’ scores on their </a:t>
            </a:r>
          </a:p>
          <a:p>
            <a:pPr eaLnBrk="1" hangingPunct="1"/>
            <a:r>
              <a:rPr lang="en-US" altLang="en-US" dirty="0"/>
              <a:t>             last math test</a:t>
            </a:r>
          </a:p>
        </p:txBody>
      </p:sp>
      <p:sp>
        <p:nvSpPr>
          <p:cNvPr id="40968" name="Rectangle 9"/>
          <p:cNvSpPr>
            <a:spLocks noChangeArrowheads="1"/>
          </p:cNvSpPr>
          <p:nvPr/>
        </p:nvSpPr>
        <p:spPr bwMode="auto">
          <a:xfrm>
            <a:off x="5205413" y="4946146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Calibri" pitchFamily="34" charset="0"/>
              <a:buAutoNum type="alphaLcPeriod"/>
            </a:pPr>
            <a:r>
              <a:rPr lang="en-US" altLang="en-US" i="1">
                <a:cs typeface="Times New Roman" pitchFamily="18" charset="0"/>
              </a:rPr>
              <a:t>r</a:t>
            </a:r>
            <a:r>
              <a:rPr lang="en-US" altLang="en-US">
                <a:cs typeface="Times New Roman" pitchFamily="18" charset="0"/>
              </a:rPr>
              <a:t> = -1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Calibri" pitchFamily="34" charset="0"/>
              <a:buAutoNum type="alphaLcPeriod"/>
            </a:pPr>
            <a:r>
              <a:rPr lang="en-US" altLang="en-US" i="1">
                <a:cs typeface="Times New Roman" pitchFamily="18" charset="0"/>
              </a:rPr>
              <a:t>r</a:t>
            </a:r>
            <a:r>
              <a:rPr lang="en-US" altLang="en-US">
                <a:cs typeface="Times New Roman" pitchFamily="18" charset="0"/>
              </a:rPr>
              <a:t> = 1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Calibri" pitchFamily="34" charset="0"/>
              <a:buAutoNum type="alphaLcPeriod"/>
            </a:pPr>
            <a:r>
              <a:rPr lang="en-US" altLang="en-US" i="1">
                <a:cs typeface="Times New Roman" pitchFamily="18" charset="0"/>
              </a:rPr>
              <a:t>r</a:t>
            </a:r>
            <a:r>
              <a:rPr lang="en-US" altLang="en-US">
                <a:cs typeface="Times New Roman" pitchFamily="18" charset="0"/>
              </a:rPr>
              <a:t> = 0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Calibri" pitchFamily="34" charset="0"/>
              <a:buAutoNum type="alphaLcPeriod"/>
            </a:pPr>
            <a:r>
              <a:rPr lang="en-US" altLang="en-US" i="1">
                <a:cs typeface="Times New Roman" pitchFamily="18" charset="0"/>
              </a:rPr>
              <a:t>r</a:t>
            </a:r>
            <a:r>
              <a:rPr lang="en-US" altLang="en-US">
                <a:cs typeface="Times New Roman" pitchFamily="18" charset="0"/>
              </a:rPr>
              <a:t> = 0.98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44925" y="1174750"/>
            <a:ext cx="1360488" cy="356512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05413" y="3472354"/>
            <a:ext cx="1360488" cy="356512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05413" y="5513559"/>
            <a:ext cx="1360488" cy="356512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9303" y="1862138"/>
            <a:ext cx="3531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temperature goes up, sales go up            r &gt; 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809" y="3828866"/>
            <a:ext cx="3531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more miles, price goes down           r &lt; 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1457" y="5870071"/>
            <a:ext cx="3531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no relationship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0" y="26988"/>
            <a:ext cx="9248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ea typeface="Calibri" pitchFamily="34" charset="0"/>
                <a:cs typeface="Times New Roman" pitchFamily="18" charset="0"/>
              </a:rPr>
              <a:t>Example 3:</a:t>
            </a:r>
            <a:r>
              <a:rPr lang="en-US" altLang="en-US">
                <a:ea typeface="Calibri" pitchFamily="34" charset="0"/>
                <a:cs typeface="Times New Roman" pitchFamily="18" charset="0"/>
              </a:rPr>
              <a:t> Look again at the data relating sugar and calories of popular candy bars.   </a:t>
            </a:r>
            <a:r>
              <a:rPr lang="en-US" altLang="en-US" b="1">
                <a:ea typeface="Calibri" pitchFamily="34" charset="0"/>
                <a:cs typeface="Times New Roman" pitchFamily="18" charset="0"/>
              </a:rPr>
              <a:t>Put the data in to L</a:t>
            </a:r>
            <a:r>
              <a:rPr lang="en-US" altLang="en-US" b="1" baseline="-25000">
                <a:ea typeface="Calibri" pitchFamily="34" charset="0"/>
                <a:cs typeface="Times New Roman" pitchFamily="18" charset="0"/>
              </a:rPr>
              <a:t>1</a:t>
            </a:r>
            <a:r>
              <a:rPr lang="en-US" altLang="en-US" b="1">
                <a:ea typeface="Calibri" pitchFamily="34" charset="0"/>
                <a:cs typeface="Times New Roman" pitchFamily="18" charset="0"/>
              </a:rPr>
              <a:t> and L</a:t>
            </a:r>
            <a:r>
              <a:rPr lang="en-US" altLang="en-US" b="1" baseline="-25000">
                <a:ea typeface="Calibri" pitchFamily="34" charset="0"/>
                <a:cs typeface="Times New Roman" pitchFamily="18" charset="0"/>
              </a:rPr>
              <a:t>2</a:t>
            </a:r>
            <a:r>
              <a:rPr lang="en-US" altLang="en-US" b="1">
                <a:ea typeface="Calibri" pitchFamily="34" charset="0"/>
                <a:cs typeface="Times New Roman" pitchFamily="18" charset="0"/>
              </a:rPr>
              <a:t> in your calculator and make a scatterplot</a:t>
            </a:r>
            <a:r>
              <a:rPr lang="en-US" altLang="en-US">
                <a:ea typeface="Calibri" pitchFamily="34" charset="0"/>
                <a:cs typeface="Times New Roman" pitchFamily="18" charset="0"/>
              </a:rPr>
              <a:t>.  Sketch below.  </a:t>
            </a:r>
            <a:endParaRPr lang="en-US" altLang="en-US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152400" y="855663"/>
          <a:ext cx="8362950" cy="304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1" name="Document" r:id="rId3" imgW="6872357" imgH="2444518" progId="Word.Document.12">
                  <p:embed/>
                </p:oleObj>
              </mc:Choice>
              <mc:Fallback>
                <p:oleObj name="Document" r:id="rId3" imgW="6872357" imgH="2444518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55663"/>
                        <a:ext cx="8362950" cy="304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-200025" y="4108450"/>
            <a:ext cx="923925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Based on looking at the scatterplot, will the value of 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(the correlation coefficient) be positive or negative? ________________________   Why does this make sense?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Make a prediction on the value of 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.  __________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4899" y="4294378"/>
            <a:ext cx="2095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positive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1143" y="4677610"/>
            <a:ext cx="8264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Candy with more sugar will probably have more calories.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965278" y="869311"/>
            <a:ext cx="40943" cy="304323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22910" y="885231"/>
            <a:ext cx="40943" cy="304323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2903" y="2502385"/>
            <a:ext cx="355576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09" y="956041"/>
            <a:ext cx="3886260" cy="260399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332649" y="5398580"/>
            <a:ext cx="1047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.53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0" y="0"/>
            <a:ext cx="55451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u="sng">
                <a:cs typeface="Times New Roman" pitchFamily="18" charset="0"/>
              </a:rPr>
              <a:t>Finding </a:t>
            </a:r>
            <a:r>
              <a:rPr lang="en-US" altLang="en-US" sz="4000" b="1" i="1" u="sng">
                <a:cs typeface="Times New Roman" pitchFamily="18" charset="0"/>
              </a:rPr>
              <a:t>r</a:t>
            </a:r>
            <a:r>
              <a:rPr lang="en-US" altLang="en-US" b="1" i="1" u="sng">
                <a:cs typeface="Times New Roman" pitchFamily="18" charset="0"/>
              </a:rPr>
              <a:t> </a:t>
            </a:r>
            <a:r>
              <a:rPr lang="en-US" altLang="en-US" b="1" u="sng">
                <a:cs typeface="Times New Roman" pitchFamily="18" charset="0"/>
              </a:rPr>
              <a:t>with your </a:t>
            </a:r>
            <a:r>
              <a:rPr lang="en-US" altLang="en-US" sz="3200" b="1" u="sng">
                <a:cs typeface="Times New Roman" pitchFamily="18" charset="0"/>
              </a:rPr>
              <a:t>calculator: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>
                <a:cs typeface="Times New Roman" pitchFamily="18" charset="0"/>
              </a:rPr>
              <a:t> 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31"/>
          <p:cNvSpPr txBox="1">
            <a:spLocks noChangeArrowheads="1"/>
          </p:cNvSpPr>
          <p:nvPr/>
        </p:nvSpPr>
        <p:spPr bwMode="auto">
          <a:xfrm>
            <a:off x="131763" y="598488"/>
            <a:ext cx="8894762" cy="625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 upright="1"/>
          <a:lstStyle/>
          <a:p>
            <a:pPr marL="342900" indent="-342900" ea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First, the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diagnostics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must be on.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Press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2400" b="1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nd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.  This will bring you to the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catalog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.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Find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DiagnosticOn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.  Press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ENTER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ENTER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again. </a:t>
            </a:r>
          </a:p>
          <a:p>
            <a:pPr ea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Now to find 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: press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STAT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CALC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4: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LinReg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24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ax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+ </a:t>
            </a:r>
            <a:r>
              <a:rPr lang="en-US" sz="24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Complete the command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LinReg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24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ax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+ </a:t>
            </a:r>
            <a:r>
              <a:rPr lang="en-US" sz="24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) L</a:t>
            </a:r>
            <a:r>
              <a:rPr lang="en-US" sz="2400" b="1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, L</a:t>
            </a:r>
            <a:r>
              <a:rPr lang="en-US" sz="2400" b="1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228600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tabLst>
                <a:tab pos="457200" algn="l"/>
              </a:tabLst>
              <a:defRPr/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The value 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at the bottom of the screen is the correlation coefficient.  What value of 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is shown on your calculator? ___________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3934" y="5711213"/>
            <a:ext cx="1047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.618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0" y="119063"/>
            <a:ext cx="853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>
                <a:cs typeface="Times New Roman" pitchFamily="18" charset="0"/>
              </a:rPr>
              <a:t>Example 4:</a:t>
            </a:r>
            <a:r>
              <a:rPr lang="en-US" altLang="en-US" sz="2400">
                <a:cs typeface="Times New Roman" pitchFamily="18" charset="0"/>
              </a:rPr>
              <a:t> The following table gives the weights (in kg) and waist sizes (in cm) for 10 students.  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49325"/>
            <a:ext cx="448627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900" y="4460875"/>
            <a:ext cx="869632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0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Calculate the value of the correlation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coefficient.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endParaRPr lang="en-US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What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does the value of r tell you about the relationship between weight and waist size for these students?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86037" y="4752599"/>
            <a:ext cx="1047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.944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4921" y="5682922"/>
            <a:ext cx="8334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There is a strong positive relationship between weight and waist. Kids that weigh more have bigger waists.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*Emphasize interpreting </a:t>
            </a:r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 context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*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361" y="534194"/>
            <a:ext cx="2862244" cy="192240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361" y="2590313"/>
            <a:ext cx="2818039" cy="1864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163513" y="280988"/>
            <a:ext cx="8980487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3600" b="1" dirty="0"/>
          </a:p>
          <a:p>
            <a:pPr eaLnBrk="1" hangingPunct="1"/>
            <a:endParaRPr lang="en-US" altLang="en-US" sz="3600" b="1" dirty="0"/>
          </a:p>
          <a:p>
            <a:pPr algn="ctr" eaLnBrk="1" hangingPunct="1"/>
            <a:r>
              <a:rPr lang="en-US" altLang="en-US" sz="8000" b="1" dirty="0" smtClean="0"/>
              <a:t>Assignment</a:t>
            </a:r>
            <a:endParaRPr lang="en-US" altLang="en-US" sz="3600" b="1" dirty="0" smtClean="0"/>
          </a:p>
          <a:p>
            <a:pPr algn="ctr" eaLnBrk="1" hangingPunct="1"/>
            <a:endParaRPr lang="en-US" altLang="en-US" sz="3600" b="1" dirty="0"/>
          </a:p>
          <a:p>
            <a:pPr algn="ctr" eaLnBrk="1" hangingPunct="1"/>
            <a:r>
              <a:rPr lang="en-US" altLang="en-US" sz="4400" b="1" dirty="0" smtClean="0">
                <a:solidFill>
                  <a:srgbClr val="FF0000"/>
                </a:solidFill>
              </a:rPr>
              <a:t>11.4 Worksheet</a:t>
            </a:r>
            <a:endParaRPr lang="en-US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2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Statistics lesson 11.5</a:t>
            </a:r>
            <a:br>
              <a:rPr lang="en-US" altLang="en-US" b="1" smtClean="0"/>
            </a:br>
            <a:r>
              <a:rPr lang="en-US" altLang="en-US" b="1" smtClean="0"/>
              <a:t>Linear Regression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b="1" u="sng" dirty="0"/>
              <a:t>Learning Targets</a:t>
            </a:r>
            <a:r>
              <a:rPr lang="en-US" altLang="en-US" b="1" dirty="0"/>
              <a:t>: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 smtClean="0"/>
              <a:t> </a:t>
            </a:r>
            <a:r>
              <a:rPr lang="en-US" dirty="0"/>
              <a:t>-	I can find the equation of the least-squares </a:t>
            </a:r>
            <a:endParaRPr lang="en-US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regression </a:t>
            </a:r>
            <a:r>
              <a:rPr lang="en-US" dirty="0"/>
              <a:t>line (LSRL) and use it to predict </a:t>
            </a:r>
            <a:r>
              <a:rPr lang="en-US" dirty="0" smtClean="0"/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values</a:t>
            </a:r>
            <a:r>
              <a:rPr lang="en-US" dirty="0"/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 smtClean="0"/>
              <a:t>-   I </a:t>
            </a:r>
            <a:r>
              <a:rPr lang="en-US" dirty="0"/>
              <a:t>can identify and interpret the slope and </a:t>
            </a:r>
            <a:r>
              <a:rPr lang="en-US" dirty="0" smtClean="0"/>
              <a:t>y-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 smtClean="0"/>
              <a:t>     intercept </a:t>
            </a:r>
            <a:r>
              <a:rPr lang="en-US" dirty="0"/>
              <a:t>of the LSRL in context.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025" y="131763"/>
            <a:ext cx="8943975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Line of Best Fit/Least-Squares Regression Line (LSRL)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sz="36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best fit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means that the sum of the squares of the vertical distances from each point to the line is as small as possible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used to predict values of 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for values of 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7107" name="Picture 2" descr="TPS_03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" b="10393"/>
          <a:stretch>
            <a:fillRect/>
          </a:stretch>
        </p:blipFill>
        <p:spPr bwMode="auto">
          <a:xfrm>
            <a:off x="4098925" y="2617788"/>
            <a:ext cx="4411663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200025" y="5748338"/>
            <a:ext cx="7232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cs typeface="Times New Roman" pitchFamily="18" charset="0"/>
              </a:rPr>
              <a:t>Try this applet:   http://www.rossmanchance.com/applets/RegShuffle.htm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339725" y="279400"/>
            <a:ext cx="85344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 u="sng">
                <a:cs typeface="Times New Roman" pitchFamily="18" charset="0"/>
              </a:rPr>
              <a:t>Equation of the Least Squares Regression Line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b="1">
                <a:cs typeface="Times New Roman" pitchFamily="18" charset="0"/>
              </a:rPr>
              <a:t> 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b="1">
                <a:cs typeface="Times New Roman" pitchFamily="18" charset="0"/>
              </a:rPr>
              <a:t>				</a:t>
            </a:r>
            <a:r>
              <a:rPr lang="en-US" altLang="en-US" sz="3200" b="1" i="1">
                <a:cs typeface="Times New Roman" pitchFamily="18" charset="0"/>
              </a:rPr>
              <a:t>y</a:t>
            </a:r>
            <a:r>
              <a:rPr lang="en-US" altLang="en-US" sz="3200" b="1">
                <a:cs typeface="Times New Roman" pitchFamily="18" charset="0"/>
              </a:rPr>
              <a:t> = a</a:t>
            </a:r>
            <a:r>
              <a:rPr lang="en-US" altLang="en-US" sz="3200" b="1" i="1">
                <a:cs typeface="Times New Roman" pitchFamily="18" charset="0"/>
              </a:rPr>
              <a:t>x</a:t>
            </a:r>
            <a:r>
              <a:rPr lang="en-US" altLang="en-US" sz="3200" b="1">
                <a:cs typeface="Times New Roman" pitchFamily="18" charset="0"/>
              </a:rPr>
              <a:t> + b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b="1">
                <a:cs typeface="Times New Roman" pitchFamily="18" charset="0"/>
              </a:rPr>
              <a:t> 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b="1">
                <a:cs typeface="Times New Roman" pitchFamily="18" charset="0"/>
              </a:rPr>
              <a:t> 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>
                <a:cs typeface="Times New Roman" pitchFamily="18" charset="0"/>
              </a:rPr>
              <a:t>a = _________________: tells us how much </a:t>
            </a:r>
            <a:r>
              <a:rPr lang="en-US" altLang="en-US" sz="2800" i="1">
                <a:cs typeface="Times New Roman" pitchFamily="18" charset="0"/>
              </a:rPr>
              <a:t>y</a:t>
            </a:r>
            <a:r>
              <a:rPr lang="en-US" altLang="en-US" sz="2800">
                <a:cs typeface="Times New Roman" pitchFamily="18" charset="0"/>
              </a:rPr>
              <a:t> is </a:t>
            </a:r>
            <a:r>
              <a:rPr lang="en-US" altLang="en-US" sz="2800" u="sng">
                <a:cs typeface="Times New Roman" pitchFamily="18" charset="0"/>
              </a:rPr>
              <a:t>predicted</a:t>
            </a:r>
            <a:r>
              <a:rPr lang="en-US" altLang="en-US" sz="2800">
                <a:cs typeface="Times New Roman" pitchFamily="18" charset="0"/>
              </a:rPr>
              <a:t> to change for every increase of 1 unit in </a:t>
            </a:r>
            <a:r>
              <a:rPr lang="en-US" altLang="en-US" sz="2800" i="1">
                <a:cs typeface="Times New Roman" pitchFamily="18" charset="0"/>
              </a:rPr>
              <a:t>x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b="1">
                <a:cs typeface="Times New Roman" pitchFamily="18" charset="0"/>
              </a:rPr>
              <a:t> </a:t>
            </a:r>
          </a:p>
          <a:p>
            <a:pPr eaLnBrk="1" hangingPunct="1"/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i="1">
                <a:cs typeface="Times New Roman" pitchFamily="18" charset="0"/>
              </a:rPr>
              <a:t>b = _________________:</a:t>
            </a:r>
            <a:r>
              <a:rPr lang="en-US" altLang="en-US" sz="2800" b="1" i="1">
                <a:cs typeface="Times New Roman" pitchFamily="18" charset="0"/>
              </a:rPr>
              <a:t> </a:t>
            </a:r>
            <a:r>
              <a:rPr lang="en-US" altLang="en-US" sz="2800" b="1">
                <a:cs typeface="Times New Roman" pitchFamily="18" charset="0"/>
              </a:rPr>
              <a:t> </a:t>
            </a:r>
            <a:r>
              <a:rPr lang="en-US" altLang="en-US" sz="2800">
                <a:cs typeface="Times New Roman" pitchFamily="18" charset="0"/>
              </a:rPr>
              <a:t>tells us what </a:t>
            </a:r>
            <a:r>
              <a:rPr lang="en-US" altLang="en-US" sz="2800" i="1">
                <a:cs typeface="Times New Roman" pitchFamily="18" charset="0"/>
              </a:rPr>
              <a:t>y</a:t>
            </a:r>
            <a:r>
              <a:rPr lang="en-US" altLang="en-US" sz="2800">
                <a:cs typeface="Times New Roman" pitchFamily="18" charset="0"/>
              </a:rPr>
              <a:t> is </a:t>
            </a:r>
            <a:r>
              <a:rPr lang="en-US" altLang="en-US" sz="2800" u="sng">
                <a:cs typeface="Times New Roman" pitchFamily="18" charset="0"/>
              </a:rPr>
              <a:t>predicted</a:t>
            </a:r>
            <a:r>
              <a:rPr lang="en-US" altLang="en-US" sz="2800">
                <a:cs typeface="Times New Roman" pitchFamily="18" charset="0"/>
              </a:rPr>
              <a:t> to be when </a:t>
            </a:r>
            <a:r>
              <a:rPr lang="en-US" altLang="en-US" sz="2800" i="1">
                <a:cs typeface="Times New Roman" pitchFamily="18" charset="0"/>
              </a:rPr>
              <a:t>x</a:t>
            </a:r>
            <a:r>
              <a:rPr lang="en-US" altLang="en-US" sz="2800">
                <a:cs typeface="Times New Roman" pitchFamily="18" charset="0"/>
              </a:rPr>
              <a:t> = 0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7709" y="2246565"/>
            <a:ext cx="1047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slope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6809" y="3941162"/>
            <a:ext cx="2506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y-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intercept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222250" y="498475"/>
            <a:ext cx="892175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400" dirty="0" smtClean="0"/>
              <a:t>Deviation: the difference between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400" dirty="0" smtClean="0"/>
          </a:p>
          <a:p>
            <a:pPr marL="0" indent="0" eaLnBrk="1" hangingPunct="1">
              <a:buFont typeface="Arial" charset="0"/>
              <a:buNone/>
            </a:pPr>
            <a:endParaRPr lang="en-US" altLang="en-US" sz="2400" dirty="0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dirty="0" smtClean="0"/>
              <a:t>Variance: roughly, the average of </a:t>
            </a:r>
            <a:r>
              <a:rPr lang="en-US" altLang="en-US" sz="2400" u="sng" dirty="0" smtClean="0"/>
              <a:t>	</a:t>
            </a:r>
            <a:endParaRPr lang="en-US" altLang="en-US" sz="2400" dirty="0" smtClean="0"/>
          </a:p>
          <a:p>
            <a:pPr marL="0" indent="0" eaLnBrk="1" hangingPunct="1">
              <a:buFont typeface="Arial" charset="0"/>
              <a:buNone/>
            </a:pPr>
            <a:endParaRPr lang="en-US" altLang="en-US" sz="2400" dirty="0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dirty="0" smtClean="0"/>
              <a:t> 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dirty="0" smtClean="0"/>
              <a:t>Standard Deviation: square root of 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400" dirty="0" smtClean="0"/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dirty="0" smtClean="0"/>
              <a:t> 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altLang="en-US" sz="2400" dirty="0" smtClean="0"/>
              <a:t>Two data sets can have the same mean but a different standard deviation.  This means: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22250" y="476930"/>
            <a:ext cx="8481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									  a score and the mean.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Deviation can be positive or negative.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194" y="1815234"/>
            <a:ext cx="8481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									the squared difference from the mean.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138" y="3110674"/>
            <a:ext cx="8481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									   the variance. (always positive)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250" y="4804846"/>
            <a:ext cx="8481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						  they have the same “center” but a different amount of variability or “spread”.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3"/>
          <p:cNvGraphicFramePr>
            <a:graphicFrameLocks noChangeAspect="1"/>
          </p:cNvGraphicFramePr>
          <p:nvPr/>
        </p:nvGraphicFramePr>
        <p:xfrm>
          <a:off x="144463" y="176213"/>
          <a:ext cx="9574212" cy="630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3" name="Document" r:id="rId3" imgW="6872357" imgH="4392719" progId="Word.Document.12">
                  <p:embed/>
                </p:oleObj>
              </mc:Choice>
              <mc:Fallback>
                <p:oleObj name="Document" r:id="rId3" imgW="6872357" imgH="4392719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176213"/>
                        <a:ext cx="9574212" cy="630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1"/>
          <p:cNvGraphicFramePr>
            <a:graphicFrameLocks noChangeAspect="1"/>
          </p:cNvGraphicFramePr>
          <p:nvPr/>
        </p:nvGraphicFramePr>
        <p:xfrm>
          <a:off x="257175" y="623888"/>
          <a:ext cx="8362950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4" name="Document" r:id="rId3" imgW="6872357" imgH="2444518" progId="Word.Document.12">
                  <p:embed/>
                </p:oleObj>
              </mc:Choice>
              <mc:Fallback>
                <p:oleObj name="Document" r:id="rId3" imgW="6872357" imgH="2444518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623888"/>
                        <a:ext cx="8362950" cy="304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152400" y="104775"/>
            <a:ext cx="607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cs typeface="Times New Roman" pitchFamily="18" charset="0"/>
              </a:rPr>
              <a:t>Example 1:</a:t>
            </a:r>
            <a:r>
              <a:rPr lang="en-US" altLang="en-US">
                <a:cs typeface="Times New Roman" pitchFamily="18" charset="0"/>
              </a:rPr>
              <a:t>	Use the candy bar data again: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3633788" y="496888"/>
            <a:ext cx="52530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cs typeface="Times New Roman" pitchFamily="18" charset="0"/>
              </a:rPr>
              <a:t>Construct a scatter plot of the data set on the calculator.  Make a sketch below.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3350" y="3903663"/>
            <a:ext cx="902017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Find the equation of the least-squares regression line (LSRL).  Round values to 3 decimal places.  </a:t>
            </a:r>
            <a:r>
              <a:rPr lang="en-US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STAT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CALC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4: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LinReg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ax+b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)  L</a:t>
            </a:r>
            <a:r>
              <a:rPr lang="en-US" sz="1600" b="1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1   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,  L</a:t>
            </a:r>
            <a:r>
              <a:rPr lang="en-US" sz="1600" b="1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ENTER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4918075"/>
            <a:ext cx="8991600" cy="1785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 startAt="2"/>
              <a:tabLst>
                <a:tab pos="457200" algn="l"/>
              </a:tabLst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What is the slope of the LSRL?  Interpret the slope in context.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Slope = _______.  This means that for each additional gram of sugar a candy bar has, we can predict the number of calories in the candy bar will  ______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by _______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83" y="1272377"/>
            <a:ext cx="3886260" cy="26039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19409" y="4557919"/>
            <a:ext cx="7900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= 2.829x + 300.040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3315" y="5784931"/>
            <a:ext cx="1928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2.829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23904" y="6288615"/>
            <a:ext cx="1928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increase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97632" y="6195459"/>
            <a:ext cx="1928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2.829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57200" y="411163"/>
            <a:ext cx="860425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/>
              <a:t>c.	What is the </a:t>
            </a:r>
            <a:r>
              <a:rPr lang="en-US" altLang="en-US" b="1" dirty="0">
                <a:solidFill>
                  <a:srgbClr val="7030A0"/>
                </a:solidFill>
              </a:rPr>
              <a:t>y-intercept</a:t>
            </a:r>
            <a:r>
              <a:rPr lang="en-US" altLang="en-US" dirty="0"/>
              <a:t> of the LSRL?  Interpret the y-intercept in context.</a:t>
            </a: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y-</a:t>
            </a:r>
            <a:r>
              <a:rPr lang="en-US" altLang="en-US" dirty="0" err="1"/>
              <a:t>int</a:t>
            </a:r>
            <a:r>
              <a:rPr lang="en-US" altLang="en-US" dirty="0"/>
              <a:t> = ____________.  This means that if a candy bar has zero grams of sugar, we can predict the number of calories the candy bar will have will be ___________.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d.	A King-sized Butterfinger has about 50 grams of sugar.  Use your LSRL equation to predict the number of calories in Butterfinger bar.  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sz="600" dirty="0"/>
          </a:p>
          <a:p>
            <a:pPr eaLnBrk="1" hangingPunct="1"/>
            <a:r>
              <a:rPr lang="en-US" altLang="en-US" dirty="0"/>
              <a:t>e.	A King-sized Butterfinger actually contains about 514 calories.  Was the prediction you made with the LSRL equation </a:t>
            </a:r>
            <a:r>
              <a:rPr lang="en-US" altLang="en-US" dirty="0">
                <a:solidFill>
                  <a:srgbClr val="7030A0"/>
                </a:solidFill>
              </a:rPr>
              <a:t>too high </a:t>
            </a:r>
            <a:r>
              <a:rPr lang="en-US" altLang="en-US" dirty="0"/>
              <a:t>or </a:t>
            </a:r>
            <a:r>
              <a:rPr lang="en-US" altLang="en-US" dirty="0">
                <a:solidFill>
                  <a:srgbClr val="7030A0"/>
                </a:solidFill>
              </a:rPr>
              <a:t>too low</a:t>
            </a:r>
            <a:r>
              <a:rPr lang="en-US" altLang="en-US" dirty="0"/>
              <a:t>?  By </a:t>
            </a:r>
            <a:r>
              <a:rPr lang="en-US" altLang="en-US" u="sng" dirty="0"/>
              <a:t>how much</a:t>
            </a:r>
            <a:r>
              <a:rPr lang="en-US" altLang="en-US" dirty="0"/>
              <a:t>?  </a:t>
            </a:r>
            <a:r>
              <a:rPr lang="en-US" altLang="en-US" b="1" dirty="0"/>
              <a:t>Why</a:t>
            </a:r>
            <a:r>
              <a:rPr lang="en-US" altLang="en-US" dirty="0"/>
              <a:t> do you think this happened?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f.	Use your LSRL equation to predict the number of calories in a candy bar that has 65 grams of sugar.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60859" y="982015"/>
            <a:ext cx="1928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300.04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01434" y="1389088"/>
            <a:ext cx="1928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300.04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6329" y="3023851"/>
            <a:ext cx="4844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= 2.829(50) + 300.04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= 441.49 calories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329" y="4622911"/>
            <a:ext cx="4844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Too low. 514 - 441.49 = 72.51</a:t>
            </a:r>
          </a:p>
        </p:txBody>
      </p:sp>
      <p:sp>
        <p:nvSpPr>
          <p:cNvPr id="7" name="Rectangle 6"/>
          <p:cNvSpPr/>
          <p:nvPr/>
        </p:nvSpPr>
        <p:spPr>
          <a:xfrm>
            <a:off x="696329" y="5020947"/>
            <a:ext cx="7983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Maybe because Butterfinger is also high in fat.</a:t>
            </a:r>
          </a:p>
        </p:txBody>
      </p:sp>
      <p:sp>
        <p:nvSpPr>
          <p:cNvPr id="8" name="Rectangle 7"/>
          <p:cNvSpPr/>
          <p:nvPr/>
        </p:nvSpPr>
        <p:spPr>
          <a:xfrm>
            <a:off x="2991428" y="5904974"/>
            <a:ext cx="4844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= 2.829(65) + 300.04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= 483.925 calories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222250" y="101600"/>
            <a:ext cx="8651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8001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cs typeface="Times New Roman" pitchFamily="18" charset="0"/>
              </a:rPr>
              <a:t>Example 2:</a:t>
            </a:r>
            <a:r>
              <a:rPr lang="en-US" altLang="en-US">
                <a:cs typeface="Times New Roman" pitchFamily="18" charset="0"/>
              </a:rPr>
              <a:t>   Each member of an Algebra 2 class ran a 40-yard sprint and then did a long jump (with a running start).  The table below shows the sprint times (in seconds) and the long-jump distance (in inches).  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2250" y="1025525"/>
          <a:ext cx="3259138" cy="395605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29569"/>
                <a:gridCol w="1629569"/>
              </a:tblGrid>
              <a:tr h="5525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Sprint time (Sec)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Long Jump Distance (in)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5.41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5.05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7.01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7.17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6.73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5.68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5.78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6.31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6.44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6.50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6.80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7.25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302125" y="1014413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a. Construct a scatter plot of the data on your calculator.  Sketch here: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73" name="Rectangle 9"/>
          <p:cNvSpPr>
            <a:spLocks noChangeArrowheads="1"/>
          </p:cNvSpPr>
          <p:nvPr/>
        </p:nvSpPr>
        <p:spPr bwMode="auto">
          <a:xfrm>
            <a:off x="222250" y="4803775"/>
            <a:ext cx="8804275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b.	What is the value of the correlation coefficient (r)? __________  </a:t>
            </a:r>
          </a:p>
          <a:p>
            <a:pPr eaLnBrk="1" hangingPunct="1"/>
            <a:endParaRPr lang="en-US" altLang="en-US" sz="300" dirty="0" smtClean="0"/>
          </a:p>
          <a:p>
            <a:pPr eaLnBrk="1" hangingPunct="1"/>
            <a:r>
              <a:rPr lang="en-US" altLang="en-US" dirty="0" smtClean="0"/>
              <a:t>c</a:t>
            </a:r>
            <a:r>
              <a:rPr lang="en-US" altLang="en-US" dirty="0"/>
              <a:t>.	What does this value tell you about the relationship between the students’ sprint times and long-jump distances?  (Is the relationship positive or negative?  Strong or weak?)</a:t>
            </a:r>
          </a:p>
        </p:txBody>
      </p:sp>
      <p:sp>
        <p:nvSpPr>
          <p:cNvPr id="9" name="Rectangle 8"/>
          <p:cNvSpPr/>
          <p:nvPr/>
        </p:nvSpPr>
        <p:spPr>
          <a:xfrm>
            <a:off x="5919213" y="4981580"/>
            <a:ext cx="1928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-0.838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0179" y="5966494"/>
            <a:ext cx="7936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Strong, negative. Kids that are fast runners are also good jumpers.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7" y="2061168"/>
            <a:ext cx="3705281" cy="2582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325" y="161925"/>
            <a:ext cx="895667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lphaLcPeriod" startAt="4"/>
              <a:defRPr/>
            </a:pPr>
            <a:r>
              <a:rPr lang="en-US" dirty="0">
                <a:latin typeface="Arial" panose="020B0604020202020204" pitchFamily="34" charset="0"/>
              </a:rPr>
              <a:t>Find the </a:t>
            </a:r>
            <a:r>
              <a:rPr lang="en-US" sz="2400" b="1" dirty="0">
                <a:latin typeface="Arial" panose="020B0604020202020204" pitchFamily="34" charset="0"/>
              </a:rPr>
              <a:t>equation of the least-squares regression line </a:t>
            </a:r>
            <a:r>
              <a:rPr lang="en-US" dirty="0">
                <a:latin typeface="Arial" panose="020B0604020202020204" pitchFamily="34" charset="0"/>
              </a:rPr>
              <a:t>(LSRL).  Round values to 3 decimal places.  </a:t>
            </a:r>
          </a:p>
          <a:p>
            <a:pPr eaLnBrk="1" hangingPunct="1">
              <a:defRPr/>
            </a:pPr>
            <a:endParaRPr lang="en-US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US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</a:rPr>
              <a:t>e.	What is the slope of the LSRL?  Interpret the slope in context.</a:t>
            </a:r>
          </a:p>
          <a:p>
            <a:pPr eaLnBrk="1" hangingPunct="1">
              <a:defRPr/>
            </a:pPr>
            <a:endParaRPr lang="en-US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</a:rPr>
              <a:t>Slope = ____________.  This means </a:t>
            </a:r>
            <a:r>
              <a:rPr lang="en-US" dirty="0" smtClean="0">
                <a:latin typeface="Arial" panose="020B0604020202020204" pitchFamily="34" charset="0"/>
              </a:rPr>
              <a:t>that</a:t>
            </a:r>
          </a:p>
          <a:p>
            <a:pPr eaLnBrk="1" hangingPunct="1">
              <a:defRPr/>
            </a:pPr>
            <a:endParaRPr lang="en-US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US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US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</a:rPr>
              <a:t>f.	What is the y-intercept of the LSRL?  Interpret the y-intercept in context.</a:t>
            </a:r>
          </a:p>
          <a:p>
            <a:pPr eaLnBrk="1" hangingPunct="1">
              <a:defRPr/>
            </a:pPr>
            <a:endParaRPr lang="en-US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</a:rPr>
              <a:t>y-</a:t>
            </a:r>
            <a:r>
              <a:rPr lang="en-US" dirty="0" err="1">
                <a:latin typeface="Arial" panose="020B0604020202020204" pitchFamily="34" charset="0"/>
              </a:rPr>
              <a:t>int</a:t>
            </a:r>
            <a:r>
              <a:rPr lang="en-US" dirty="0">
                <a:latin typeface="Arial" panose="020B0604020202020204" pitchFamily="34" charset="0"/>
              </a:rPr>
              <a:t> = ____________.  This means </a:t>
            </a:r>
            <a:r>
              <a:rPr lang="en-US" dirty="0" smtClean="0">
                <a:latin typeface="Arial" panose="020B0604020202020204" pitchFamily="34" charset="0"/>
              </a:rPr>
              <a:t>that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4950" y="819012"/>
            <a:ext cx="3415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= -45.743x + 414.786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4851" y="1827002"/>
            <a:ext cx="1707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-45.743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325" y="1840650"/>
            <a:ext cx="87929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for each additional second it takes to run the sprint, we predict them to jump 45.743 inches less.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2963" y="3458678"/>
            <a:ext cx="1419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414.786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949" y="3467034"/>
            <a:ext cx="879290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if a kid finishes the sprint in zero seconds, we predict they can jump 414.786 inches!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*Note: this is an </a:t>
            </a:r>
            <a:r>
              <a:rPr lang="en-US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extrapolation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 Have a side discussion about why this is ok.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187325" y="305298"/>
            <a:ext cx="866298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/>
              <a:t>g.	Use your LSRL equation to predict how far a student will jump if he/she runs the 40-yard sprint in 6.5 seconds. 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h.	One student in the class ran 40-yards in 6.5 seconds and jumped a distance of 139 inches.  Was your prediction too high or too low?  By how much?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330886" y="971306"/>
            <a:ext cx="5592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= -45.743(6.5) + 414.786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= 117.457 inches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3286" y="3306119"/>
            <a:ext cx="8264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Too low</a:t>
            </a:r>
          </a:p>
          <a:p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139 – 117.457 = 21.544 inches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4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211138" y="50800"/>
            <a:ext cx="8932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u="sng">
                <a:cs typeface="Times New Roman" pitchFamily="18" charset="0"/>
              </a:rPr>
              <a:t>Example 3</a:t>
            </a:r>
            <a:r>
              <a:rPr lang="en-US" altLang="en-US">
                <a:cs typeface="Times New Roman" pitchFamily="18" charset="0"/>
              </a:rPr>
              <a:t>:  The scatterplot below shows a country’s Gross Domestic Product (a measure of its wealth) and the number of medals it won in the 2010 Winter Olympics.  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696913"/>
            <a:ext cx="4957762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1138" y="3595823"/>
            <a:ext cx="8932862" cy="27161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What does the data tell you about the relationship between GDP and performance in the Winter Games?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Tx/>
              <a:buAutoNum type="alphaLcPeriod" startAt="2"/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Germany’s GDP in 2010 was approximately $3.3 trillion.  Based on this, how many medals would you predict that they won in the 2010 Winter Olympics?  How confident are you in your prediction, and why?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Tx/>
              <a:buAutoNum type="alphaLcPeriod" startAt="2"/>
              <a:defRPr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Tx/>
              <a:buAutoNum type="alphaLcPeriod" startAt="2"/>
              <a:defRPr/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080" y="4110291"/>
            <a:ext cx="8130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Positive, but not a strong relationship. Countries with higher GDP tend to win more medals.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81" y="5682058"/>
            <a:ext cx="8469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= 1.89(33) + 6.66 = 12.897, so about 13 medals.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12853" y="6080122"/>
            <a:ext cx="8469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Not confident, since 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= 0.6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387350" y="442913"/>
            <a:ext cx="8593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/>
              <a:t>c.  Germany actually won 30 medals in 2010.  How close was your prediction?</a:t>
            </a:r>
          </a:p>
        </p:txBody>
      </p:sp>
      <p:sp>
        <p:nvSpPr>
          <p:cNvPr id="3" name="Rectangle 2"/>
          <p:cNvSpPr/>
          <p:nvPr/>
        </p:nvSpPr>
        <p:spPr>
          <a:xfrm>
            <a:off x="449096" y="1289758"/>
            <a:ext cx="8469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Not very close. Our prediction was too low by 17 medals.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211138" y="84138"/>
            <a:ext cx="89328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cs typeface="Times New Roman" pitchFamily="18" charset="0"/>
              </a:rPr>
              <a:t>There are other factors besides a country’s wealth that may predict success at the Olympics.  For each country that has won a medal at the Winter games, two other data values were collected:  the latitude of the country’s capital and the number of medals the country won in 2006.   Plots of these variables are shown below: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>
                <a:cs typeface="Times New Roman" pitchFamily="18" charset="0"/>
              </a:rPr>
              <a:t> 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203325"/>
            <a:ext cx="8380412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1138" y="3786188"/>
            <a:ext cx="79597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Tx/>
              <a:buAutoNum type="alphaLcPeriod" startAt="4"/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Based on the LSRL equations and the values of the correlation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    coefficients, which variable do you feel does the best job of predicting   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    Olympic performance (GDP, latitude, or 2006 medals)?  Why?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Tx/>
              <a:buAutoNum type="alphaLcPeriod" startAt="5"/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Use the best LSRL equation to predict the number of medals won by the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    Germany in 2010.  Is this prediction better than your prediction in part b?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25" name="Text Box 2"/>
          <p:cNvSpPr txBox="1">
            <a:spLocks noChangeArrowheads="1"/>
          </p:cNvSpPr>
          <p:nvPr/>
        </p:nvSpPr>
        <p:spPr bwMode="auto">
          <a:xfrm>
            <a:off x="5475288" y="6097588"/>
            <a:ext cx="3444875" cy="628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  <a:cs typeface="Times New Roman" pitchFamily="18" charset="0"/>
              </a:rPr>
              <a:t>Latitude of German capital:  52.5º</a:t>
            </a:r>
          </a:p>
          <a:p>
            <a:pPr eaLnBrk="1" hangingPunct="1"/>
            <a:r>
              <a:rPr lang="en-US" altLang="en-US">
                <a:latin typeface="Times New Roman" pitchFamily="18" charset="0"/>
                <a:cs typeface="Times New Roman" pitchFamily="18" charset="0"/>
              </a:rPr>
              <a:t>Medals (2006):  29</a:t>
            </a:r>
          </a:p>
          <a:p>
            <a:pPr eaLnBrk="1" hangingPunct="1"/>
            <a:r>
              <a:rPr lang="en-US" alt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757" y="4654875"/>
            <a:ext cx="8469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2006 Medals because 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= 0.91, which means there is a strong relationship between these variables.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211138" y="84138"/>
            <a:ext cx="89328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cs typeface="Times New Roman" pitchFamily="18" charset="0"/>
              </a:rPr>
              <a:t>There are other factors besides a country’s wealth that may predict success at the Olympics.  For each country that has won a medal at the Winter games, two other data values were collected:  the latitude of the country’s capital and the number of medals the country won in 2006.   Plots of these variables are shown below: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>
                <a:cs typeface="Times New Roman" pitchFamily="18" charset="0"/>
              </a:rPr>
              <a:t> 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203325"/>
            <a:ext cx="8380412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1138" y="3813484"/>
            <a:ext cx="79597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Tx/>
              <a:buAutoNum type="alphaLcPeriod" startAt="5"/>
              <a:defRPr/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Use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the best LSRL equation to predict the number of medals won by the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    Germany in 2010.  Is this prediction better than your prediction in part b?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25" name="Text Box 2"/>
          <p:cNvSpPr txBox="1">
            <a:spLocks noChangeArrowheads="1"/>
          </p:cNvSpPr>
          <p:nvPr/>
        </p:nvSpPr>
        <p:spPr bwMode="auto">
          <a:xfrm>
            <a:off x="641589" y="4443206"/>
            <a:ext cx="3444875" cy="628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Latitude of German capital:  52.5º</a:t>
            </a:r>
          </a:p>
          <a:p>
            <a:pPr eaLnBrk="1" hangingPunct="1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Medals (2006):  29</a:t>
            </a:r>
          </a:p>
          <a:p>
            <a:pPr eaLnBrk="1" hangingPunct="1"/>
            <a:r>
              <a:rPr lang="en-US" altLang="en-US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757" y="5037019"/>
            <a:ext cx="8469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= 0.95(29) + 0.8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= 28.35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This is much closer to the actual medal count (30).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0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352425" y="0"/>
            <a:ext cx="8310563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b="1" dirty="0"/>
              <a:t>Steps for finding </a:t>
            </a:r>
            <a:r>
              <a:rPr lang="en-US" altLang="en-US" sz="3200" b="1" dirty="0"/>
              <a:t>standard deviation</a:t>
            </a:r>
            <a:r>
              <a:rPr lang="en-US" altLang="en-US" sz="2400" b="1" dirty="0"/>
              <a:t>: </a:t>
            </a:r>
            <a:endParaRPr lang="en-US" altLang="en-US" sz="2400" dirty="0"/>
          </a:p>
          <a:p>
            <a:pPr eaLnBrk="1" hangingPunct="1"/>
            <a:r>
              <a:rPr lang="en-US" altLang="en-US" sz="2400" b="1" dirty="0"/>
              <a:t> 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1. </a:t>
            </a:r>
          </a:p>
          <a:p>
            <a:pPr eaLnBrk="1" hangingPunct="1"/>
            <a:r>
              <a:rPr lang="en-US" altLang="en-US" sz="2400" dirty="0"/>
              <a:t> </a:t>
            </a:r>
            <a:endParaRPr lang="en-US" altLang="en-US" sz="2000" dirty="0"/>
          </a:p>
          <a:p>
            <a:pPr eaLnBrk="1" hangingPunct="1"/>
            <a:r>
              <a:rPr lang="en-US" altLang="en-US" sz="2000" dirty="0"/>
              <a:t> </a:t>
            </a:r>
          </a:p>
          <a:p>
            <a:pPr eaLnBrk="1" hangingPunct="1"/>
            <a:r>
              <a:rPr lang="en-US" altLang="en-US" sz="2400" dirty="0"/>
              <a:t>2. </a:t>
            </a:r>
          </a:p>
          <a:p>
            <a:pPr eaLnBrk="1" hangingPunct="1"/>
            <a:r>
              <a:rPr lang="en-US" altLang="en-US" sz="2400" dirty="0"/>
              <a:t> </a:t>
            </a:r>
            <a:endParaRPr lang="en-US" altLang="en-US" sz="2000" dirty="0"/>
          </a:p>
          <a:p>
            <a:pPr eaLnBrk="1" hangingPunct="1"/>
            <a:r>
              <a:rPr lang="en-US" altLang="en-US" sz="2000" dirty="0"/>
              <a:t> </a:t>
            </a:r>
          </a:p>
          <a:p>
            <a:pPr eaLnBrk="1" hangingPunct="1"/>
            <a:r>
              <a:rPr lang="en-US" altLang="en-US" sz="2400" dirty="0"/>
              <a:t>3. </a:t>
            </a:r>
          </a:p>
          <a:p>
            <a:pPr eaLnBrk="1" hangingPunct="1"/>
            <a:r>
              <a:rPr lang="en-US" altLang="en-US" sz="2400" dirty="0"/>
              <a:t> </a:t>
            </a:r>
            <a:endParaRPr lang="en-US" altLang="en-US" sz="2000" dirty="0"/>
          </a:p>
          <a:p>
            <a:pPr eaLnBrk="1" hangingPunct="1"/>
            <a:r>
              <a:rPr lang="en-US" altLang="en-US" sz="2000" dirty="0"/>
              <a:t> </a:t>
            </a:r>
          </a:p>
          <a:p>
            <a:pPr eaLnBrk="1" hangingPunct="1"/>
            <a:r>
              <a:rPr lang="en-US" altLang="en-US" sz="2400" dirty="0"/>
              <a:t>4. </a:t>
            </a:r>
          </a:p>
          <a:p>
            <a:pPr eaLnBrk="1" hangingPunct="1"/>
            <a:r>
              <a:rPr lang="en-US" altLang="en-US" sz="2400" dirty="0"/>
              <a:t> </a:t>
            </a:r>
            <a:endParaRPr lang="en-US" altLang="en-US" sz="2000" dirty="0"/>
          </a:p>
          <a:p>
            <a:pPr eaLnBrk="1" hangingPunct="1"/>
            <a:r>
              <a:rPr lang="en-US" altLang="en-US" sz="2000" dirty="0"/>
              <a:t> </a:t>
            </a:r>
          </a:p>
          <a:p>
            <a:pPr eaLnBrk="1" hangingPunct="1"/>
            <a:r>
              <a:rPr lang="en-US" altLang="en-US" sz="2400" dirty="0"/>
              <a:t>5. </a:t>
            </a:r>
          </a:p>
          <a:p>
            <a:pPr eaLnBrk="1" hangingPunct="1"/>
            <a:r>
              <a:rPr lang="en-US" altLang="en-US" sz="2400" dirty="0"/>
              <a:t> </a:t>
            </a:r>
            <a:endParaRPr lang="en-US" altLang="en-US" sz="2000" dirty="0"/>
          </a:p>
          <a:p>
            <a:pPr eaLnBrk="1" hangingPunct="1"/>
            <a:r>
              <a:rPr lang="en-US" altLang="en-US" sz="2000" dirty="0"/>
              <a:t> </a:t>
            </a:r>
          </a:p>
          <a:p>
            <a:pPr eaLnBrk="1" hangingPunct="1"/>
            <a:r>
              <a:rPr lang="en-US" altLang="en-US" sz="2400" dirty="0"/>
              <a:t>6.</a:t>
            </a:r>
          </a:p>
          <a:p>
            <a:pPr eaLnBrk="1" hangingPunct="1"/>
            <a:endParaRPr lang="en-US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95898" y="1871294"/>
            <a:ext cx="830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Subtract the mean from each score, 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3626" y="845422"/>
            <a:ext cx="8300250" cy="461665"/>
            <a:chOff x="693626" y="845422"/>
            <a:chExt cx="830025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693626" y="845422"/>
              <a:ext cx="8300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Find the mean, x 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016155" y="968992"/>
              <a:ext cx="204717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698170" y="2910814"/>
            <a:ext cx="830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Square each difference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170" y="3950320"/>
            <a:ext cx="830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Add up all squares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170" y="4989826"/>
            <a:ext cx="830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Divide by </a:t>
            </a:r>
            <a:r>
              <a:rPr lang="en-US" sz="2400" b="1" i="1" dirty="0" smtClean="0">
                <a:solidFill>
                  <a:srgbClr val="FF0000"/>
                </a:solidFill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</a:rPr>
              <a:t>-1  (the result is the variance)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270" y="6042979"/>
            <a:ext cx="830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Square root   (the result is the standard deviation)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163513" y="280988"/>
            <a:ext cx="8980487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3600" b="1" dirty="0"/>
          </a:p>
          <a:p>
            <a:pPr eaLnBrk="1" hangingPunct="1"/>
            <a:endParaRPr lang="en-US" altLang="en-US" sz="3600" b="1" dirty="0"/>
          </a:p>
          <a:p>
            <a:pPr algn="ctr" eaLnBrk="1" hangingPunct="1"/>
            <a:r>
              <a:rPr lang="en-US" altLang="en-US" sz="8000" b="1" dirty="0" smtClean="0"/>
              <a:t>Assignment</a:t>
            </a:r>
            <a:endParaRPr lang="en-US" altLang="en-US" sz="3600" b="1" dirty="0" smtClean="0"/>
          </a:p>
          <a:p>
            <a:pPr algn="ctr" eaLnBrk="1" hangingPunct="1"/>
            <a:endParaRPr lang="en-US" altLang="en-US" sz="3600" b="1" dirty="0"/>
          </a:p>
          <a:p>
            <a:pPr algn="ctr" eaLnBrk="1" hangingPunct="1"/>
            <a:r>
              <a:rPr lang="en-US" altLang="en-US" sz="4400" b="1" dirty="0" smtClean="0">
                <a:solidFill>
                  <a:srgbClr val="FF0000"/>
                </a:solidFill>
              </a:rPr>
              <a:t>11.5 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Worksheet</a:t>
            </a:r>
            <a:endParaRPr lang="en-US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2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246063" y="93663"/>
            <a:ext cx="87693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/>
              <a:t>In summation notation: </a:t>
            </a:r>
            <a:endParaRPr lang="en-US" altLang="en-US" sz="2800"/>
          </a:p>
          <a:p>
            <a:pPr eaLnBrk="1" hangingPunct="1"/>
            <a:endParaRPr lang="en-US" altLang="en-US" sz="2800" b="1" u="sng"/>
          </a:p>
          <a:p>
            <a:pPr eaLnBrk="1" hangingPunct="1"/>
            <a:r>
              <a:rPr lang="en-US" altLang="en-US" sz="2800" b="1"/>
              <a:t>     </a:t>
            </a:r>
            <a:r>
              <a:rPr lang="en-US" altLang="en-US" sz="2800" b="1" u="sng"/>
              <a:t>variance</a:t>
            </a:r>
            <a:r>
              <a:rPr lang="en-US" altLang="en-US" sz="2800"/>
              <a:t>						</a:t>
            </a:r>
            <a:r>
              <a:rPr lang="en-US" altLang="en-US" sz="2800" b="1" u="sng"/>
              <a:t>standard deviation</a:t>
            </a:r>
            <a:endParaRPr lang="en-US" altLang="en-US" sz="2800"/>
          </a:p>
          <a:p>
            <a:pPr eaLnBrk="1" hangingPunct="1"/>
            <a:endParaRPr lang="en-US" altLang="en-US" sz="2800"/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01813"/>
            <a:ext cx="2085975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1692275"/>
            <a:ext cx="2333625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7450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en-US" sz="2800" b="1" u="sng" dirty="0" smtClean="0"/>
              <a:t>Example 1:   </a:t>
            </a:r>
            <a:r>
              <a:rPr lang="en-US" altLang="en-US" sz="2800" b="1" dirty="0" smtClean="0"/>
              <a:t>Finding Standard Deviation by Hand </a:t>
            </a:r>
            <a:br>
              <a:rPr lang="en-US" altLang="en-US" sz="2800" b="1" dirty="0" smtClean="0"/>
            </a:br>
            <a:r>
              <a:rPr lang="en-US" altLang="en-US" sz="2800" b="1" dirty="0" smtClean="0"/>
              <a:t>(no calculator)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 </a:t>
            </a:r>
            <a:br>
              <a:rPr lang="en-US" altLang="en-US" sz="2800" dirty="0" smtClean="0"/>
            </a:br>
            <a:r>
              <a:rPr lang="en-US" altLang="en-US" sz="2800" b="1" dirty="0" smtClean="0"/>
              <a:t>4, 9, 11, 13, 18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b="1" dirty="0" smtClean="0"/>
              <a:t> 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endParaRPr lang="en-US" altLang="en-US" sz="4000" dirty="0" smtClean="0"/>
          </a:p>
        </p:txBody>
      </p:sp>
      <p:graphicFrame>
        <p:nvGraphicFramePr>
          <p:cNvPr id="8195" name="Object 2"/>
          <p:cNvGraphicFramePr>
            <a:graphicFrameLocks noChangeAspect="1"/>
          </p:cNvGraphicFramePr>
          <p:nvPr/>
        </p:nvGraphicFramePr>
        <p:xfrm>
          <a:off x="457200" y="2330450"/>
          <a:ext cx="7859713" cy="307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Document" r:id="rId3" imgW="5625893" imgH="2197019" progId="Word.Document.12">
                  <p:link updateAutomatic="1"/>
                </p:oleObj>
              </mc:Choice>
              <mc:Fallback>
                <p:oleObj name="Document" r:id="rId3" imgW="5625893" imgH="2197019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30450"/>
                        <a:ext cx="7859713" cy="307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6045313" y="1989138"/>
            <a:ext cx="23002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dirty="0">
                <a:latin typeface="Calibri" pitchFamily="34" charset="0"/>
              </a:rPr>
              <a:t>Mean:</a:t>
            </a:r>
          </a:p>
          <a:p>
            <a:pPr eaLnBrk="1" hangingPunct="1"/>
            <a:endParaRPr lang="en-US" altLang="en-US" sz="2400" dirty="0">
              <a:latin typeface="Calibri" pitchFamily="34" charset="0"/>
            </a:endParaRPr>
          </a:p>
          <a:p>
            <a:pPr eaLnBrk="1" hangingPunct="1"/>
            <a:endParaRPr lang="en-US" altLang="en-US" sz="2400" dirty="0">
              <a:latin typeface="Calibri" pitchFamily="34" charset="0"/>
            </a:endParaRPr>
          </a:p>
          <a:p>
            <a:pPr eaLnBrk="1" hangingPunct="1"/>
            <a:endParaRPr lang="en-US" altLang="en-US" sz="2400" dirty="0">
              <a:latin typeface="Calibri" pitchFamily="34" charset="0"/>
            </a:endParaRPr>
          </a:p>
          <a:p>
            <a:pPr eaLnBrk="1" hangingPunct="1"/>
            <a:r>
              <a:rPr lang="en-US" altLang="en-US" sz="2400" dirty="0">
                <a:latin typeface="Calibri" pitchFamily="34" charset="0"/>
              </a:rPr>
              <a:t>Variance:</a:t>
            </a:r>
          </a:p>
          <a:p>
            <a:pPr eaLnBrk="1" hangingPunct="1"/>
            <a:endParaRPr lang="en-US" altLang="en-US" sz="2400" dirty="0">
              <a:latin typeface="Calibri" pitchFamily="34" charset="0"/>
            </a:endParaRPr>
          </a:p>
          <a:p>
            <a:pPr eaLnBrk="1" hangingPunct="1"/>
            <a:endParaRPr lang="en-US" altLang="en-US" sz="2400" dirty="0">
              <a:latin typeface="Calibri" pitchFamily="34" charset="0"/>
            </a:endParaRPr>
          </a:p>
          <a:p>
            <a:pPr eaLnBrk="1" hangingPunct="1"/>
            <a:r>
              <a:rPr lang="en-US" altLang="en-US" sz="2400" dirty="0">
                <a:latin typeface="Calibri" pitchFamily="34" charset="0"/>
              </a:rPr>
              <a:t>Standard deviation:</a:t>
            </a: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3489325" y="5221288"/>
            <a:ext cx="887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Calibri" pitchFamily="34" charset="0"/>
              </a:rPr>
              <a:t>Sum: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0590" y="1975585"/>
            <a:ext cx="69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65178" y="2002880"/>
            <a:ext cx="411278" cy="461665"/>
            <a:chOff x="4496580" y="1318377"/>
            <a:chExt cx="411278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4496580" y="1318377"/>
              <a:ext cx="411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x 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558917" y="1430657"/>
              <a:ext cx="204717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84495" y="2671294"/>
            <a:ext cx="69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495" y="3159898"/>
            <a:ext cx="69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495" y="3648502"/>
            <a:ext cx="69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495" y="4137106"/>
            <a:ext cx="69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4495" y="4625710"/>
            <a:ext cx="69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20035" y="2671294"/>
            <a:ext cx="161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4–11 = -7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57283" y="3159898"/>
            <a:ext cx="69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57283" y="3648502"/>
            <a:ext cx="69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7283" y="4137106"/>
            <a:ext cx="69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57283" y="4625710"/>
            <a:ext cx="69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72269" y="3186837"/>
            <a:ext cx="69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72269" y="3675441"/>
            <a:ext cx="69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72269" y="4164045"/>
            <a:ext cx="69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72269" y="4652649"/>
            <a:ext cx="69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35021" y="2637313"/>
            <a:ext cx="1614986" cy="522585"/>
            <a:chOff x="3835021" y="2637313"/>
            <a:chExt cx="1614986" cy="522585"/>
          </a:xfrm>
        </p:grpSpPr>
        <p:sp>
          <p:nvSpPr>
            <p:cNvPr id="28" name="TextBox 27"/>
            <p:cNvSpPr txBox="1"/>
            <p:nvPr/>
          </p:nvSpPr>
          <p:spPr>
            <a:xfrm>
              <a:off x="3835021" y="2698233"/>
              <a:ext cx="16149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(-7) = 49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58102" y="2637313"/>
              <a:ext cx="3340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2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246733" y="5228137"/>
            <a:ext cx="789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106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296665" y="3331296"/>
            <a:ext cx="1710855" cy="830997"/>
            <a:chOff x="7296665" y="3323083"/>
            <a:chExt cx="1710855" cy="830997"/>
          </a:xfrm>
        </p:grpSpPr>
        <p:sp>
          <p:nvSpPr>
            <p:cNvPr id="36" name="TextBox 35"/>
            <p:cNvSpPr txBox="1"/>
            <p:nvPr/>
          </p:nvSpPr>
          <p:spPr>
            <a:xfrm>
              <a:off x="7296665" y="3323083"/>
              <a:ext cx="789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u="sng" dirty="0" smtClean="0">
                  <a:solidFill>
                    <a:srgbClr val="FF0000"/>
                  </a:solidFill>
                </a:rPr>
                <a:t>106</a:t>
              </a:r>
            </a:p>
            <a:p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5-1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916360" y="3444881"/>
              <a:ext cx="1091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= 26.5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7383438" y="3710936"/>
              <a:ext cx="50562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533744"/>
              </p:ext>
            </p:extLst>
          </p:nvPr>
        </p:nvGraphicFramePr>
        <p:xfrm>
          <a:off x="4514850" y="3213100"/>
          <a:ext cx="114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Equation" r:id="rId5" imgW="114120" imgH="431640" progId="Equation.3">
                  <p:embed/>
                </p:oleObj>
              </mc:Choice>
              <mc:Fallback>
                <p:oleObj name="Equation" r:id="rId5" imgW="1141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213100"/>
                        <a:ext cx="114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239325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6955477" y="4908986"/>
            <a:ext cx="2317844" cy="938717"/>
            <a:chOff x="709684" y="5719092"/>
            <a:chExt cx="2317844" cy="938717"/>
          </a:xfrm>
        </p:grpSpPr>
        <p:sp>
          <p:nvSpPr>
            <p:cNvPr id="51" name="TextBox 50"/>
            <p:cNvSpPr txBox="1"/>
            <p:nvPr/>
          </p:nvSpPr>
          <p:spPr>
            <a:xfrm>
              <a:off x="952722" y="5719092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___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709684" y="6073034"/>
              <a:ext cx="2317844" cy="584775"/>
              <a:chOff x="709684" y="6073034"/>
              <a:chExt cx="2317844" cy="584775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980018" y="6148236"/>
                <a:ext cx="7892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26.5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09684" y="6073034"/>
                <a:ext cx="4587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V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678338" y="6150508"/>
                <a:ext cx="13491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= 5.15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9" grpId="0"/>
      <p:bldP spid="30" grpId="0"/>
      <p:bldP spid="31" grpId="0"/>
      <p:bldP spid="32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7450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en-US" sz="2800" b="1" u="sng" dirty="0"/>
              <a:t>Your Turn 1:   </a:t>
            </a:r>
            <a:r>
              <a:rPr lang="en-US" altLang="en-US" sz="2800" b="1" dirty="0"/>
              <a:t>Finding Standard Deviation </a:t>
            </a:r>
            <a:br>
              <a:rPr lang="en-US" altLang="en-US" sz="2800" b="1" dirty="0"/>
            </a:br>
            <a:r>
              <a:rPr lang="en-US" altLang="en-US" sz="2800" b="1" dirty="0"/>
              <a:t>(no calculator) 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> </a:t>
            </a:r>
            <a:br>
              <a:rPr lang="en-US" altLang="en-US" sz="2800" dirty="0"/>
            </a:br>
            <a:r>
              <a:rPr lang="en-US" altLang="en-US" sz="2800" b="1" dirty="0"/>
              <a:t>8, 9, 10, 11, 12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b="1" dirty="0" smtClean="0"/>
              <a:t> 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endParaRPr lang="en-US" altLang="en-US" sz="4000" dirty="0" smtClean="0"/>
          </a:p>
        </p:txBody>
      </p:sp>
      <p:graphicFrame>
        <p:nvGraphicFramePr>
          <p:cNvPr id="8195" name="Object 2"/>
          <p:cNvGraphicFramePr>
            <a:graphicFrameLocks noChangeAspect="1"/>
          </p:cNvGraphicFramePr>
          <p:nvPr/>
        </p:nvGraphicFramePr>
        <p:xfrm>
          <a:off x="457200" y="2330450"/>
          <a:ext cx="7859713" cy="307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6" name="Document" r:id="rId3" imgW="5625893" imgH="2197019" progId="Word.Document.12">
                  <p:link updateAutomatic="1"/>
                </p:oleObj>
              </mc:Choice>
              <mc:Fallback>
                <p:oleObj name="Document" r:id="rId3" imgW="5625893" imgH="2197019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30450"/>
                        <a:ext cx="7859713" cy="307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6045313" y="1989138"/>
            <a:ext cx="23002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 dirty="0">
                <a:latin typeface="Calibri" pitchFamily="34" charset="0"/>
              </a:rPr>
              <a:t>Mean:</a:t>
            </a:r>
          </a:p>
          <a:p>
            <a:pPr eaLnBrk="1" hangingPunct="1"/>
            <a:endParaRPr lang="en-US" altLang="en-US" sz="2400" dirty="0">
              <a:latin typeface="Calibri" pitchFamily="34" charset="0"/>
            </a:endParaRPr>
          </a:p>
          <a:p>
            <a:pPr eaLnBrk="1" hangingPunct="1"/>
            <a:endParaRPr lang="en-US" altLang="en-US" sz="2400" dirty="0">
              <a:latin typeface="Calibri" pitchFamily="34" charset="0"/>
            </a:endParaRPr>
          </a:p>
          <a:p>
            <a:pPr eaLnBrk="1" hangingPunct="1"/>
            <a:endParaRPr lang="en-US" altLang="en-US" sz="2400" dirty="0">
              <a:latin typeface="Calibri" pitchFamily="34" charset="0"/>
            </a:endParaRPr>
          </a:p>
          <a:p>
            <a:pPr eaLnBrk="1" hangingPunct="1"/>
            <a:r>
              <a:rPr lang="en-US" altLang="en-US" sz="2400" dirty="0">
                <a:latin typeface="Calibri" pitchFamily="34" charset="0"/>
              </a:rPr>
              <a:t>Variance:</a:t>
            </a:r>
          </a:p>
          <a:p>
            <a:pPr eaLnBrk="1" hangingPunct="1"/>
            <a:endParaRPr lang="en-US" altLang="en-US" sz="2400" dirty="0">
              <a:latin typeface="Calibri" pitchFamily="34" charset="0"/>
            </a:endParaRPr>
          </a:p>
          <a:p>
            <a:pPr eaLnBrk="1" hangingPunct="1"/>
            <a:endParaRPr lang="en-US" altLang="en-US" sz="2400" dirty="0">
              <a:latin typeface="Calibri" pitchFamily="34" charset="0"/>
            </a:endParaRPr>
          </a:p>
          <a:p>
            <a:pPr eaLnBrk="1" hangingPunct="1"/>
            <a:r>
              <a:rPr lang="en-US" altLang="en-US" sz="2400" dirty="0">
                <a:latin typeface="Calibri" pitchFamily="34" charset="0"/>
              </a:rPr>
              <a:t>Standard deviation:</a:t>
            </a: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3489325" y="5221288"/>
            <a:ext cx="887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400">
                <a:latin typeface="Calibri" pitchFamily="34" charset="0"/>
              </a:rPr>
              <a:t>Sum: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0590" y="1975585"/>
            <a:ext cx="69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65178" y="2002880"/>
            <a:ext cx="411278" cy="461665"/>
            <a:chOff x="4496580" y="1318377"/>
            <a:chExt cx="411278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4496580" y="1318377"/>
              <a:ext cx="411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x 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558917" y="1430657"/>
              <a:ext cx="204717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84495" y="2671294"/>
            <a:ext cx="69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495" y="3159898"/>
            <a:ext cx="69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495" y="3648502"/>
            <a:ext cx="69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495" y="4137106"/>
            <a:ext cx="69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4495" y="4625710"/>
            <a:ext cx="69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20035" y="2671294"/>
            <a:ext cx="161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8–10 = -2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57283" y="3159898"/>
            <a:ext cx="69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57283" y="3648502"/>
            <a:ext cx="69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7283" y="4137106"/>
            <a:ext cx="69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57283" y="4625710"/>
            <a:ext cx="69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94845" y="3186837"/>
            <a:ext cx="69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94845" y="3675441"/>
            <a:ext cx="69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94845" y="4164045"/>
            <a:ext cx="69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94845" y="4652649"/>
            <a:ext cx="69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35021" y="2637313"/>
            <a:ext cx="1614986" cy="522585"/>
            <a:chOff x="3835021" y="2637313"/>
            <a:chExt cx="1614986" cy="522585"/>
          </a:xfrm>
        </p:grpSpPr>
        <p:sp>
          <p:nvSpPr>
            <p:cNvPr id="28" name="TextBox 27"/>
            <p:cNvSpPr txBox="1"/>
            <p:nvPr/>
          </p:nvSpPr>
          <p:spPr>
            <a:xfrm>
              <a:off x="3835021" y="2698233"/>
              <a:ext cx="16149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(-2) = 4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58102" y="2637313"/>
              <a:ext cx="3340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2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246733" y="5228137"/>
            <a:ext cx="789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296665" y="3331296"/>
            <a:ext cx="1710855" cy="830997"/>
            <a:chOff x="7296665" y="3323083"/>
            <a:chExt cx="1710855" cy="830997"/>
          </a:xfrm>
        </p:grpSpPr>
        <p:sp>
          <p:nvSpPr>
            <p:cNvPr id="36" name="TextBox 35"/>
            <p:cNvSpPr txBox="1"/>
            <p:nvPr/>
          </p:nvSpPr>
          <p:spPr>
            <a:xfrm>
              <a:off x="7296665" y="3323083"/>
              <a:ext cx="789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u="sng" dirty="0" smtClean="0">
                  <a:solidFill>
                    <a:srgbClr val="FF0000"/>
                  </a:solidFill>
                </a:rPr>
                <a:t> 10</a:t>
              </a:r>
            </a:p>
            <a:p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5-1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916360" y="3444881"/>
              <a:ext cx="1091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= 2.5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7383438" y="3710936"/>
              <a:ext cx="50562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336061"/>
              </p:ext>
            </p:extLst>
          </p:nvPr>
        </p:nvGraphicFramePr>
        <p:xfrm>
          <a:off x="4514850" y="3213100"/>
          <a:ext cx="114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7" name="Equation" r:id="rId5" imgW="114120" imgH="431640" progId="Equation.3">
                  <p:embed/>
                </p:oleObj>
              </mc:Choice>
              <mc:Fallback>
                <p:oleObj name="Equation" r:id="rId5" imgW="1141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213100"/>
                        <a:ext cx="114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682568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8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6955477" y="4908986"/>
            <a:ext cx="2222308" cy="938717"/>
            <a:chOff x="709684" y="5719092"/>
            <a:chExt cx="2222308" cy="938717"/>
          </a:xfrm>
        </p:grpSpPr>
        <p:sp>
          <p:nvSpPr>
            <p:cNvPr id="51" name="TextBox 50"/>
            <p:cNvSpPr txBox="1"/>
            <p:nvPr/>
          </p:nvSpPr>
          <p:spPr>
            <a:xfrm>
              <a:off x="952722" y="571909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__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709684" y="6073034"/>
              <a:ext cx="2222308" cy="584775"/>
              <a:chOff x="709684" y="6073034"/>
              <a:chExt cx="2222308" cy="584775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980018" y="6148236"/>
                <a:ext cx="7892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2.5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09684" y="6073034"/>
                <a:ext cx="4587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V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582802" y="6150508"/>
                <a:ext cx="13491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= 1.58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326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9" grpId="0"/>
      <p:bldP spid="30" grpId="0"/>
      <p:bldP spid="31" grpId="0"/>
      <p:bldP spid="32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2716</Words>
  <Application>Microsoft Office PowerPoint</Application>
  <PresentationFormat>On-screen Show (4:3)</PresentationFormat>
  <Paragraphs>883</Paragraphs>
  <Slides>60</Slides>
  <Notes>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Office Theme</vt:lpstr>
      <vt:lpstr>???</vt:lpstr>
      <vt:lpstr>???</vt:lpstr>
      <vt:lpstr>???</vt:lpstr>
      <vt:lpstr>???</vt:lpstr>
      <vt:lpstr>???</vt:lpstr>
      <vt:lpstr>???</vt:lpstr>
      <vt:lpstr>???</vt:lpstr>
      <vt:lpstr>Equation</vt:lpstr>
      <vt:lpstr>Document</vt:lpstr>
      <vt:lpstr>Statistics </vt:lpstr>
      <vt:lpstr>Statistics lesson 11.1: Variance and Standard Deviation</vt:lpstr>
      <vt:lpstr>Mrs. Smith has two Algebra 2 classes.  Each class takes a test, and the scores of each class are shown below: </vt:lpstr>
      <vt:lpstr>Mrs. Smith has two Algebra 2 classes.  Each class takes a test, and the scores of each class are shown below: </vt:lpstr>
      <vt:lpstr>PowerPoint Presentation</vt:lpstr>
      <vt:lpstr>PowerPoint Presentation</vt:lpstr>
      <vt:lpstr>PowerPoint Presentation</vt:lpstr>
      <vt:lpstr>Example 1:   Finding Standard Deviation by Hand  (no calculator)    4, 9, 11, 13, 18   </vt:lpstr>
      <vt:lpstr>Your Turn 1:   Finding Standard Deviation  (no calculator)    8, 9, 10, 11, 12   </vt:lpstr>
      <vt:lpstr>PowerPoint Presentation</vt:lpstr>
      <vt:lpstr>PowerPoint Presentation</vt:lpstr>
      <vt:lpstr>PowerPoint Presentation</vt:lpstr>
      <vt:lpstr>Statistics lesson 11.2:  Distributions of data</vt:lpstr>
      <vt:lpstr>Common shapes for distributions of data: </vt:lpstr>
      <vt:lpstr>Example 1:  Identify the most likely shape for the distribution of each data set: </vt:lpstr>
      <vt:lpstr>PowerPoint Presentation</vt:lpstr>
      <vt:lpstr>PowerPoint Presentation</vt:lpstr>
      <vt:lpstr>PowerPoint Presentation</vt:lpstr>
      <vt:lpstr>The standard Normal distribution: </vt:lpstr>
      <vt:lpstr>Empirical Rule: In a normal distribution,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Statistics lesson 11.3:  Bivariate Data and Scatterplots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Statistics lesson 11.4 Correlation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Statistics lesson 11.5 Linear Regression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_x0016_Statistics</dc:title>
  <dc:creator>Kevin Klassen</dc:creator>
  <cp:lastModifiedBy>The  Klassen's</cp:lastModifiedBy>
  <cp:revision>71</cp:revision>
  <dcterms:created xsi:type="dcterms:W3CDTF">2017-02-26T20:52:48Z</dcterms:created>
  <dcterms:modified xsi:type="dcterms:W3CDTF">2017-03-05T18:07:09Z</dcterms:modified>
</cp:coreProperties>
</file>