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29" r:id="rId4"/>
    <p:sldId id="330" r:id="rId5"/>
    <p:sldId id="335" r:id="rId6"/>
    <p:sldId id="258" r:id="rId7"/>
    <p:sldId id="259" r:id="rId8"/>
    <p:sldId id="260" r:id="rId9"/>
    <p:sldId id="261" r:id="rId10"/>
    <p:sldId id="262" r:id="rId11"/>
    <p:sldId id="344" r:id="rId12"/>
    <p:sldId id="263" r:id="rId13"/>
    <p:sldId id="345" r:id="rId14"/>
    <p:sldId id="266" r:id="rId15"/>
    <p:sldId id="346" r:id="rId16"/>
    <p:sldId id="326" r:id="rId17"/>
    <p:sldId id="373" r:id="rId18"/>
    <p:sldId id="264" r:id="rId19"/>
    <p:sldId id="348" r:id="rId20"/>
    <p:sldId id="265" r:id="rId21"/>
    <p:sldId id="340" r:id="rId22"/>
    <p:sldId id="308" r:id="rId23"/>
    <p:sldId id="307" r:id="rId24"/>
    <p:sldId id="317" r:id="rId25"/>
    <p:sldId id="318" r:id="rId26"/>
    <p:sldId id="267" r:id="rId27"/>
    <p:sldId id="331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341" r:id="rId39"/>
    <p:sldId id="336" r:id="rId40"/>
    <p:sldId id="306" r:id="rId41"/>
    <p:sldId id="319" r:id="rId42"/>
    <p:sldId id="320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18D361-AB02-4368-92F5-2FE6603FD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424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842AFF-8FFD-4CB3-AFC7-EEA49E25471A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95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61BD95-CEA6-48AC-AA4D-27827D80E14D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69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9568B8-EB96-4894-AE06-9629CFA8247B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66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2FD023-6193-49EA-B0EE-E444567905C8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04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06B01-4208-42F0-A511-AD487D013737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96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EAC78F-4DF6-4647-85A2-46562407CDAB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97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0A1A26-6D34-4F04-A666-321AC0472E75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45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207181-E375-49DB-94ED-04F0F3AA4EBD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64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1C24A3-3B02-4932-BB5A-50C309E3FF6A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23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D997F1-B1E5-4263-9BF6-28F87A9FA386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16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9B47DB-1398-4D97-A0B6-60E585DCDB20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5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0B98B4-67EE-4CDC-A3AE-5CAB77C90860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4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98E649-37CB-417C-953F-E88F4E64C7B3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16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EEB722-7B24-4941-B733-4D36AADB9F25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98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5A40F8-B5ED-468A-AD00-A19E4690F505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04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96D260-C791-47D8-A39A-6AC3D0DCF42B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06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4B304C-0B34-4BA4-A941-A39B9C7CE1B5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89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37D91D-70F4-4B7D-A148-908CDD165AF5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69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99A7B7-3175-4AC1-8912-9FE420E0E8B2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21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861BAB-FA22-49D5-B499-220976A33215}" type="slidenum">
              <a:rPr lang="en-US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47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B212A6-FD27-438B-9043-A38903D46902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35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8EBABC-9349-4C3A-B98C-5E19D813A5BD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3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3D0956-274A-4C75-8935-A5CABD73037E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76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BA70D0-E852-45DA-84DF-372F5787A96B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310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35F915-FC55-4D1D-AC50-F817C9AAB4B6}" type="slidenum">
              <a:rPr lang="en-US" altLang="en-US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876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81DD6E-D475-42D9-AD2C-2A411B0BB7FD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98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9A2BEA-B298-48D2-9689-DE4E20377B73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555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F669D4-6D78-42DC-AD4C-E42BC671B945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889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9C2152-5FC8-4B59-966E-7DAF0A5F5AA3}" type="slidenum">
              <a:rPr lang="en-US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761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DB00A0-30A0-485E-8E4C-EC7AB16B9ACD}" type="slidenum">
              <a:rPr lang="en-US" altLang="en-US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880C5B-35D5-4162-B2F5-77DA2F81907F}" type="slidenum">
              <a:rPr lang="en-US" altLang="en-US"/>
              <a:pPr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226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212DF-3E12-4402-AFAC-0D4508888BA4}" type="slidenum">
              <a:rPr lang="en-US" altLang="en-US"/>
              <a:pPr eaLnBrk="1" hangingPunct="1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041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BBFA45-CFCF-43D6-A0B2-F60FEB98C4D8}" type="slidenum">
              <a:rPr lang="en-US" altLang="en-US"/>
              <a:pPr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6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3B7196-E9A4-4E95-841D-7FC9918E452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658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2A29B9-7A2C-45DA-BE71-C88273400EA8}" type="slidenum">
              <a:rPr lang="en-US" altLang="en-US"/>
              <a:pPr eaLnBrk="1" hangingPunct="1"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205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1F82BF-5FF7-43A1-93F3-8DD8264E7256}" type="slidenum">
              <a:rPr lang="en-US" altLang="en-US"/>
              <a:pPr eaLnBrk="1" hangingPunct="1"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092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F002D9-BE0F-4007-842B-B56B7C3F99C9}" type="slidenum">
              <a:rPr lang="en-US" altLang="en-US"/>
              <a:pPr eaLnBrk="1" hangingPunct="1"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441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A457C1-363E-4FE9-A441-16D667995AD3}" type="slidenum">
              <a:rPr lang="en-US" altLang="en-US"/>
              <a:pPr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374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533FFC-4086-4B47-8159-67E3CA0757C9}" type="slidenum">
              <a:rPr lang="en-US" altLang="en-US"/>
              <a:pPr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191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0458D1-EC4D-4363-A16A-F425D81FBAB1}" type="slidenum">
              <a:rPr lang="en-US" altLang="en-US"/>
              <a:pPr eaLnBrk="1" hangingPunct="1"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499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995A5E-2A59-4A9B-BD3D-C30E20CEB842}" type="slidenum">
              <a:rPr lang="en-US" altLang="en-US"/>
              <a:pPr eaLnBrk="1" hangingPunct="1"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665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A65EFA-C4A5-4E7F-9D35-838C4CC26299}" type="slidenum">
              <a:rPr lang="en-US" altLang="en-US"/>
              <a:pPr eaLnBrk="1" hangingPunct="1"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41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B5281F-F6DD-427C-BCD8-F7DD2842FE7E}" type="slidenum">
              <a:rPr lang="en-US" altLang="en-US"/>
              <a:pPr eaLnBrk="1" hangingPunct="1"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74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DDBC67-0658-4232-96D1-7A9BA9CAA2D2}" type="slidenum">
              <a:rPr lang="en-US" altLang="en-US"/>
              <a:pPr eaLnBrk="1" hangingPunct="1"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2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55D8E3-22C8-4975-ABFA-79185D1DE7BB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703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A848E0-11E1-4A89-8E95-9F0687F36240}" type="slidenum">
              <a:rPr lang="en-US" altLang="en-US"/>
              <a:pPr eaLnBrk="1" hangingPunct="1"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052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51FE32-C423-46D8-88AC-601C9B3954B0}" type="slidenum">
              <a:rPr lang="en-US" altLang="en-US"/>
              <a:pPr eaLnBrk="1" hangingPunct="1"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589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5B34E8-CC80-4C8E-B9D8-650EDA7D2B7A}" type="slidenum">
              <a:rPr lang="en-US" altLang="en-US"/>
              <a:pPr eaLnBrk="1" hangingPunct="1"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048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53E270-AE49-413F-9072-801D73E41D5A}" type="slidenum">
              <a:rPr lang="en-US" altLang="en-US"/>
              <a:pPr eaLnBrk="1" hangingPunct="1"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589ECF-8165-46D9-9637-F70239083DAB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14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1D71D1-CAF0-4A86-8FA0-9BA86AEE6B1D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1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1C787C-0750-401D-9B51-A292143873F9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88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8710BA-746C-4C8C-ACC6-44EC880E6C8F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5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0DA07-92B3-43EC-B8B8-62662FE7F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09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9BA1D-066F-4F37-8B75-5FAA3B11F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4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90261-C803-4B73-8EAF-47C039AC6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51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6941F-9636-463C-962A-6E7C2A614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12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74B8-3356-4BEA-8B51-2BBB3A17F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97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55D25-4375-4359-AE57-0D378EE71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18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6F939-5350-4C75-AC87-C06B06436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20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1917E-CF3E-47C5-A326-CD073471B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31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A3FC1-1CCA-43F4-B2CD-045CEB86AE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03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A0F8F-EE56-49F3-9F58-C6AEFA25D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05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F9EF3-46E2-46BA-B1BC-A39502D7E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E93103-FECD-4CC8-B494-6701DD2DAB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eg"/><Relationship Id="rId7" Type="http://schemas.openxmlformats.org/officeDocument/2006/relationships/hyperlink" Target="fscstart%20/al2%20/3%2010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1.jpeg"/><Relationship Id="rId7" Type="http://schemas.openxmlformats.org/officeDocument/2006/relationships/hyperlink" Target="fscstart%20/al2%20/3%20101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media.wiley.com/Lux/14/37814.nce044.gif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Algebra 2B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Unit </a:t>
            </a:r>
            <a:r>
              <a:rPr lang="en-US" altLang="en-US" dirty="0" smtClean="0"/>
              <a:t>12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Rationals</a:t>
            </a:r>
            <a:r>
              <a:rPr lang="en-US" altLang="en-US" dirty="0" smtClean="0"/>
              <a:t> (Algebraic)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2508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19812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0" y="2906713"/>
            <a:ext cx="269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>
                <a:cs typeface="Times New Roman" panose="02020603050405020304" pitchFamily="18" charset="0"/>
              </a:rPr>
              <a:t>  </a:t>
            </a:r>
            <a:endParaRPr lang="en-US" altLang="en-US" sz="11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0" y="3951288"/>
            <a:ext cx="227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>
                <a:cs typeface="Times New Roman" panose="02020603050405020304" pitchFamily="18" charset="0"/>
              </a:rPr>
              <a:t> </a:t>
            </a:r>
            <a:endParaRPr lang="en-US" altLang="en-US" sz="11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1" name="Rectangle 13"/>
          <p:cNvSpPr>
            <a:spLocks noChangeArrowheads="1"/>
          </p:cNvSpPr>
          <p:nvPr/>
        </p:nvSpPr>
        <p:spPr bwMode="auto">
          <a:xfrm>
            <a:off x="0" y="5243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Rectangle 14"/>
          <p:cNvSpPr>
            <a:spLocks noChangeArrowheads="1"/>
          </p:cNvSpPr>
          <p:nvPr/>
        </p:nvSpPr>
        <p:spPr bwMode="auto">
          <a:xfrm>
            <a:off x="0" y="5757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16764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1270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0" y="2906713"/>
            <a:ext cx="269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>
                <a:cs typeface="Times New Roman" panose="02020603050405020304" pitchFamily="18" charset="0"/>
              </a:rPr>
              <a:t>  </a:t>
            </a:r>
            <a:endParaRPr lang="en-US" altLang="en-US" sz="11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0" y="3951288"/>
            <a:ext cx="227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>
                <a:cs typeface="Times New Roman" panose="02020603050405020304" pitchFamily="18" charset="0"/>
              </a:rPr>
              <a:t> </a:t>
            </a:r>
            <a:endParaRPr lang="en-US" altLang="en-US" sz="11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0" y="5243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6" name="Rectangle 14"/>
          <p:cNvSpPr>
            <a:spLocks noChangeArrowheads="1"/>
          </p:cNvSpPr>
          <p:nvPr/>
        </p:nvSpPr>
        <p:spPr bwMode="auto">
          <a:xfrm>
            <a:off x="0" y="5757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0169" y="235744"/>
            <a:ext cx="10842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97263"/>
            <a:ext cx="11430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40576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048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5981" y="-180181"/>
            <a:ext cx="7826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2790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19812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61569" y="453231"/>
            <a:ext cx="9937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8625"/>
            <a:ext cx="24860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85800" y="6096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1338"/>
            <a:ext cx="18891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685800" y="609600"/>
            <a:ext cx="2438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7.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	</a:t>
            </a:r>
            <a:r>
              <a:rPr lang="en-US" altLang="en-US" sz="3600">
                <a:solidFill>
                  <a:srgbClr val="FF0000"/>
                </a:solidFill>
              </a:rPr>
              <a:t>b – 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523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48768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22269" y="-118269"/>
            <a:ext cx="12192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Lesson </a:t>
            </a:r>
            <a:r>
              <a:rPr lang="en-US" altLang="en-US" dirty="0" smtClean="0"/>
              <a:t>12.1</a:t>
            </a:r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i="1" smtClean="0"/>
              <a:t>Learning Targets: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b="1" smtClean="0"/>
              <a:t>I can simplify Rational Expressions</a:t>
            </a:r>
          </a:p>
          <a:p>
            <a:pPr eaLnBrk="1" hangingPunct="1"/>
            <a:r>
              <a:rPr lang="en-US" altLang="en-US" b="1" smtClean="0"/>
              <a:t>I can simplify complex fractions</a:t>
            </a:r>
            <a:r>
              <a:rPr lang="en-US" altLang="en-US" smtClean="0"/>
              <a:t> 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685800" y="449263"/>
            <a:ext cx="541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Closure  </a:t>
            </a:r>
            <a:r>
              <a:rPr lang="en-US" altLang="en-US" sz="2000" dirty="0" smtClean="0"/>
              <a:t>12.1(in </a:t>
            </a:r>
            <a:r>
              <a:rPr lang="en-US" altLang="en-US" sz="2000" dirty="0"/>
              <a:t>class):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7012" y="-1268412"/>
            <a:ext cx="5845175" cy="88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5MC_09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-685800"/>
            <a:ext cx="9144001" cy="102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 eaLnBrk="1" hangingPunct="1"/>
            <a:r>
              <a:rPr lang="en-US" altLang="en-US" sz="1200" smtClean="0"/>
              <a:t>Transparency 2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2971800" y="1549400"/>
            <a:ext cx="3581400" cy="1714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304800" y="2438400"/>
            <a:ext cx="37338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5MC_09-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09600"/>
            <a:ext cx="10515600" cy="982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 eaLnBrk="1" hangingPunct="1"/>
            <a:r>
              <a:rPr lang="en-US" altLang="en-US" sz="1200" smtClean="0"/>
              <a:t>Transparency 2a</a:t>
            </a:r>
          </a:p>
        </p:txBody>
      </p:sp>
      <p:pic>
        <p:nvPicPr>
          <p:cNvPr id="24580" name="Picture 4" descr="secstart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255963" y="1568450"/>
            <a:ext cx="4641850" cy="1714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317500" y="2438400"/>
            <a:ext cx="3962400" cy="1714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228600" y="3810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06688"/>
            <a:ext cx="27432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2209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881438"/>
            <a:ext cx="2667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14663"/>
            <a:ext cx="2971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25888"/>
            <a:ext cx="40195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911725"/>
            <a:ext cx="2743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400" y="1636713"/>
            <a:ext cx="2019300" cy="649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95700" y="2381250"/>
            <a:ext cx="2019300" cy="6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3905250"/>
            <a:ext cx="3886200" cy="100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4" name="TextBox 14"/>
          <p:cNvSpPr txBox="1">
            <a:spLocks noChangeArrowheads="1"/>
          </p:cNvSpPr>
          <p:nvPr/>
        </p:nvSpPr>
        <p:spPr bwMode="auto">
          <a:xfrm>
            <a:off x="152400" y="381000"/>
            <a:ext cx="13716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Arial Black" panose="020B0A04020102020204" pitchFamily="34" charset="0"/>
              </a:rPr>
              <a:t>12.1</a:t>
            </a:r>
            <a:endParaRPr lang="en-US" altLang="en-US" sz="3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886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3528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22860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895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Lesson </a:t>
            </a:r>
            <a:r>
              <a:rPr lang="en-US" altLang="en-US" dirty="0" smtClean="0"/>
              <a:t>12.2</a:t>
            </a:r>
            <a:endParaRPr lang="en-US" alt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i="1" smtClean="0"/>
              <a:t>Objectives: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b="1" smtClean="0"/>
              <a:t>I can determine the LCM of polynomials</a:t>
            </a:r>
          </a:p>
          <a:p>
            <a:pPr eaLnBrk="1" hangingPunct="1"/>
            <a:r>
              <a:rPr lang="en-US" altLang="en-US" b="1" smtClean="0"/>
              <a:t>I can add and subtract rational expressions.</a:t>
            </a: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Vocabulary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772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381000" y="1371600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                              </a:t>
            </a:r>
            <a:r>
              <a:rPr lang="en-US" altLang="en-US" sz="2400" b="1">
                <a:solidFill>
                  <a:schemeClr val="hlink"/>
                </a:solidFill>
                <a:cs typeface="Times New Roman" panose="02020603050405020304" pitchFamily="18" charset="0"/>
              </a:rPr>
              <a:t>To add and subtract Rational Expressions:</a:t>
            </a:r>
            <a:endParaRPr lang="en-US" altLang="en-US" sz="240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hlink"/>
              </a:solidFill>
            </a:endParaRP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609600" y="3962400"/>
            <a:ext cx="7778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accent2"/>
                </a:solidFill>
                <a:cs typeface="Times New Roman" panose="02020603050405020304" pitchFamily="18" charset="0"/>
              </a:rPr>
              <a:t>To find equivalent fractions with the </a:t>
            </a:r>
            <a:r>
              <a:rPr lang="en-US" altLang="en-US" sz="2400" b="1" i="1">
                <a:solidFill>
                  <a:schemeClr val="accent2"/>
                </a:solidFill>
                <a:cs typeface="Times New Roman" panose="02020603050405020304" pitchFamily="18" charset="0"/>
              </a:rPr>
              <a:t>same</a:t>
            </a:r>
            <a:r>
              <a:rPr lang="en-US" altLang="en-US" sz="2400" i="1">
                <a:solidFill>
                  <a:schemeClr val="accent2"/>
                </a:solidFill>
                <a:cs typeface="Times New Roman" panose="02020603050405020304" pitchFamily="18" charset="0"/>
              </a:rPr>
              <a:t> denominator,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accent2"/>
                </a:solidFill>
                <a:cs typeface="Times New Roman" panose="02020603050405020304" pitchFamily="18" charset="0"/>
              </a:rPr>
              <a:t>we need the LCM.</a:t>
            </a:r>
            <a:endParaRPr lang="en-US" altLang="en-US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8382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6248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477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Vocabulary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8382000" cy="2625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Rational Expression</a:t>
            </a:r>
            <a:r>
              <a:rPr lang="en-US" altLang="en-US" sz="2400">
                <a:solidFill>
                  <a:schemeClr val="accent2"/>
                </a:solidFill>
              </a:rPr>
              <a:t>:</a:t>
            </a:r>
            <a:r>
              <a:rPr lang="en-US" altLang="en-US" sz="2400"/>
              <a:t> It’s the ratio of two polynomial  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None/>
            </a:pPr>
            <a:r>
              <a:rPr lang="en-US" altLang="en-US" sz="2400"/>
              <a:t>                                        expressions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Examples:		or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Undefined for:    ________________________________________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 denominator = 0</a:t>
            </a:r>
            <a:endParaRPr lang="en-US" altLang="en-US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 </a:t>
            </a:r>
            <a:r>
              <a:rPr lang="en-US" altLang="en-US" sz="2400" b="1">
                <a:solidFill>
                  <a:schemeClr val="hlink"/>
                </a:solidFill>
              </a:rPr>
              <a:t>Complex Fraction</a:t>
            </a:r>
            <a:r>
              <a:rPr lang="en-US" altLang="en-US" sz="2400">
                <a:solidFill>
                  <a:schemeClr val="hlink"/>
                </a:solidFill>
              </a:rPr>
              <a:t>:</a:t>
            </a:r>
            <a:r>
              <a:rPr lang="en-US" altLang="en-US" sz="2400"/>
              <a:t> It’s a rational expression whose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                                numerator and/or denominator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                                contains a rational expression.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     Examples: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                  </a:t>
            </a:r>
            <a:endParaRPr lang="en-US" altLang="en-US" sz="180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101" name="Object 2"/>
          <p:cNvGraphicFramePr>
            <a:graphicFrameLocks noChangeAspect="1"/>
          </p:cNvGraphicFramePr>
          <p:nvPr/>
        </p:nvGraphicFramePr>
        <p:xfrm>
          <a:off x="2438400" y="1828800"/>
          <a:ext cx="12954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4" imgW="672808" imgH="418918" progId="Equation.3">
                  <p:embed/>
                </p:oleObj>
              </mc:Choice>
              <mc:Fallback>
                <p:oleObj name="Equation" r:id="rId4" imgW="672808" imgH="41891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28800"/>
                        <a:ext cx="12954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3"/>
          <p:cNvGraphicFramePr>
            <a:graphicFrameLocks noChangeAspect="1"/>
          </p:cNvGraphicFramePr>
          <p:nvPr/>
        </p:nvGraphicFramePr>
        <p:xfrm>
          <a:off x="5307013" y="2001838"/>
          <a:ext cx="587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6" imgW="304536" imgH="393359" progId="Equation.3">
                  <p:embed/>
                </p:oleObj>
              </mc:Choice>
              <mc:Fallback>
                <p:oleObj name="Equation" r:id="rId6" imgW="304536" imgH="39335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2001838"/>
                        <a:ext cx="587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104" name="Object 5"/>
          <p:cNvGraphicFramePr>
            <a:graphicFrameLocks noChangeAspect="1"/>
          </p:cNvGraphicFramePr>
          <p:nvPr/>
        </p:nvGraphicFramePr>
        <p:xfrm>
          <a:off x="3352800" y="5105400"/>
          <a:ext cx="12192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8" imgW="698500" imgH="800100" progId="Equation.3">
                  <p:embed/>
                </p:oleObj>
              </mc:Choice>
              <mc:Fallback>
                <p:oleObj name="Equation" r:id="rId8" imgW="698500" imgH="800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05400"/>
                        <a:ext cx="121920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225800" y="5816600"/>
            <a:ext cx="1371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685800" y="260350"/>
            <a:ext cx="1739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Your Turn: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28194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3430588" y="3427413"/>
            <a:ext cx="22844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                                                </a:t>
            </a:r>
            <a:endParaRPr lang="en-US" altLang="en-US" sz="1800"/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3430588" y="417830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 </a:t>
            </a:r>
            <a:endParaRPr lang="en-US" altLang="en-US" sz="1800"/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570">
            <a:off x="3816350" y="1055688"/>
            <a:ext cx="12795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200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85800" y="260350"/>
            <a:ext cx="1739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Your Turn: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4950" y="204788"/>
            <a:ext cx="1028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0" y="2863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26670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0" y="3273425"/>
            <a:ext cx="2498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                                                     </a:t>
            </a:r>
            <a:endParaRPr lang="en-US" altLang="en-US" sz="1800"/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685800" y="260350"/>
            <a:ext cx="1739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Your Turn: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482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50888"/>
            <a:ext cx="2133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1242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685800" y="260350"/>
            <a:ext cx="1739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Your Turn: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7469" y="324644"/>
            <a:ext cx="12255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9624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0" y="412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68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0569" y="353219"/>
            <a:ext cx="12874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2672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0344" y="-716756"/>
            <a:ext cx="12192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609600" y="179388"/>
            <a:ext cx="4475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Closure  Lesson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12.2 </a:t>
            </a:r>
            <a:r>
              <a:rPr lang="en-US" altLang="en-US" sz="2400" dirty="0">
                <a:cs typeface="Times New Roman" panose="02020603050405020304" pitchFamily="18" charset="0"/>
              </a:rPr>
              <a:t>(in class):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839200" cy="60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Warm-up </a:t>
            </a:r>
            <a:r>
              <a:rPr lang="en-US" altLang="en-US" dirty="0" smtClean="0"/>
              <a:t>12.2</a:t>
            </a:r>
            <a:endParaRPr lang="en-US" altLang="en-US" dirty="0" smtClean="0"/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5029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1600200" y="381000"/>
            <a:ext cx="52419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cs typeface="Times New Roman" panose="02020603050405020304" pitchFamily="18" charset="0"/>
              </a:rPr>
              <a:t>Multiplying Rational Expressions:  </a:t>
            </a:r>
            <a:endParaRPr lang="en-US" altLang="en-US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cs typeface="Times New Roman" panose="02020603050405020304" pitchFamily="18" charset="0"/>
              </a:rPr>
              <a:t>                                                            </a:t>
            </a:r>
            <a:endParaRPr lang="en-US" altLang="en-US" sz="180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3886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600200" y="2133600"/>
            <a:ext cx="46688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cs typeface="Times New Roman" panose="02020603050405020304" pitchFamily="18" charset="0"/>
              </a:rPr>
              <a:t>Dividing Rational Expressions:</a:t>
            </a:r>
            <a:endParaRPr lang="en-US" altLang="en-US" sz="240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                                                            </a:t>
            </a:r>
            <a:endParaRPr lang="en-US" altLang="en-US" sz="1800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4191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520700" y="3429000"/>
            <a:ext cx="81375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cs typeface="Times New Roman" panose="02020603050405020304" pitchFamily="18" charset="0"/>
              </a:rPr>
              <a:t>     </a:t>
            </a:r>
            <a:r>
              <a:rPr lang="en-US" altLang="en-US" sz="2400" b="1" i="1">
                <a:cs typeface="Times New Roman" panose="02020603050405020304" pitchFamily="18" charset="0"/>
              </a:rPr>
              <a:t>Review: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cs typeface="Times New Roman" panose="02020603050405020304" pitchFamily="18" charset="0"/>
              </a:rPr>
              <a:t>How to multiply and divide monomials: </a:t>
            </a:r>
            <a:r>
              <a:rPr lang="en-US" altLang="en-US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Lesson 5.1</a:t>
            </a:r>
            <a:endParaRPr lang="en-US" altLang="en-US" sz="2400" b="1" i="1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cs typeface="Times New Roman" panose="02020603050405020304" pitchFamily="18" charset="0"/>
              </a:rPr>
              <a:t>How to multiply, divide and find the power of a power: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</a:rPr>
              <a:t>Lesson 5.1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i="1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cs typeface="Times New Roman" panose="02020603050405020304" pitchFamily="18" charset="0"/>
              </a:rPr>
              <a:t>How to factor polynomials: </a:t>
            </a:r>
            <a:r>
              <a:rPr lang="en-US" altLang="en-US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see Factoring Flow Chart</a:t>
            </a:r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5MC_09-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12903200" cy="967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 eaLnBrk="1" hangingPunct="1"/>
            <a:r>
              <a:rPr lang="en-US" altLang="en-US" sz="1200" smtClean="0"/>
              <a:t>Transparency 3a</a:t>
            </a:r>
          </a:p>
        </p:txBody>
      </p:sp>
      <p:pic>
        <p:nvPicPr>
          <p:cNvPr id="41988" name="Picture 4" descr="secstart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68300" y="2971800"/>
            <a:ext cx="96774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086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600200"/>
            <a:ext cx="2362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2660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30210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34290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2667000"/>
            <a:ext cx="2519362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179888"/>
            <a:ext cx="2209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438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5473700"/>
            <a:ext cx="28305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554990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6858000"/>
            <a:ext cx="7734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6325" y="6781800"/>
            <a:ext cx="7905750" cy="80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22" name="TextBox 13"/>
          <p:cNvSpPr txBox="1">
            <a:spLocks noChangeArrowheads="1"/>
          </p:cNvSpPr>
          <p:nvPr/>
        </p:nvSpPr>
        <p:spPr bwMode="auto">
          <a:xfrm>
            <a:off x="685800" y="381000"/>
            <a:ext cx="13716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Arial Black" panose="020B0A04020102020204" pitchFamily="34" charset="0"/>
              </a:rPr>
              <a:t>12.2</a:t>
            </a:r>
            <a:endParaRPr lang="en-US" altLang="en-US" sz="3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4290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28956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25146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905000"/>
            <a:ext cx="2895600" cy="2293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Lesson </a:t>
            </a:r>
            <a:r>
              <a:rPr lang="en-US" altLang="en-US" dirty="0" smtClean="0"/>
              <a:t>12.3</a:t>
            </a:r>
            <a:endParaRPr lang="en-US" altLang="en-US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i="1" smtClean="0"/>
              <a:t>Objectives:</a:t>
            </a:r>
          </a:p>
          <a:p>
            <a:pPr eaLnBrk="1" hangingPunct="1">
              <a:buFontTx/>
              <a:buNone/>
            </a:pPr>
            <a:endParaRPr lang="en-US" altLang="en-US" b="1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b="1" smtClean="0"/>
              <a:t>  I can solve Rational Equations.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Vocabulary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914400" y="1295400"/>
            <a:ext cx="768508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/>
              <a:t>A rational equation</a:t>
            </a:r>
            <a:r>
              <a:rPr lang="en-US" altLang="en-US" sz="2800"/>
              <a:t> </a:t>
            </a:r>
            <a:r>
              <a:rPr lang="en-US" altLang="en-US" sz="2800" i="1"/>
              <a:t>is</a:t>
            </a:r>
            <a:r>
              <a:rPr lang="en-US" altLang="en-US" sz="2800"/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any equation that contains one or more rational expressions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/>
              <a:t> Hint: When solving a rational equation, </a:t>
            </a:r>
            <a:r>
              <a:rPr lang="en-US" altLang="en-US" sz="2800" b="1" i="1"/>
              <a:t>eliminate the fractions first!</a:t>
            </a:r>
            <a:endParaRPr lang="en-US" altLang="en-US" sz="2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/>
              <a:t>     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/>
              <a:t>Check the solutions in the original equation</a:t>
            </a:r>
            <a:endParaRPr lang="en-US" altLang="en-US" sz="28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69342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1"/>
          <p:cNvSpPr>
            <a:spLocks noChangeArrowheads="1"/>
          </p:cNvSpPr>
          <p:nvPr/>
        </p:nvSpPr>
        <p:spPr bwMode="auto">
          <a:xfrm>
            <a:off x="609600" y="5791200"/>
            <a:ext cx="5287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Restriction: 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3590925" y="2749550"/>
            <a:ext cx="312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  </a:t>
            </a:r>
            <a:endParaRPr lang="en-US" altLang="en-US" sz="1800"/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0550"/>
            <a:ext cx="4191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3590925" y="3405188"/>
            <a:ext cx="189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                                       </a:t>
            </a:r>
            <a:endParaRPr lang="en-US" altLang="en-US" sz="1800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609600" y="5791200"/>
            <a:ext cx="5287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Restriction: ________________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28900" y="5775325"/>
            <a:ext cx="560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B050"/>
                </a:solidFill>
              </a:rPr>
              <a:t>None (no variables on the bottom)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590925" y="2749550"/>
            <a:ext cx="312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  </a:t>
            </a:r>
            <a:endParaRPr lang="en-US" altLang="en-US" sz="1800"/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3590925" y="3405188"/>
            <a:ext cx="189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                                       </a:t>
            </a:r>
            <a:endParaRPr lang="en-US" altLang="en-US" sz="1800"/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52578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609600" y="5791200"/>
            <a:ext cx="5287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Restriction: 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ChangeArrowheads="1"/>
          </p:cNvSpPr>
          <p:nvPr/>
        </p:nvSpPr>
        <p:spPr bwMode="auto">
          <a:xfrm>
            <a:off x="0" y="2668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40386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0" y="3163888"/>
            <a:ext cx="1984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                                         </a:t>
            </a:r>
            <a:endParaRPr lang="en-US" altLang="en-US" sz="1800"/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0" y="3914775"/>
            <a:ext cx="398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    </a:t>
            </a:r>
            <a:endParaRPr lang="en-US" altLang="en-US" sz="1800"/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609600" y="5791200"/>
            <a:ext cx="5287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Restriction: 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2668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0" y="3163888"/>
            <a:ext cx="1984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                                         </a:t>
            </a:r>
            <a:endParaRPr lang="en-US" altLang="en-US" sz="1800"/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40386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0" y="3914775"/>
            <a:ext cx="398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anose="02020603050405020304" pitchFamily="18" charset="0"/>
              </a:rPr>
              <a:t>     </a:t>
            </a:r>
            <a:endParaRPr lang="en-US" altLang="en-US" sz="1800"/>
          </a:p>
        </p:txBody>
      </p:sp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609600" y="5791200"/>
            <a:ext cx="5287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Restriction: 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media.wiley.com/Lux/14/37814.nce044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5334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6"/>
          <p:cNvSpPr>
            <a:spLocks noChangeShapeType="1"/>
          </p:cNvSpPr>
          <p:nvPr/>
        </p:nvSpPr>
        <p:spPr bwMode="auto">
          <a:xfrm flipH="1">
            <a:off x="6248400" y="4246563"/>
            <a:ext cx="1219200" cy="1168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6096000" y="4267200"/>
            <a:ext cx="167640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304800" y="44450"/>
            <a:ext cx="8689975" cy="4030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30" tIns="0" rIns="14283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Summary of Factoring Techniques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For </a:t>
            </a: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all 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polynomials, first factor out the </a:t>
            </a: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g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reatest </a:t>
            </a: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ommon </a:t>
            </a: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actor (</a:t>
            </a: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GCF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).</a:t>
            </a:r>
            <a:endParaRPr lang="en-US" altLang="en-US" sz="18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For a </a:t>
            </a: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binomial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check to see if it is any of the following: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endParaRPr lang="en-US" altLang="en-US" sz="1800"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AutoNum type="alphaLcPeriod"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difference of squares: </a:t>
            </a:r>
            <a:r>
              <a:rPr lang="en-U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1800" baseline="30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− </a:t>
            </a:r>
            <a:r>
              <a:rPr lang="en-U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1800" baseline="30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= ( </a:t>
            </a:r>
            <a:r>
              <a:rPr lang="en-U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x + y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) ( </a:t>
            </a:r>
            <a:r>
              <a:rPr lang="en-U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x − y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) </a:t>
            </a:r>
          </a:p>
          <a:p>
            <a:pPr lvl="1">
              <a:spcBef>
                <a:spcPct val="0"/>
              </a:spcBef>
              <a:buFontTx/>
              <a:buAutoNum type="alphaLcPeriod"/>
            </a:pPr>
            <a:endParaRPr lang="en-US" altLang="en-US" sz="1800"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AutoNum type="alphaLcPeriod"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difference of cubes: </a:t>
            </a:r>
            <a:r>
              <a:rPr lang="en-U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1800" baseline="30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− </a:t>
            </a:r>
            <a:r>
              <a:rPr lang="en-U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1800" baseline="30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= ( </a:t>
            </a:r>
            <a:r>
              <a:rPr lang="en-U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x − y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) ( </a:t>
            </a:r>
            <a:r>
              <a:rPr lang="en-U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1800" baseline="30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+ </a:t>
            </a:r>
            <a:r>
              <a:rPr lang="en-U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xy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+ </a:t>
            </a:r>
            <a:r>
              <a:rPr lang="en-U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1800" baseline="30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) </a:t>
            </a:r>
            <a:endParaRPr lang="en-US" altLang="en-US" sz="1800"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AutoNum type="alphaLcPeriod"/>
            </a:pPr>
            <a:r>
              <a:rPr lang="es-E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sum of cubes: </a:t>
            </a:r>
            <a:r>
              <a:rPr lang="es-E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s-ES" altLang="en-US" sz="1800" baseline="30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s-E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+ </a:t>
            </a:r>
            <a:r>
              <a:rPr lang="es-E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s-ES" altLang="en-US" sz="1800" baseline="30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s-E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= ( </a:t>
            </a:r>
            <a:r>
              <a:rPr lang="es-E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x + y</a:t>
            </a:r>
            <a:r>
              <a:rPr lang="es-E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) ( </a:t>
            </a:r>
            <a:r>
              <a:rPr lang="es-E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s-ES" altLang="en-US" sz="1800" baseline="30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s-E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− </a:t>
            </a:r>
            <a:r>
              <a:rPr lang="es-E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xy</a:t>
            </a:r>
            <a:r>
              <a:rPr lang="es-E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+ </a:t>
            </a:r>
            <a:r>
              <a:rPr lang="es-ES" altLang="en-US" sz="1800" i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s-ES" altLang="en-US" sz="1800" baseline="30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s-E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) </a:t>
            </a:r>
          </a:p>
          <a:p>
            <a:pPr lvl="1">
              <a:spcBef>
                <a:spcPct val="0"/>
              </a:spcBef>
              <a:buFontTx/>
              <a:buAutoNum type="alphaLcPeriod"/>
            </a:pPr>
            <a:endParaRPr lang="es-ES" altLang="en-US" sz="18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AutoNum type="alphaLcPeriod"/>
            </a:pPr>
            <a:endParaRPr lang="en-US" altLang="en-US" sz="18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For a </a:t>
            </a: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trinomial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use the </a:t>
            </a:r>
            <a:r>
              <a:rPr lang="en-US" altLang="en-US" sz="4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X</a:t>
            </a:r>
            <a:endParaRPr lang="en-US" altLang="en-US" sz="4400"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ax</a:t>
            </a:r>
            <a:r>
              <a:rPr lang="en-US" altLang="en-US" sz="1800" baseline="30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+ bx + c: </a:t>
            </a:r>
            <a:endParaRPr lang="en-US" altLang="en-US" sz="18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34925" y="355600"/>
            <a:ext cx="23288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34925" y="355600"/>
            <a:ext cx="23288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2" name="Rectangle 34"/>
          <p:cNvSpPr>
            <a:spLocks noChangeArrowheads="1"/>
          </p:cNvSpPr>
          <p:nvPr/>
        </p:nvSpPr>
        <p:spPr bwMode="auto">
          <a:xfrm>
            <a:off x="34925" y="35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70039" name="Group 55"/>
          <p:cNvGraphicFramePr>
            <a:graphicFrameLocks noGrp="1"/>
          </p:cNvGraphicFramePr>
          <p:nvPr/>
        </p:nvGraphicFramePr>
        <p:xfrm>
          <a:off x="4514850" y="4951413"/>
          <a:ext cx="207963" cy="1552575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155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282" marR="91282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657600" y="1193800"/>
            <a:ext cx="3200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5181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609600" y="5791200"/>
            <a:ext cx="5287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Restriction: 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52578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609600" y="5791200"/>
            <a:ext cx="5287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Restriction: 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5410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609600" y="5791200"/>
            <a:ext cx="5287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Restriction: 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8668" y="-3318668"/>
            <a:ext cx="2284413" cy="89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9669" y="948531"/>
            <a:ext cx="4841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8375" y="1343025"/>
            <a:ext cx="573088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7588" y="1903412"/>
            <a:ext cx="52863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3619" y="2669381"/>
            <a:ext cx="52863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6850" y="1860550"/>
            <a:ext cx="1114425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13716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smtClean="0">
                <a:latin typeface="Arial Black" panose="020B0A04020102020204" pitchFamily="34" charset="0"/>
              </a:rPr>
              <a:t>12.3</a:t>
            </a:r>
            <a:endParaRPr lang="en-US" altLang="en-US" sz="3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2590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5438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5438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29718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5438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5715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609600" y="381000"/>
            <a:ext cx="2209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Simplify</a:t>
            </a:r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3200"/>
              <a:t>d.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44" name="Object 3"/>
          <p:cNvGraphicFramePr>
            <a:graphicFrameLocks noChangeAspect="1"/>
          </p:cNvGraphicFramePr>
          <p:nvPr/>
        </p:nvGraphicFramePr>
        <p:xfrm>
          <a:off x="1295400" y="1139825"/>
          <a:ext cx="1985963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4" imgW="800100" imgH="787400" progId="Equation.3">
                  <p:embed/>
                </p:oleObj>
              </mc:Choice>
              <mc:Fallback>
                <p:oleObj name="Equation" r:id="rId4" imgW="800100" imgH="787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39825"/>
                        <a:ext cx="1985963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418</Words>
  <Application>Microsoft Office PowerPoint</Application>
  <PresentationFormat>On-screen Show (4:3)</PresentationFormat>
  <Paragraphs>168</Paragraphs>
  <Slides>53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Courier New</vt:lpstr>
      <vt:lpstr>Times New Roman</vt:lpstr>
      <vt:lpstr>Verdana</vt:lpstr>
      <vt:lpstr>Symbol</vt:lpstr>
      <vt:lpstr>Arial Black</vt:lpstr>
      <vt:lpstr>Wingdings</vt:lpstr>
      <vt:lpstr>Default Design</vt:lpstr>
      <vt:lpstr>Microsoft Equation 3.0</vt:lpstr>
      <vt:lpstr>Algebra 2B</vt:lpstr>
      <vt:lpstr>Lesson 12.1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Transparency 2</vt:lpstr>
      <vt:lpstr>Transparency 2a</vt:lpstr>
      <vt:lpstr>PowerPoint Presentation</vt:lpstr>
      <vt:lpstr>PowerPoint Presentation</vt:lpstr>
      <vt:lpstr>Lesson 12.2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Warm-up 12.2</vt:lpstr>
      <vt:lpstr>Transparency 3a</vt:lpstr>
      <vt:lpstr>PowerPoint Presentation</vt:lpstr>
      <vt:lpstr>PowerPoint Presentation</vt:lpstr>
      <vt:lpstr>Lesson 12.3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2B</dc:title>
  <dc:creator>Alfonso Stella</dc:creator>
  <cp:lastModifiedBy>klassenk</cp:lastModifiedBy>
  <cp:revision>78</cp:revision>
  <dcterms:created xsi:type="dcterms:W3CDTF">2009-01-18T13:32:48Z</dcterms:created>
  <dcterms:modified xsi:type="dcterms:W3CDTF">2016-10-13T13:15:22Z</dcterms:modified>
</cp:coreProperties>
</file>