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9" r:id="rId3"/>
    <p:sldId id="332" r:id="rId4"/>
    <p:sldId id="281" r:id="rId5"/>
    <p:sldId id="278" r:id="rId6"/>
    <p:sldId id="280" r:id="rId7"/>
    <p:sldId id="282" r:id="rId8"/>
    <p:sldId id="283" r:id="rId9"/>
    <p:sldId id="284" r:id="rId10"/>
    <p:sldId id="285" r:id="rId11"/>
    <p:sldId id="309" r:id="rId12"/>
    <p:sldId id="310" r:id="rId13"/>
    <p:sldId id="337" r:id="rId14"/>
    <p:sldId id="338" r:id="rId15"/>
    <p:sldId id="286" r:id="rId16"/>
    <p:sldId id="333" r:id="rId17"/>
    <p:sldId id="287" r:id="rId18"/>
    <p:sldId id="288" r:id="rId19"/>
    <p:sldId id="311" r:id="rId20"/>
    <p:sldId id="312" r:id="rId21"/>
    <p:sldId id="290" r:id="rId22"/>
    <p:sldId id="339" r:id="rId23"/>
    <p:sldId id="291" r:id="rId24"/>
    <p:sldId id="292" r:id="rId25"/>
    <p:sldId id="293" r:id="rId26"/>
    <p:sldId id="294" r:id="rId27"/>
    <p:sldId id="295" r:id="rId28"/>
    <p:sldId id="296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DD15BA-BE1E-43B3-8D5A-251D6F0A4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069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11A20C-1FC2-4075-8ABF-DB455030BA7E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2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56C550-40EC-4549-B9FF-9FB8056E969B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8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2E66B-5636-4DFA-A9B7-BAF25907573F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9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6FD231-02B5-42B9-A185-B85D8F239BFB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228125-638A-4974-B8AB-30B88345B8B9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2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93C58-6BC2-4CFA-81B7-207B06FBF6B2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3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25C09F-4D1F-46E1-B0BE-3817DE6E5CCD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3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10744C-172B-4FCA-A2AF-1F36C53CEBB1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2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4820AA-4997-4F19-ACFB-4B1DB14737BC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6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1F16F2-36AB-4B2C-8DEC-3552362EEB7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66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9B35CA-9F87-4A67-8350-3E465300E5E6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1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393DB0-7FE0-4209-B426-40249048F072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91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A0B25B-E96F-4CA9-9E62-36E5270CD89D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31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D8178-22E7-47BB-BEF2-A7B604717E30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0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822088-C3C3-4276-8D01-B8B91F6AD859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0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F3A450-26C3-425E-9552-4EF2C574EB23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38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7ED2E8-95AD-4FC2-AE88-E8C9CE6160DA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80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D39054-F5E1-4124-95D5-44777ECAD98B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63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A911E-C53B-4672-B506-E980C692A5C5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77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9290F-6252-4834-8631-98206F0784AD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76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3308-62F3-4F26-8E14-5BAD5C4D9982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87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FA27B1-4B16-48E1-A068-03592F21E53B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8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9B2E6-6935-4C4E-80B0-3A370926AB16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5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16387-F39E-4700-846B-D1FDA02280F2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378D08-AFC5-42C0-97F7-A83DFF538558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0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D41FE9-93B2-4EDC-BF05-38430FEBBEF6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3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B7EF2F-4530-480E-84DF-EBC7B58DBB37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2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B968FB-A233-4DE6-84B5-E71B7CA559D2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5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7E1D7E-D1CF-46DA-89BE-EA0D23697475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2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4E0B-F084-4411-9673-85B9893D7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65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BFDEB-EEFF-4D81-8837-85C97A77C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53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9C889-4A76-4FF9-9247-5195DE147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95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BFABA-99F3-4E5A-AB6E-58527E110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8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1F230-D582-468A-A6EC-064737724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1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EDA0B2-FC87-4B67-9140-0A8A4B50D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89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F7B9ED0-6F4F-43FC-9DAE-0E72E3C5A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220BF-03EB-4FE9-8E1A-B0731ED7D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13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050B9-BFCD-4908-84C3-00311F0B1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95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946F-7026-4FD6-BE61-4FF8E0FF0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A2F9-0352-4577-A2A6-279C862D7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8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494537FA-79B8-4779-BEA6-5B8D837A3E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slide" Target="slide10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2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slide" Target="slide10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3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4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slide" Target="slide10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5.jpeg"/><Relationship Id="rId7" Type="http://schemas.openxmlformats.org/officeDocument/2006/relationships/hyperlink" Target="fscstart%20/al2%20/3%2010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Algebra 2B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Unit </a:t>
            </a:r>
            <a:r>
              <a:rPr lang="en-US" altLang="en-US" dirty="0" smtClean="0"/>
              <a:t>13</a:t>
            </a: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Graphing Rational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317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092200" y="3322638"/>
            <a:ext cx="306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                                       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155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5562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Asymptote(s): ________________               Asymptote(s): _______________</a:t>
            </a: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Hole(s): _____________________              Hole(s): ____________________</a:t>
            </a: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MC_09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1200" smtClean="0"/>
              <a:t>Transparency 4</a:t>
            </a:r>
          </a:p>
        </p:txBody>
      </p:sp>
      <p:pic>
        <p:nvPicPr>
          <p:cNvPr id="1331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secstart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white">
          <a:xfrm>
            <a:off x="1652588" y="6427788"/>
            <a:ext cx="57229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Click the mouse button or press the </a:t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Space Bar to display the answers.</a:t>
            </a:r>
          </a:p>
        </p:txBody>
      </p:sp>
      <p:pic>
        <p:nvPicPr>
          <p:cNvPr id="13319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MC_09-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1200" smtClean="0"/>
              <a:t>Transparency 4a</a:t>
            </a:r>
          </a:p>
        </p:txBody>
      </p:sp>
      <p:pic>
        <p:nvPicPr>
          <p:cNvPr id="14340" name="Picture 4" descr="secstart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19050"/>
            <a:ext cx="8229600" cy="838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Warm-up </a:t>
            </a:r>
            <a:r>
              <a:rPr lang="en-US" altLang="en-US" sz="3200" dirty="0" smtClean="0"/>
              <a:t>13.2</a:t>
            </a:r>
            <a:r>
              <a:rPr lang="en-US" altLang="en-US" sz="3200" dirty="0" smtClean="0"/>
              <a:t>: </a:t>
            </a:r>
            <a:r>
              <a:rPr lang="en-US" altLang="en-US" sz="2800" i="1" dirty="0" smtClean="0">
                <a:solidFill>
                  <a:srgbClr val="CC0000"/>
                </a:solidFill>
              </a:rPr>
              <a:t>on the back of closure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38200"/>
            <a:ext cx="852487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81000" y="4572000"/>
            <a:ext cx="3048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Asymptote: 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Hole: _________________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876800" y="4572000"/>
            <a:ext cx="3048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Asymptote: 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Hole: 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Warm-up </a:t>
            </a:r>
            <a:r>
              <a:rPr lang="en-US" altLang="en-US" dirty="0" smtClean="0"/>
              <a:t>13.2</a:t>
            </a:r>
            <a:endParaRPr lang="en-US" altLang="en-US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75675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10000"/>
            <a:ext cx="3408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21113"/>
            <a:ext cx="30035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Lesson </a:t>
            </a:r>
            <a:r>
              <a:rPr lang="en-US" altLang="en-US" dirty="0" smtClean="0"/>
              <a:t>13.2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dirty="0" smtClean="0"/>
              <a:t>Learning Targets :</a:t>
            </a:r>
          </a:p>
          <a:p>
            <a:pPr eaLnBrk="1" hangingPunct="1">
              <a:buFontTx/>
              <a:buNone/>
            </a:pPr>
            <a:endParaRPr lang="en-US" altLang="en-US" i="1" dirty="0" smtClean="0"/>
          </a:p>
          <a:p>
            <a:pPr eaLnBrk="1" hangingPunct="1"/>
            <a:r>
              <a:rPr lang="en-US" altLang="en-US" b="1" i="1" dirty="0" smtClean="0"/>
              <a:t>I can recognize and solve direct and joint variation problems</a:t>
            </a:r>
          </a:p>
          <a:p>
            <a:pPr eaLnBrk="1" hangingPunct="1">
              <a:buFontTx/>
              <a:buNone/>
            </a:pPr>
            <a:endParaRPr lang="en-US" altLang="en-US" b="1" i="1" dirty="0" smtClean="0"/>
          </a:p>
          <a:p>
            <a:pPr eaLnBrk="1" hangingPunct="1"/>
            <a:r>
              <a:rPr lang="en-US" altLang="en-US" b="1" i="1" dirty="0" smtClean="0"/>
              <a:t>I can recognize and solve inverse variation problems</a:t>
            </a:r>
            <a:endParaRPr lang="en-US" altLang="en-US" i="1" dirty="0" smtClean="0"/>
          </a:p>
          <a:p>
            <a:pPr eaLnBrk="1" hangingPunct="1">
              <a:buFontTx/>
              <a:buNone/>
            </a:pP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Vocabulary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0" y="221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1300"/>
            <a:ext cx="8839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30511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4095750"/>
            <a:ext cx="227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41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343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382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51054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MC_09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1200" smtClean="0"/>
              <a:t>Transparency 5</a:t>
            </a:r>
          </a:p>
        </p:txBody>
      </p:sp>
      <p:pic>
        <p:nvPicPr>
          <p:cNvPr id="2253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secstart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white">
          <a:xfrm>
            <a:off x="1652588" y="6427788"/>
            <a:ext cx="57229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Click the mouse button or press the </a:t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Space Bar to display the answers.</a:t>
            </a:r>
          </a:p>
        </p:txBody>
      </p:sp>
      <p:pic>
        <p:nvPicPr>
          <p:cNvPr id="22535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81000" y="3581400"/>
            <a:ext cx="6172200" cy="228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Lesson </a:t>
            </a:r>
            <a:r>
              <a:rPr lang="en-US" altLang="en-US" dirty="0" smtClean="0"/>
              <a:t>13.1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dirty="0" smtClean="0"/>
              <a:t>Learning Targets :</a:t>
            </a:r>
          </a:p>
          <a:p>
            <a:pPr eaLnBrk="1" hangingPunct="1">
              <a:buFontTx/>
              <a:buNone/>
            </a:pPr>
            <a:endParaRPr lang="en-US" altLang="en-US" i="1" dirty="0" smtClean="0"/>
          </a:p>
          <a:p>
            <a:pPr eaLnBrk="1" hangingPunct="1"/>
            <a:r>
              <a:rPr lang="en-US" altLang="en-US" b="1" i="1" dirty="0" smtClean="0"/>
              <a:t>I can determine the Vertical Asymptotes and the Point of Discontinuity (Hole)</a:t>
            </a:r>
          </a:p>
          <a:p>
            <a:pPr eaLnBrk="1" hangingPunct="1"/>
            <a:endParaRPr lang="en-US" altLang="en-US" b="1" i="1" dirty="0" smtClean="0"/>
          </a:p>
          <a:p>
            <a:pPr eaLnBrk="1" hangingPunct="1"/>
            <a:r>
              <a:rPr lang="en-US" altLang="en-US" b="1" i="1" dirty="0" smtClean="0"/>
              <a:t>I can graph Rational Functions</a:t>
            </a:r>
            <a:endParaRPr lang="en-US" altLang="en-US" i="1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MC_09-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1200" smtClean="0"/>
              <a:t>Transparency 5a</a:t>
            </a:r>
          </a:p>
        </p:txBody>
      </p:sp>
      <p:pic>
        <p:nvPicPr>
          <p:cNvPr id="23556" name="Picture 4" descr="secstart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81000" y="3581400"/>
            <a:ext cx="6172200" cy="228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Lesson </a:t>
            </a:r>
            <a:r>
              <a:rPr lang="en-US" altLang="en-US" dirty="0" smtClean="0"/>
              <a:t>13.3</a:t>
            </a:r>
            <a:endParaRPr lang="en-US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smtClean="0"/>
              <a:t>Learning Targets :</a:t>
            </a:r>
          </a:p>
          <a:p>
            <a:pPr eaLnBrk="1" hangingPunct="1">
              <a:buFontTx/>
              <a:buNone/>
            </a:pPr>
            <a:endParaRPr lang="en-US" altLang="en-US" i="1" smtClean="0"/>
          </a:p>
          <a:p>
            <a:pPr eaLnBrk="1" hangingPunct="1"/>
            <a:r>
              <a:rPr lang="en-US" altLang="en-US" b="1" smtClean="0"/>
              <a:t>I can identify graphs and equations as different types of functions</a:t>
            </a:r>
          </a:p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/>
            <a:r>
              <a:rPr lang="en-US" altLang="en-US" b="1" smtClean="0"/>
              <a:t>I can graph parent function equations with small variations.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28600"/>
          <a:ext cx="7239000" cy="6476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/>
                <a:gridCol w="2413000"/>
                <a:gridCol w="2413000"/>
              </a:tblGrid>
              <a:tr h="7280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Family Name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Parent Function</a:t>
                      </a:r>
                    </a:p>
                    <a:p>
                      <a:pPr algn="ctr"/>
                      <a:r>
                        <a:rPr lang="en-US" sz="1800" dirty="0" smtClean="0"/>
                        <a:t>Equation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Sample of Graph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Constant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Identity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 (Linear)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Quadratic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Square Root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Absolute Value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Rational (Inverse)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Greatest Integer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01780" y="941343"/>
            <a:ext cx="992964" cy="307777"/>
          </a:xfrm>
          <a:prstGeom prst="rect">
            <a:avLst/>
          </a:prstGeom>
          <a:blipFill rotWithShape="1">
            <a:blip r:embed="rId2"/>
            <a:stretch>
              <a:fillRect b="-196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75203" y="1095232"/>
            <a:ext cx="997389" cy="461665"/>
          </a:xfrm>
          <a:prstGeom prst="rect">
            <a:avLst/>
          </a:prstGeom>
          <a:blipFill rotWithShape="1">
            <a:blip r:embed="rId3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938213"/>
            <a:ext cx="7747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7101" y="1797822"/>
            <a:ext cx="1019382" cy="461665"/>
          </a:xfrm>
          <a:prstGeom prst="rect">
            <a:avLst/>
          </a:prstGeom>
          <a:blipFill rotWithShape="1">
            <a:blip r:embed="rId5"/>
            <a:stretch>
              <a:fillRect b="-118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1595438"/>
            <a:ext cx="8207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6408" y="2471252"/>
            <a:ext cx="1816972" cy="461665"/>
          </a:xfrm>
          <a:prstGeom prst="rect">
            <a:avLst/>
          </a:prstGeom>
          <a:blipFill rotWithShape="1">
            <a:blip r:embed="rId7"/>
            <a:stretch>
              <a:fillRect b="-118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01780" y="2325287"/>
            <a:ext cx="1438342" cy="49564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6037" y="3178968"/>
            <a:ext cx="1237647" cy="461665"/>
          </a:xfrm>
          <a:prstGeom prst="rect">
            <a:avLst/>
          </a:prstGeom>
          <a:blipFill rotWithShape="1">
            <a:blip r:embed="rId9"/>
            <a:stretch>
              <a:fillRect b="-118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048000"/>
            <a:ext cx="8207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86286" y="3913423"/>
            <a:ext cx="1297150" cy="465769"/>
          </a:xfrm>
          <a:prstGeom prst="rect">
            <a:avLst/>
          </a:prstGeom>
          <a:blipFill rotWithShape="1">
            <a:blip r:embed="rId11"/>
            <a:stretch>
              <a:fillRect b="-118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3703638"/>
            <a:ext cx="8731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8266" y="4665956"/>
            <a:ext cx="1214179" cy="461665"/>
          </a:xfrm>
          <a:prstGeom prst="rect">
            <a:avLst/>
          </a:prstGeom>
          <a:blipFill rotWithShape="1">
            <a:blip r:embed="rId13"/>
            <a:stretch>
              <a:fillRect b="-118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587875"/>
            <a:ext cx="8286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8363" y="5310419"/>
            <a:ext cx="1098120" cy="670568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5194300"/>
            <a:ext cx="785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2357438"/>
            <a:ext cx="7588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86316" y="6172200"/>
            <a:ext cx="1062214" cy="400110"/>
          </a:xfrm>
          <a:prstGeom prst="rect">
            <a:avLst/>
          </a:prstGeom>
          <a:blipFill rotWithShape="1">
            <a:blip r:embed="rId18"/>
            <a:stretch>
              <a:fillRect b="-923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661150" y="5613400"/>
            <a:ext cx="1225550" cy="1204913"/>
            <a:chOff x="2822575" y="1728637"/>
            <a:chExt cx="3352800" cy="3362325"/>
          </a:xfrm>
        </p:grpSpPr>
        <p:pic>
          <p:nvPicPr>
            <p:cNvPr id="26686" name="Picture 34" descr="Screen Clippi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575" y="1728637"/>
              <a:ext cx="3352800" cy="336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4459889" y="3372146"/>
              <a:ext cx="78174" cy="753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798644" y="3048759"/>
              <a:ext cx="78174" cy="7531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106996" y="2703224"/>
              <a:ext cx="73832" cy="7973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450095" y="2397559"/>
              <a:ext cx="73830" cy="753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93191" y="2056452"/>
              <a:ext cx="73832" cy="7531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151535" y="3695530"/>
              <a:ext cx="78174" cy="7531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57319" y="5015652"/>
              <a:ext cx="78174" cy="7531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122244" y="4683408"/>
              <a:ext cx="78174" cy="753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04428" y="4342301"/>
              <a:ext cx="78174" cy="7531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08439" y="4005626"/>
              <a:ext cx="78174" cy="7531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97201" y="2056452"/>
              <a:ext cx="78174" cy="753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784505" y="2375408"/>
              <a:ext cx="78174" cy="797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450095" y="2707655"/>
              <a:ext cx="73830" cy="753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06996" y="3048759"/>
              <a:ext cx="73832" cy="753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798644" y="3372146"/>
              <a:ext cx="78174" cy="753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459889" y="3695530"/>
              <a:ext cx="78174" cy="753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151535" y="4005626"/>
              <a:ext cx="78174" cy="753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08439" y="4346732"/>
              <a:ext cx="78174" cy="753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504428" y="4683408"/>
              <a:ext cx="78174" cy="753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135271" y="5015652"/>
              <a:ext cx="73832" cy="753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04800" y="381000"/>
            <a:ext cx="8420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Use your Family Functions Cheat sheet to identify the functions represented by each graph.</a:t>
            </a: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576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66775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6775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488"/>
            <a:ext cx="8229600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98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696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0" y="122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4038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46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3194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1066800" y="5500688"/>
            <a:ext cx="701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________________________                                                       __________________________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125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3607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3184525"/>
            <a:ext cx="1598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6576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1600200" y="4724400"/>
            <a:ext cx="5641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______________________                                       _______________________</a:t>
            </a: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110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9131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0" y="3260725"/>
            <a:ext cx="1255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862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600200" y="5638800"/>
            <a:ext cx="5680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_______________________                                  _________________________</a:t>
            </a: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0" y="123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6052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344011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886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524000" y="5334000"/>
            <a:ext cx="5805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715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________________________                                 __________________________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MC_09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1200" smtClean="0"/>
              <a:t>Transparency 6</a:t>
            </a:r>
          </a:p>
        </p:txBody>
      </p:sp>
      <p:pic>
        <p:nvPicPr>
          <p:cNvPr id="3379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secstart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white">
          <a:xfrm>
            <a:off x="1652588" y="6427788"/>
            <a:ext cx="57229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Click the mouse button or press the </a:t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Space Bar to display the answers.</a:t>
            </a:r>
          </a:p>
        </p:txBody>
      </p:sp>
      <p:pic>
        <p:nvPicPr>
          <p:cNvPr id="33799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Vocabulary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84238" y="1679575"/>
            <a:ext cx="748665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Continuity:</a:t>
            </a:r>
            <a:r>
              <a:rPr lang="en-US" altLang="en-US" sz="1800" b="1" i="1">
                <a:solidFill>
                  <a:schemeClr val="tx1"/>
                </a:solidFill>
                <a:latin typeface="Arial" panose="020B0604020202020204" pitchFamily="34" charset="0"/>
              </a:rPr>
              <a:t>_________________________________________________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tx1"/>
                </a:solidFill>
                <a:latin typeface="Arial" panose="020B0604020202020204" pitchFamily="34" charset="0"/>
              </a:rPr>
              <a:t>_________________________________________________________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     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To find the asymptote(s) and/or hole(s) of a rational function,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we look at its </a:t>
            </a:r>
            <a:r>
              <a:rPr lang="en-US" altLang="en-US" sz="1800" b="1" i="1">
                <a:solidFill>
                  <a:schemeClr val="tx1"/>
                </a:solidFill>
                <a:latin typeface="Arial" panose="020B0604020202020204" pitchFamily="34" charset="0"/>
              </a:rPr>
              <a:t>denominator.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9800" y="1638300"/>
            <a:ext cx="5029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the unbroken and consistent existence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operation of something over a period.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0638" y="3027363"/>
            <a:ext cx="667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</a:rPr>
              <a:t>*Being able to graph a function without lifting your pencil.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5MC_09-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1200" smtClean="0"/>
              <a:t>Transparency 6a</a:t>
            </a:r>
          </a:p>
        </p:txBody>
      </p:sp>
      <p:pic>
        <p:nvPicPr>
          <p:cNvPr id="34820" name="Picture 4" descr="secstart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11238" y="1933575"/>
            <a:ext cx="5842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838200" y="4876800"/>
            <a:ext cx="6346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</a:rPr>
              <a:t>Asymptote(s): 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</a:rPr>
              <a:t>Hole(s): _____________________________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1561452"/>
            <a:ext cx="2850011" cy="74424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0375" y="1562100"/>
            <a:ext cx="314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Step 1: Factor completely.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3" y="2133600"/>
            <a:ext cx="4029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Step 2: Find the restricted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	values.  When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	denominator zero?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400" y="2513384"/>
            <a:ext cx="1842364" cy="400110"/>
          </a:xfrm>
          <a:prstGeom prst="rect">
            <a:avLst/>
          </a:prstGeom>
          <a:blipFill rotWithShape="1">
            <a:blip r:embed="rId5"/>
            <a:stretch>
              <a:fillRect l="-662" b="-5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3276600"/>
            <a:ext cx="4056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Step 3: Determine if the restriction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	is a vertical asymptote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	or a hole.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806457">
            <a:off x="4603750" y="3230563"/>
            <a:ext cx="3808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Comic Sans MS" panose="030F0702030302020204" pitchFamily="66" charset="0"/>
              </a:rPr>
              <a:t>If the factor of the restriction 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Comic Sans MS" panose="030F0702030302020204" pitchFamily="66" charset="0"/>
              </a:rPr>
              <a:t>reduce, then it is a hole.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778625" y="1533525"/>
            <a:ext cx="307975" cy="811213"/>
            <a:chOff x="6778752" y="1533525"/>
            <a:chExt cx="307848" cy="811528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858094" y="1533525"/>
              <a:ext cx="228506" cy="4573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778752" y="1887675"/>
              <a:ext cx="228506" cy="4573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070600" y="3771900"/>
            <a:ext cx="1803400" cy="369888"/>
            <a:chOff x="5616118" y="3343992"/>
            <a:chExt cx="1802382" cy="369332"/>
          </a:xfrm>
        </p:grpSpPr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93348" y="3343992"/>
              <a:ext cx="1725152" cy="369332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grpSp>
          <p:nvGrpSpPr>
            <p:cNvPr id="6162" name="Group 13"/>
            <p:cNvGrpSpPr>
              <a:grpSpLocks/>
            </p:cNvGrpSpPr>
            <p:nvPr/>
          </p:nvGrpSpPr>
          <p:grpSpPr bwMode="auto">
            <a:xfrm>
              <a:off x="5616118" y="3459842"/>
              <a:ext cx="105362" cy="139056"/>
              <a:chOff x="5295900" y="4000500"/>
              <a:chExt cx="246888" cy="24132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370255" y="4000264"/>
                <a:ext cx="78074" cy="77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466917" y="4165319"/>
                <a:ext cx="74355" cy="77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5900" y="4165319"/>
                <a:ext cx="74355" cy="7702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7368" y="4141571"/>
            <a:ext cx="1855893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46813" y="4698617"/>
            <a:ext cx="1497974" cy="52322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2846" y="5470251"/>
            <a:ext cx="1230273" cy="52322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-829422">
            <a:off x="5218113" y="2874963"/>
            <a:ext cx="2427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tx2"/>
                </a:solidFill>
              </a:rPr>
              <a:t>Locations of Discontinuity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04800" y="984250"/>
            <a:ext cx="83058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928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928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In your own words,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</a:rPr>
              <a:t>   vertical asymptote:  _______________________________________________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_______________________________________________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i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</a:rPr>
              <a:t>   hole: _______________________________________________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</a:rPr>
              <a:t>                       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811338"/>
            <a:ext cx="34861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1014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640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3709988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2319" name="Group 95"/>
          <p:cNvGraphicFramePr>
            <a:graphicFrameLocks noGrp="1"/>
          </p:cNvGraphicFramePr>
          <p:nvPr/>
        </p:nvGraphicFramePr>
        <p:xfrm>
          <a:off x="457200" y="2057400"/>
          <a:ext cx="4495800" cy="1143000"/>
        </p:xfrm>
        <a:graphic>
          <a:graphicData uri="http://schemas.openxmlformats.org/drawingml/2006/table">
            <a:tbl>
              <a:tblPr/>
              <a:tblGrid>
                <a:gridCol w="642938"/>
                <a:gridCol w="641350"/>
                <a:gridCol w="642937"/>
                <a:gridCol w="641350"/>
                <a:gridCol w="642938"/>
                <a:gridCol w="641350"/>
                <a:gridCol w="64293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f(x)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4" name="Rectangle 96"/>
          <p:cNvSpPr>
            <a:spLocks noChangeArrowheads="1"/>
          </p:cNvSpPr>
          <p:nvPr/>
        </p:nvSpPr>
        <p:spPr bwMode="auto">
          <a:xfrm>
            <a:off x="381000" y="5151438"/>
            <a:ext cx="6584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Asymptote(s): 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Hole(s): _____________________________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53200" y="679866"/>
            <a:ext cx="1939505" cy="66909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05071" y="1459468"/>
            <a:ext cx="3690049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578725" y="609600"/>
            <a:ext cx="442913" cy="739775"/>
            <a:chOff x="6660458" y="1631590"/>
            <a:chExt cx="443659" cy="7393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60458" y="1631590"/>
              <a:ext cx="101771" cy="4045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48460" y="2067908"/>
              <a:ext cx="55657" cy="303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56411" y="4996095"/>
            <a:ext cx="1497974" cy="52322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Rectangle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0122" y="5745163"/>
            <a:ext cx="1230272" cy="52322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294438" y="1828800"/>
            <a:ext cx="517525" cy="3448050"/>
            <a:chOff x="6294379" y="1828800"/>
            <a:chExt cx="517642" cy="344764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496037" y="1828800"/>
              <a:ext cx="0" cy="315716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8" name="TextBox 20"/>
            <p:cNvSpPr txBox="1">
              <a:spLocks noChangeArrowheads="1"/>
            </p:cNvSpPr>
            <p:nvPr/>
          </p:nvSpPr>
          <p:spPr bwMode="auto">
            <a:xfrm>
              <a:off x="6294379" y="4968663"/>
              <a:ext cx="5176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V.A.</a:t>
              </a:r>
            </a:p>
          </p:txBody>
        </p:sp>
      </p:grp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2133600"/>
            <a:ext cx="550151" cy="36933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4712" y="2590800"/>
            <a:ext cx="588623" cy="61093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6" name="Oval 25"/>
          <p:cNvSpPr/>
          <p:nvPr/>
        </p:nvSpPr>
        <p:spPr>
          <a:xfrm>
            <a:off x="6172200" y="35814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27825" y="303212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92800" y="3430588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2133600"/>
            <a:ext cx="550151" cy="369332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0678" y="2711602"/>
            <a:ext cx="550151" cy="36933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135123"/>
            <a:ext cx="550151" cy="369332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9" name="TextBox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24962" y="2729200"/>
            <a:ext cx="377026" cy="369332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0" name="TextBox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7966" y="2133600"/>
            <a:ext cx="550151" cy="369332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1" name="TextBox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67898" y="2608398"/>
            <a:ext cx="377026" cy="610936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2" name="Oval 41"/>
          <p:cNvSpPr/>
          <p:nvPr/>
        </p:nvSpPr>
        <p:spPr>
          <a:xfrm>
            <a:off x="7010400" y="31559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6558" y="2128028"/>
            <a:ext cx="377026" cy="369332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" name="TextBox 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6558" y="2588398"/>
            <a:ext cx="377026" cy="612732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5" name="Oval 44"/>
          <p:cNvSpPr/>
          <p:nvPr/>
        </p:nvSpPr>
        <p:spPr>
          <a:xfrm>
            <a:off x="7315200" y="321627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523038" y="1811338"/>
            <a:ext cx="2028825" cy="1449387"/>
            <a:chOff x="3553968" y="3261306"/>
            <a:chExt cx="2029629" cy="1449579"/>
          </a:xfrm>
        </p:grpSpPr>
        <p:sp>
          <p:nvSpPr>
            <p:cNvPr id="29" name="Freeform 28"/>
            <p:cNvSpPr/>
            <p:nvPr/>
          </p:nvSpPr>
          <p:spPr>
            <a:xfrm>
              <a:off x="3553968" y="3353393"/>
              <a:ext cx="1850170" cy="1354316"/>
            </a:xfrm>
            <a:custGeom>
              <a:avLst/>
              <a:gdLst>
                <a:gd name="connsiteX0" fmla="*/ 1849797 w 1849797"/>
                <a:gd name="connsiteY0" fmla="*/ 1353312 h 1353312"/>
                <a:gd name="connsiteX1" fmla="*/ 1054269 w 1849797"/>
                <a:gd name="connsiteY1" fmla="*/ 1353312 h 1353312"/>
                <a:gd name="connsiteX2" fmla="*/ 789093 w 1849797"/>
                <a:gd name="connsiteY2" fmla="*/ 1344168 h 1353312"/>
                <a:gd name="connsiteX3" fmla="*/ 496485 w 1849797"/>
                <a:gd name="connsiteY3" fmla="*/ 1280160 h 1353312"/>
                <a:gd name="connsiteX4" fmla="*/ 213021 w 1849797"/>
                <a:gd name="connsiteY4" fmla="*/ 1152144 h 1353312"/>
                <a:gd name="connsiteX5" fmla="*/ 85005 w 1849797"/>
                <a:gd name="connsiteY5" fmla="*/ 850392 h 1353312"/>
                <a:gd name="connsiteX6" fmla="*/ 39285 w 1849797"/>
                <a:gd name="connsiteY6" fmla="*/ 576072 h 1353312"/>
                <a:gd name="connsiteX7" fmla="*/ 2709 w 1849797"/>
                <a:gd name="connsiteY7" fmla="*/ 292608 h 1353312"/>
                <a:gd name="connsiteX8" fmla="*/ 2709 w 1849797"/>
                <a:gd name="connsiteY8" fmla="*/ 0 h 1353312"/>
                <a:gd name="connsiteX9" fmla="*/ 2709 w 1849797"/>
                <a:gd name="connsiteY9" fmla="*/ 0 h 13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797" h="1353312">
                  <a:moveTo>
                    <a:pt x="1849797" y="1353312"/>
                  </a:moveTo>
                  <a:lnTo>
                    <a:pt x="1054269" y="1353312"/>
                  </a:lnTo>
                  <a:cubicBezTo>
                    <a:pt x="877485" y="1351788"/>
                    <a:pt x="882057" y="1356360"/>
                    <a:pt x="789093" y="1344168"/>
                  </a:cubicBezTo>
                  <a:cubicBezTo>
                    <a:pt x="696129" y="1331976"/>
                    <a:pt x="592497" y="1312164"/>
                    <a:pt x="496485" y="1280160"/>
                  </a:cubicBezTo>
                  <a:cubicBezTo>
                    <a:pt x="400473" y="1248156"/>
                    <a:pt x="281601" y="1223772"/>
                    <a:pt x="213021" y="1152144"/>
                  </a:cubicBezTo>
                  <a:cubicBezTo>
                    <a:pt x="144441" y="1080516"/>
                    <a:pt x="113961" y="946404"/>
                    <a:pt x="85005" y="850392"/>
                  </a:cubicBezTo>
                  <a:cubicBezTo>
                    <a:pt x="56049" y="754380"/>
                    <a:pt x="53001" y="669036"/>
                    <a:pt x="39285" y="576072"/>
                  </a:cubicBezTo>
                  <a:cubicBezTo>
                    <a:pt x="25569" y="483108"/>
                    <a:pt x="8805" y="388620"/>
                    <a:pt x="2709" y="292608"/>
                  </a:cubicBezTo>
                  <a:cubicBezTo>
                    <a:pt x="-3387" y="196596"/>
                    <a:pt x="2709" y="0"/>
                    <a:pt x="2709" y="0"/>
                  </a:cubicBezTo>
                  <a:lnTo>
                    <a:pt x="270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3553968" y="3261306"/>
              <a:ext cx="0" cy="1286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404138" y="4710885"/>
              <a:ext cx="17945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>
            <a:grpSpLocks/>
          </p:cNvGrpSpPr>
          <p:nvPr/>
        </p:nvGrpSpPr>
        <p:grpSpPr bwMode="auto">
          <a:xfrm rot="10800000">
            <a:off x="5251450" y="3430588"/>
            <a:ext cx="1122363" cy="1390650"/>
            <a:chOff x="3553968" y="3261306"/>
            <a:chExt cx="1122004" cy="1390144"/>
          </a:xfrm>
        </p:grpSpPr>
        <p:sp>
          <p:nvSpPr>
            <p:cNvPr id="55" name="Freeform 54"/>
            <p:cNvSpPr/>
            <p:nvPr/>
          </p:nvSpPr>
          <p:spPr>
            <a:xfrm>
              <a:off x="3573012" y="3315261"/>
              <a:ext cx="925217" cy="1337776"/>
            </a:xfrm>
            <a:custGeom>
              <a:avLst/>
              <a:gdLst>
                <a:gd name="connsiteX0" fmla="*/ 1849797 w 1849797"/>
                <a:gd name="connsiteY0" fmla="*/ 1353312 h 1353312"/>
                <a:gd name="connsiteX1" fmla="*/ 1054269 w 1849797"/>
                <a:gd name="connsiteY1" fmla="*/ 1353312 h 1353312"/>
                <a:gd name="connsiteX2" fmla="*/ 789093 w 1849797"/>
                <a:gd name="connsiteY2" fmla="*/ 1344168 h 1353312"/>
                <a:gd name="connsiteX3" fmla="*/ 496485 w 1849797"/>
                <a:gd name="connsiteY3" fmla="*/ 1280160 h 1353312"/>
                <a:gd name="connsiteX4" fmla="*/ 213021 w 1849797"/>
                <a:gd name="connsiteY4" fmla="*/ 1152144 h 1353312"/>
                <a:gd name="connsiteX5" fmla="*/ 85005 w 1849797"/>
                <a:gd name="connsiteY5" fmla="*/ 850392 h 1353312"/>
                <a:gd name="connsiteX6" fmla="*/ 39285 w 1849797"/>
                <a:gd name="connsiteY6" fmla="*/ 576072 h 1353312"/>
                <a:gd name="connsiteX7" fmla="*/ 2709 w 1849797"/>
                <a:gd name="connsiteY7" fmla="*/ 292608 h 1353312"/>
                <a:gd name="connsiteX8" fmla="*/ 2709 w 1849797"/>
                <a:gd name="connsiteY8" fmla="*/ 0 h 1353312"/>
                <a:gd name="connsiteX9" fmla="*/ 2709 w 1849797"/>
                <a:gd name="connsiteY9" fmla="*/ 0 h 13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797" h="1353312">
                  <a:moveTo>
                    <a:pt x="1849797" y="1353312"/>
                  </a:moveTo>
                  <a:lnTo>
                    <a:pt x="1054269" y="1353312"/>
                  </a:lnTo>
                  <a:cubicBezTo>
                    <a:pt x="877485" y="1351788"/>
                    <a:pt x="882057" y="1356360"/>
                    <a:pt x="789093" y="1344168"/>
                  </a:cubicBezTo>
                  <a:cubicBezTo>
                    <a:pt x="696129" y="1331976"/>
                    <a:pt x="592497" y="1312164"/>
                    <a:pt x="496485" y="1280160"/>
                  </a:cubicBezTo>
                  <a:cubicBezTo>
                    <a:pt x="400473" y="1248156"/>
                    <a:pt x="281601" y="1223772"/>
                    <a:pt x="213021" y="1152144"/>
                  </a:cubicBezTo>
                  <a:cubicBezTo>
                    <a:pt x="144441" y="1080516"/>
                    <a:pt x="113961" y="946404"/>
                    <a:pt x="85005" y="850392"/>
                  </a:cubicBezTo>
                  <a:cubicBezTo>
                    <a:pt x="56049" y="754380"/>
                    <a:pt x="53001" y="669036"/>
                    <a:pt x="39285" y="576072"/>
                  </a:cubicBezTo>
                  <a:cubicBezTo>
                    <a:pt x="25569" y="483108"/>
                    <a:pt x="8805" y="388620"/>
                    <a:pt x="2709" y="292608"/>
                  </a:cubicBezTo>
                  <a:cubicBezTo>
                    <a:pt x="-3387" y="196596"/>
                    <a:pt x="2709" y="0"/>
                    <a:pt x="2709" y="0"/>
                  </a:cubicBezTo>
                  <a:lnTo>
                    <a:pt x="270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553968" y="3262893"/>
              <a:ext cx="0" cy="1285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498229" y="4651450"/>
              <a:ext cx="17933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7453313" y="2827338"/>
            <a:ext cx="658812" cy="501650"/>
            <a:chOff x="7453104" y="2827341"/>
            <a:chExt cx="659155" cy="502028"/>
          </a:xfrm>
        </p:grpSpPr>
        <p:sp>
          <p:nvSpPr>
            <p:cNvPr id="47" name="Oval 46"/>
            <p:cNvSpPr/>
            <p:nvPr/>
          </p:nvSpPr>
          <p:spPr>
            <a:xfrm>
              <a:off x="7499165" y="3184797"/>
              <a:ext cx="158833" cy="14457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50" name="TextBox 47"/>
            <p:cNvSpPr txBox="1">
              <a:spLocks noChangeArrowheads="1"/>
            </p:cNvSpPr>
            <p:nvPr/>
          </p:nvSpPr>
          <p:spPr bwMode="auto">
            <a:xfrm rot="-671597">
              <a:off x="7453104" y="2827341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Hole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42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102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10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6418" name="Group 98"/>
          <p:cNvGraphicFramePr>
            <a:graphicFrameLocks noGrp="1"/>
          </p:cNvGraphicFramePr>
          <p:nvPr/>
        </p:nvGraphicFramePr>
        <p:xfrm>
          <a:off x="6477000" y="1066800"/>
          <a:ext cx="1219200" cy="3852864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f(x)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Rectangle 95"/>
          <p:cNvSpPr>
            <a:spLocks noChangeArrowheads="1"/>
          </p:cNvSpPr>
          <p:nvPr/>
        </p:nvSpPr>
        <p:spPr bwMode="auto">
          <a:xfrm>
            <a:off x="0" y="3519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47" name="Rectangle 96"/>
          <p:cNvSpPr>
            <a:spLocks noChangeArrowheads="1"/>
          </p:cNvSpPr>
          <p:nvPr/>
        </p:nvSpPr>
        <p:spPr bwMode="auto">
          <a:xfrm>
            <a:off x="914400" y="5380038"/>
            <a:ext cx="6584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Asymptote(s): ________________________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Hole(s): _____________________________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1800" y="762000"/>
            <a:ext cx="2870338" cy="36933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91738" y="5533942"/>
            <a:ext cx="1230273" cy="5232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8690" y="5955602"/>
            <a:ext cx="1152751" cy="52322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819400" y="1371600"/>
            <a:ext cx="517525" cy="3810000"/>
            <a:chOff x="6294379" y="1828800"/>
            <a:chExt cx="517642" cy="344764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96038" y="1828800"/>
              <a:ext cx="0" cy="315746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81" name="TextBox 12"/>
            <p:cNvSpPr txBox="1">
              <a:spLocks noChangeArrowheads="1"/>
            </p:cNvSpPr>
            <p:nvPr/>
          </p:nvSpPr>
          <p:spPr bwMode="auto">
            <a:xfrm>
              <a:off x="6294379" y="4968663"/>
              <a:ext cx="5176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V.A.</a:t>
              </a:r>
            </a:p>
          </p:txBody>
        </p:sp>
      </p:grp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7000" y="1600200"/>
            <a:ext cx="550151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86600" y="1478468"/>
            <a:ext cx="588623" cy="6127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" name="Oval 15"/>
          <p:cNvSpPr/>
          <p:nvPr/>
        </p:nvSpPr>
        <p:spPr>
          <a:xfrm>
            <a:off x="2016125" y="3214688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39975" y="3294063"/>
            <a:ext cx="44450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67000" y="361791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90888" y="2371725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62400" y="28194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24263" y="2682875"/>
            <a:ext cx="44450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6999" y="2209800"/>
            <a:ext cx="550151" cy="36933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05835" y="2209800"/>
            <a:ext cx="550151" cy="36933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02908" y="2746971"/>
            <a:ext cx="550151" cy="369332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5072" y="2746971"/>
            <a:ext cx="550151" cy="36933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9470" y="3317089"/>
            <a:ext cx="377026" cy="369332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11634" y="3308909"/>
            <a:ext cx="377026" cy="369332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395" y="3887627"/>
            <a:ext cx="377026" cy="369332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92397" y="3912438"/>
            <a:ext cx="377026" cy="369332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395" y="4419600"/>
            <a:ext cx="377026" cy="369332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11634" y="4321291"/>
            <a:ext cx="377026" cy="612732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92450" y="655638"/>
            <a:ext cx="2628900" cy="2259012"/>
            <a:chOff x="6086078" y="4472142"/>
            <a:chExt cx="2628137" cy="2258831"/>
          </a:xfrm>
        </p:grpSpPr>
        <p:sp>
          <p:nvSpPr>
            <p:cNvPr id="2" name="Arc 1"/>
            <p:cNvSpPr/>
            <p:nvPr/>
          </p:nvSpPr>
          <p:spPr>
            <a:xfrm flipH="1" flipV="1">
              <a:off x="6086078" y="4472142"/>
              <a:ext cx="2628137" cy="2255656"/>
            </a:xfrm>
            <a:prstGeom prst="arc">
              <a:avLst>
                <a:gd name="adj1" fmla="val 16200000"/>
                <a:gd name="adj2" fmla="val 13454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277" name="Group 5"/>
            <p:cNvGrpSpPr>
              <a:grpSpLocks/>
            </p:cNvGrpSpPr>
            <p:nvPr/>
          </p:nvGrpSpPr>
          <p:grpSpPr bwMode="auto">
            <a:xfrm>
              <a:off x="6088536" y="5383350"/>
              <a:ext cx="1502582" cy="1347623"/>
              <a:chOff x="4741441" y="1131331"/>
              <a:chExt cx="1519076" cy="1368028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4742165" y="1131274"/>
                <a:ext cx="0" cy="18692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057822" y="2499359"/>
                <a:ext cx="20216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>
            <a:grpSpLocks/>
          </p:cNvGrpSpPr>
          <p:nvPr/>
        </p:nvGrpSpPr>
        <p:grpSpPr bwMode="auto">
          <a:xfrm rot="10800000">
            <a:off x="341313" y="3152775"/>
            <a:ext cx="2627312" cy="2259013"/>
            <a:chOff x="6086078" y="4472142"/>
            <a:chExt cx="2628137" cy="2258831"/>
          </a:xfrm>
        </p:grpSpPr>
        <p:sp>
          <p:nvSpPr>
            <p:cNvPr id="42" name="Arc 41"/>
            <p:cNvSpPr/>
            <p:nvPr/>
          </p:nvSpPr>
          <p:spPr>
            <a:xfrm flipH="1" flipV="1">
              <a:off x="6087665" y="4472142"/>
              <a:ext cx="2628138" cy="2255656"/>
            </a:xfrm>
            <a:prstGeom prst="arc">
              <a:avLst>
                <a:gd name="adj1" fmla="val 16200000"/>
                <a:gd name="adj2" fmla="val 13454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273" name="Group 42"/>
            <p:cNvGrpSpPr>
              <a:grpSpLocks/>
            </p:cNvGrpSpPr>
            <p:nvPr/>
          </p:nvGrpSpPr>
          <p:grpSpPr bwMode="auto">
            <a:xfrm>
              <a:off x="6088536" y="5383350"/>
              <a:ext cx="1502582" cy="1347623"/>
              <a:chOff x="4741441" y="1131331"/>
              <a:chExt cx="1519076" cy="1368028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4743771" y="1129663"/>
                <a:ext cx="0" cy="18692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6060224" y="2497747"/>
                <a:ext cx="20228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2465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3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8464" name="Group 96"/>
          <p:cNvGraphicFramePr>
            <a:graphicFrameLocks noGrp="1"/>
          </p:cNvGraphicFramePr>
          <p:nvPr/>
        </p:nvGraphicFramePr>
        <p:xfrm>
          <a:off x="6477000" y="609600"/>
          <a:ext cx="1295400" cy="4195764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f(x)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0" name="Rectangle 94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1" name="Rectangle 95"/>
          <p:cNvSpPr>
            <a:spLocks noChangeArrowheads="1"/>
          </p:cNvSpPr>
          <p:nvPr/>
        </p:nvSpPr>
        <p:spPr bwMode="auto">
          <a:xfrm>
            <a:off x="838200" y="5410200"/>
            <a:ext cx="65849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24250" algn="l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Asymptote(s): ________________________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Hole(s): _____________________________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57200" y="381000"/>
            <a:ext cx="6318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Use your graphing calculator to get the table of values.</a:t>
            </a: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0338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447800" y="5380038"/>
            <a:ext cx="6262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Asymptote(s): ________________________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Hole(s): _____________________________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1473</TotalTime>
  <Words>383</Words>
  <Application>Microsoft Office PowerPoint</Application>
  <PresentationFormat>On-screen Show (4:3)</PresentationFormat>
  <Paragraphs>197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Algebra 2B</vt:lpstr>
      <vt:lpstr>Lesson 13.1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Transparency 4</vt:lpstr>
      <vt:lpstr>Transparency 4a</vt:lpstr>
      <vt:lpstr>Warm-up 13.2: on the back of closure</vt:lpstr>
      <vt:lpstr>Warm-up 13.2</vt:lpstr>
      <vt:lpstr>Lesson 13.2</vt:lpstr>
      <vt:lpstr>Vocabulary</vt:lpstr>
      <vt:lpstr>PowerPoint Presentation</vt:lpstr>
      <vt:lpstr>PowerPoint Presentation</vt:lpstr>
      <vt:lpstr>Transparency 5</vt:lpstr>
      <vt:lpstr>Transparency 5a</vt:lpstr>
      <vt:lpstr>Lesson 13.3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Transparency 6</vt:lpstr>
      <vt:lpstr>Transparency 6a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2B</dc:title>
  <dc:creator>Alfonso Stella</dc:creator>
  <cp:lastModifiedBy>The  Klassen's</cp:lastModifiedBy>
  <cp:revision>69</cp:revision>
  <dcterms:created xsi:type="dcterms:W3CDTF">2009-01-18T13:32:48Z</dcterms:created>
  <dcterms:modified xsi:type="dcterms:W3CDTF">2016-11-24T19:18:55Z</dcterms:modified>
</cp:coreProperties>
</file>