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85"/>
  </p:notesMasterIdLst>
  <p:sldIdLst>
    <p:sldId id="289" r:id="rId2"/>
    <p:sldId id="306" r:id="rId3"/>
    <p:sldId id="297" r:id="rId4"/>
    <p:sldId id="298" r:id="rId5"/>
    <p:sldId id="299" r:id="rId6"/>
    <p:sldId id="304" r:id="rId7"/>
    <p:sldId id="305" r:id="rId8"/>
    <p:sldId id="301" r:id="rId9"/>
    <p:sldId id="328" r:id="rId10"/>
    <p:sldId id="329" r:id="rId11"/>
    <p:sldId id="330" r:id="rId12"/>
    <p:sldId id="331" r:id="rId13"/>
    <p:sldId id="332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4" r:id="rId29"/>
    <p:sldId id="365" r:id="rId30"/>
    <p:sldId id="366" r:id="rId31"/>
    <p:sldId id="367" r:id="rId32"/>
    <p:sldId id="368" r:id="rId33"/>
    <p:sldId id="369" r:id="rId34"/>
    <p:sldId id="375" r:id="rId35"/>
    <p:sldId id="388" r:id="rId36"/>
    <p:sldId id="389" r:id="rId37"/>
    <p:sldId id="390" r:id="rId38"/>
    <p:sldId id="391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38" r:id="rId52"/>
    <p:sldId id="444" r:id="rId53"/>
    <p:sldId id="445" r:id="rId54"/>
    <p:sldId id="446" r:id="rId55"/>
    <p:sldId id="447" r:id="rId56"/>
    <p:sldId id="448" r:id="rId57"/>
    <p:sldId id="449" r:id="rId58"/>
    <p:sldId id="450" r:id="rId59"/>
    <p:sldId id="451" r:id="rId60"/>
    <p:sldId id="452" r:id="rId61"/>
    <p:sldId id="453" r:id="rId62"/>
    <p:sldId id="454" r:id="rId63"/>
    <p:sldId id="459" r:id="rId64"/>
    <p:sldId id="460" r:id="rId65"/>
    <p:sldId id="461" r:id="rId66"/>
    <p:sldId id="462" r:id="rId67"/>
    <p:sldId id="463" r:id="rId68"/>
    <p:sldId id="464" r:id="rId69"/>
    <p:sldId id="465" r:id="rId70"/>
    <p:sldId id="466" r:id="rId71"/>
    <p:sldId id="473" r:id="rId72"/>
    <p:sldId id="474" r:id="rId73"/>
    <p:sldId id="475" r:id="rId74"/>
    <p:sldId id="476" r:id="rId75"/>
    <p:sldId id="477" r:id="rId76"/>
    <p:sldId id="478" r:id="rId77"/>
    <p:sldId id="479" r:id="rId78"/>
    <p:sldId id="480" r:id="rId79"/>
    <p:sldId id="487" r:id="rId80"/>
    <p:sldId id="488" r:id="rId81"/>
    <p:sldId id="495" r:id="rId82"/>
    <p:sldId id="496" r:id="rId83"/>
    <p:sldId id="489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12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1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DDC494B-5EC8-493A-8E5F-D00FE795A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5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DF877-0C72-4FE2-B5CD-7C654F5CD9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2A51C-89B9-4B94-AA50-84EE4293BE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5E621-B6D9-49D2-9EC2-D6FCE793D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35C3F-E76D-43E2-B108-82D4C5D98F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18E8E-C72D-4F07-953A-63AA7A8D3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930AF-5B56-4A56-BFDE-48DFC70144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0DCE1-D503-4C90-A483-7EFEB7543C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9968D-3823-45A0-94C7-2C7687A55B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63D80-921F-48FD-9CA1-E56FFA655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7EC10-C87E-4EF4-BCDF-CD6E6665DA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A81-FB26-4ECD-97F0-745CCB025F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B0B7D50-E830-4E69-8400-52F9CBD7DC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5.wmf"/><Relationship Id="rId3" Type="http://schemas.openxmlformats.org/officeDocument/2006/relationships/image" Target="../media/image27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1.wmf"/><Relationship Id="rId3" Type="http://schemas.openxmlformats.org/officeDocument/2006/relationships/image" Target="../media/image33.pn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0.wmf"/><Relationship Id="rId5" Type="http://schemas.openxmlformats.org/officeDocument/2006/relationships/image" Target="../media/image21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50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1"/>
          <p:cNvSpPr>
            <a:spLocks noGrp="1"/>
          </p:cNvSpPr>
          <p:nvPr>
            <p:ph type="subTitle" idx="1"/>
          </p:nvPr>
        </p:nvSpPr>
        <p:spPr>
          <a:xfrm>
            <a:off x="2667000" y="5486400"/>
            <a:ext cx="5114778" cy="110124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Lesson 1-1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810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I </a:t>
            </a:r>
            <a:r>
              <a:rPr lang="en-US" sz="3200" dirty="0">
                <a:solidFill>
                  <a:schemeClr val="bg1"/>
                </a:solidFill>
              </a:rPr>
              <a:t>can identify and </a:t>
            </a:r>
            <a:r>
              <a:rPr lang="en-US" sz="3200" dirty="0" smtClean="0">
                <a:solidFill>
                  <a:schemeClr val="bg1"/>
                </a:solidFill>
              </a:rPr>
              <a:t>draw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chemeClr val="bg1"/>
                </a:solidFill>
              </a:rPr>
              <a:t>points, lines, and planes.</a:t>
            </a:r>
          </a:p>
          <a:p>
            <a:pPr lvl="0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667000" y="18288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I </a:t>
            </a:r>
            <a:r>
              <a:rPr lang="en-US" sz="3200" dirty="0">
                <a:solidFill>
                  <a:schemeClr val="bg1"/>
                </a:solidFill>
              </a:rPr>
              <a:t>can identify and draw 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collinear </a:t>
            </a:r>
            <a:r>
              <a:rPr lang="en-US" sz="3200" dirty="0">
                <a:solidFill>
                  <a:schemeClr val="bg1"/>
                </a:solidFill>
              </a:rPr>
              <a:t>and coplanar </a:t>
            </a:r>
            <a:r>
              <a:rPr lang="en-US" sz="3200" dirty="0" smtClean="0">
                <a:solidFill>
                  <a:schemeClr val="bg1"/>
                </a:solidFill>
              </a:rPr>
              <a:t>points.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9672" y="31242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I </a:t>
            </a:r>
            <a:r>
              <a:rPr lang="en-US" sz="3200" dirty="0">
                <a:solidFill>
                  <a:schemeClr val="tx2"/>
                </a:solidFill>
              </a:rPr>
              <a:t>can identify and </a:t>
            </a:r>
            <a:r>
              <a:rPr lang="en-US" sz="3200" dirty="0" smtClean="0">
                <a:solidFill>
                  <a:schemeClr val="tx2"/>
                </a:solidFill>
              </a:rPr>
              <a:t>draw</a:t>
            </a:r>
          </a:p>
          <a:p>
            <a:pPr lvl="0"/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intersecting lines and planes in </a:t>
            </a:r>
            <a:r>
              <a:rPr lang="en-US" sz="3200" dirty="0" smtClean="0">
                <a:solidFill>
                  <a:schemeClr val="tx2"/>
                </a:solidFill>
              </a:rPr>
              <a:t>  </a:t>
            </a:r>
          </a:p>
          <a:p>
            <a:pPr lvl="0"/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 space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" y="1600200"/>
            <a:ext cx="9086850" cy="363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90800" y="2209799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has two endpoints</a:t>
            </a:r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>
            <a:off x="7315199" y="2362200"/>
            <a:ext cx="15144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7086600" y="236574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</a:rPr>
              <a:t>A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8521430" y="2357438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</a:rPr>
              <a:t>C 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975303" y="2435900"/>
            <a:ext cx="2590800" cy="461963"/>
            <a:chOff x="3216" y="2304"/>
            <a:chExt cx="1632" cy="291"/>
          </a:xfrm>
        </p:grpSpPr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3216" y="2304"/>
              <a:ext cx="16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 dirty="0">
                  <a:solidFill>
                    <a:srgbClr val="0000FF"/>
                  </a:solidFill>
                </a:rPr>
                <a:t>AC </a:t>
              </a:r>
              <a:r>
                <a:rPr lang="en-US" sz="2400" b="1" i="1" dirty="0" smtClean="0">
                  <a:solidFill>
                    <a:srgbClr val="0000FF"/>
                  </a:solidFill>
                </a:rPr>
                <a:t>  or  CA</a:t>
              </a:r>
              <a:endParaRPr lang="en-US" sz="24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>
              <a:off x="3312" y="2304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FF"/>
                </a:solidFill>
              </a:endParaRPr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4032" y="2305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FF"/>
                </a:solidFill>
              </a:endParaRPr>
            </a:p>
          </p:txBody>
        </p:sp>
      </p:grp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473712" y="3406734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AB + BC = AC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953000" y="3171110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part + part = whole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7294755" y="3375019"/>
            <a:ext cx="15144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7066156" y="3378559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</a:rPr>
              <a:t>A 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8500986" y="3370257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</a:rPr>
              <a:t>C </a:t>
            </a:r>
          </a:p>
        </p:txBody>
      </p:sp>
      <p:sp>
        <p:nvSpPr>
          <p:cNvPr id="4" name="Oval 3"/>
          <p:cNvSpPr/>
          <p:nvPr/>
        </p:nvSpPr>
        <p:spPr>
          <a:xfrm>
            <a:off x="7696200" y="3325237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7574280" y="3432857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smtClean="0">
                <a:solidFill>
                  <a:srgbClr val="FF0000"/>
                </a:solidFill>
              </a:rPr>
              <a:t>B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825904" y="4114800"/>
            <a:ext cx="6159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3 points that are collinear  where AB + BC = AC  means B is “between” A and C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3" grpId="0"/>
      <p:bldP spid="14" grpId="0"/>
      <p:bldP spid="15" grpId="0" animBg="1"/>
      <p:bldP spid="16" grpId="0"/>
      <p:bldP spid="17" grpId="0"/>
      <p:bldP spid="4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447800" y="46482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7 cm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019800" y="46482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7.9 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1600200"/>
            <a:ext cx="959894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752600" y="7620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part + part = whole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499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7054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828800" y="4495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</a:rPr>
              <a:t>x + 6.3 = 9.8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981200" y="515016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</a:rPr>
              <a:t>x = </a:t>
            </a:r>
            <a:r>
              <a:rPr lang="en-US" sz="3600" dirty="0">
                <a:solidFill>
                  <a:srgbClr val="0000FF"/>
                </a:solidFill>
              </a:rPr>
              <a:t>3.5 cm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752600" y="7620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part + part = whole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667000" y="2811353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86020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1" y="2126456"/>
            <a:ext cx="844131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73959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5x 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8006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7x </a:t>
            </a:r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762000" y="3352800"/>
            <a:ext cx="6629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200400" y="3352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48 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209800" y="42672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5x + 7x 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114800" y="42672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= 48 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2667000" y="49530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12x = 48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200400" y="56388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x = 4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943100" y="1085165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part + part = whole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  <p:bldP spid="87044" grpId="0"/>
      <p:bldP spid="87045" grpId="0" animBg="1"/>
      <p:bldP spid="87046" grpId="0"/>
      <p:bldP spid="87047" grpId="0"/>
      <p:bldP spid="87048" grpId="0"/>
      <p:bldP spid="87049" grpId="0"/>
      <p:bldP spid="8705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4" y="1810738"/>
            <a:ext cx="8992312" cy="204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Line 3"/>
          <p:cNvSpPr>
            <a:spLocks noChangeShapeType="1"/>
          </p:cNvSpPr>
          <p:nvPr/>
        </p:nvSpPr>
        <p:spPr bwMode="auto">
          <a:xfrm>
            <a:off x="1676400" y="3200400"/>
            <a:ext cx="5181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4419600" y="3124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371600" y="3276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A 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6553200" y="3352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 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267200" y="3276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 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2209800" y="25908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4a + 10 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4876800" y="25908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3a – 5  </a:t>
            </a: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1600200" y="3886200"/>
            <a:ext cx="5410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3733800" y="3886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19 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1952393" y="4543426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4a + 10 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400193" y="4543426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+ 3a – 5  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5228993" y="4543426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= 19  </a:t>
            </a: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2866793" y="5153026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7a + 5  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4314593" y="5153026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= 19  </a:t>
            </a: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3400193" y="5762626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a = 2  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5609993" y="5762626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i="1" dirty="0">
                <a:solidFill>
                  <a:srgbClr val="0000FF"/>
                </a:solidFill>
              </a:rPr>
              <a:t>AB</a:t>
            </a:r>
            <a:r>
              <a:rPr lang="en-US" sz="2800" b="1" dirty="0">
                <a:solidFill>
                  <a:srgbClr val="0000FF"/>
                </a:solidFill>
              </a:rPr>
              <a:t> = 18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943100" y="9906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part + part = whole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  <p:bldP spid="88068" grpId="0" animBg="1"/>
      <p:bldP spid="88069" grpId="0"/>
      <p:bldP spid="88070" grpId="0"/>
      <p:bldP spid="88071" grpId="0"/>
      <p:bldP spid="88072" grpId="0"/>
      <p:bldP spid="88073" grpId="0"/>
      <p:bldP spid="88074" grpId="0" animBg="1"/>
      <p:bldP spid="88075" grpId="0"/>
      <p:bldP spid="88076" grpId="0"/>
      <p:bldP spid="88077" grpId="0"/>
      <p:bldP spid="88078" grpId="0"/>
      <p:bldP spid="88079" grpId="0"/>
      <p:bldP spid="88080" grpId="0"/>
      <p:bldP spid="88081" grpId="0"/>
      <p:bldP spid="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910057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429000" y="41148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x = 2  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371600" y="8382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Your turn!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29000" y="4786313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ST = 4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8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752600"/>
            <a:ext cx="86580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362200" y="2286000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CC"/>
                </a:solidFill>
              </a:rPr>
              <a:t>Segments that are the same length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7010400" y="3048000"/>
            <a:ext cx="1371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7239000" y="2286000"/>
            <a:ext cx="1295400" cy="533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6781800" y="31242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00CC"/>
                </a:solidFill>
              </a:rPr>
              <a:t>A 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8153400" y="31242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00CC"/>
                </a:solidFill>
              </a:rPr>
              <a:t>B 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6781800" y="19050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00CC"/>
                </a:solidFill>
              </a:rPr>
              <a:t>C 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8534400" y="24384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00CC"/>
                </a:solidFill>
              </a:rPr>
              <a:t>D 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953000" y="2438399"/>
            <a:ext cx="2590800" cy="519113"/>
            <a:chOff x="2832" y="1200"/>
            <a:chExt cx="1632" cy="327"/>
          </a:xfrm>
        </p:grpSpPr>
        <p:sp>
          <p:nvSpPr>
            <p:cNvPr id="28690" name="Text Box 14"/>
            <p:cNvSpPr txBox="1">
              <a:spLocks noChangeArrowheads="1"/>
            </p:cNvSpPr>
            <p:nvPr/>
          </p:nvSpPr>
          <p:spPr bwMode="auto">
            <a:xfrm>
              <a:off x="2832" y="1200"/>
              <a:ext cx="16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i="1" dirty="0">
                  <a:solidFill>
                    <a:srgbClr val="0000CC"/>
                  </a:solidFill>
                </a:rPr>
                <a:t>AB      CD</a:t>
              </a:r>
            </a:p>
          </p:txBody>
        </p:sp>
        <p:sp>
          <p:nvSpPr>
            <p:cNvPr id="28691" name="Line 15"/>
            <p:cNvSpPr>
              <a:spLocks noChangeShapeType="1"/>
            </p:cNvSpPr>
            <p:nvPr/>
          </p:nvSpPr>
          <p:spPr bwMode="auto">
            <a:xfrm>
              <a:off x="2928" y="1248"/>
              <a:ext cx="288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16"/>
            <p:cNvSpPr>
              <a:spLocks noChangeShapeType="1"/>
            </p:cNvSpPr>
            <p:nvPr/>
          </p:nvSpPr>
          <p:spPr bwMode="auto">
            <a:xfrm>
              <a:off x="3600" y="1248"/>
              <a:ext cx="288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32" name="Line 20"/>
          <p:cNvSpPr>
            <a:spLocks noChangeShapeType="1"/>
          </p:cNvSpPr>
          <p:nvPr/>
        </p:nvSpPr>
        <p:spPr bwMode="auto">
          <a:xfrm>
            <a:off x="7696200" y="2895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3" name="Line 21"/>
          <p:cNvSpPr>
            <a:spLocks noChangeShapeType="1"/>
          </p:cNvSpPr>
          <p:nvPr/>
        </p:nvSpPr>
        <p:spPr bwMode="auto">
          <a:xfrm flipH="1">
            <a:off x="7848600" y="2438400"/>
            <a:ext cx="76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5562600" y="2286000"/>
            <a:ext cx="76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FF"/>
                </a:solidFill>
                <a:latin typeface="Cambria Math"/>
                <a:ea typeface="Cambria Math"/>
              </a:rPr>
              <a:t>≅</a:t>
            </a:r>
            <a:endParaRPr lang="en-US" sz="4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6" grpId="0" animBg="1"/>
      <p:bldP spid="90117" grpId="0" animBg="1"/>
      <p:bldP spid="90118" grpId="0"/>
      <p:bldP spid="90119" grpId="0"/>
      <p:bldP spid="90120" grpId="0"/>
      <p:bldP spid="90121" grpId="0"/>
      <p:bldP spid="90132" grpId="0" animBg="1"/>
      <p:bldP spid="90133" grpId="0" animBg="1"/>
      <p:bldP spid="901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5029200" y="31242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25 in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1223"/>
            <a:ext cx="4116549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9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2" y="1129759"/>
            <a:ext cx="7662655" cy="274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1676400" y="3200400"/>
            <a:ext cx="5181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371600" y="3276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A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553200" y="3352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 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038600" y="3276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 </a:t>
            </a:r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4191000" y="3124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2209800" y="2667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2n – 10  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800600" y="2667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2n – 10   </a:t>
            </a: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1600200" y="3886200"/>
            <a:ext cx="5410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3810000" y="3886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18 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2286000" y="47244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2n – 10 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3733800" y="47244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+ 2n – 10   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5562600" y="47244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= 18  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3200400" y="5334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4n – 20   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4648200" y="5334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= 18  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3733800" y="59436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n = 9.5  </a:t>
            </a:r>
          </a:p>
        </p:txBody>
      </p:sp>
    </p:spTree>
    <p:extLst>
      <p:ext uri="{BB962C8B-B14F-4D97-AF65-F5344CB8AC3E}">
        <p14:creationId xmlns:p14="http://schemas.microsoft.com/office/powerpoint/2010/main" val="38552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4" grpId="0"/>
      <p:bldP spid="92165" grpId="0"/>
      <p:bldP spid="92166" grpId="0"/>
      <p:bldP spid="92167" grpId="0" animBg="1"/>
      <p:bldP spid="92168" grpId="0"/>
      <p:bldP spid="92169" grpId="0"/>
      <p:bldP spid="92170" grpId="0" animBg="1"/>
      <p:bldP spid="92171" grpId="0"/>
      <p:bldP spid="92172" grpId="0"/>
      <p:bldP spid="92173" grpId="0"/>
      <p:bldP spid="92174" grpId="0"/>
      <p:bldP spid="92175" grpId="0"/>
      <p:bldP spid="92176" grpId="0"/>
      <p:bldP spid="921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328863"/>
            <a:ext cx="84486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724400" y="3810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20  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248400" y="3808723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40  </a:t>
            </a:r>
          </a:p>
        </p:txBody>
      </p:sp>
    </p:spTree>
    <p:extLst>
      <p:ext uri="{BB962C8B-B14F-4D97-AF65-F5344CB8AC3E}">
        <p14:creationId xmlns:p14="http://schemas.microsoft.com/office/powerpoint/2010/main" val="38527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  <p:bldP spid="931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" y="1929739"/>
            <a:ext cx="8639175" cy="289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438400" y="2571749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</a:rPr>
              <a:t>location</a:t>
            </a:r>
          </a:p>
        </p:txBody>
      </p:sp>
      <p:sp>
        <p:nvSpPr>
          <p:cNvPr id="102405" name="Oval 5"/>
          <p:cNvSpPr>
            <a:spLocks noChangeArrowheads="1"/>
          </p:cNvSpPr>
          <p:nvPr/>
        </p:nvSpPr>
        <p:spPr bwMode="auto">
          <a:xfrm>
            <a:off x="7364041" y="2639031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7364041" y="2791431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00600" y="251460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CC"/>
                </a:solidFill>
              </a:rPr>
              <a:t>One capital letter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76537" y="3220370"/>
            <a:ext cx="23967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</a:rPr>
              <a:t>made up of </a:t>
            </a:r>
            <a:r>
              <a:rPr lang="en-US" sz="2400" dirty="0" smtClean="0">
                <a:solidFill>
                  <a:srgbClr val="0000CC"/>
                </a:solidFill>
              </a:rPr>
              <a:t>2 or more points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6526449" y="3332557"/>
            <a:ext cx="2362200" cy="33781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arrow" w="lg" len="sm"/>
            <a:tailEnd type="arrow" w="lg" len="sm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6820711" y="3300411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7440241" y="3398577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8262026" y="3517967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668311" y="3441767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324690" y="350146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00CC"/>
                </a:solidFill>
              </a:rPr>
              <a:t>Q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8147726" y="3627177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00CC"/>
                </a:solidFill>
              </a:rPr>
              <a:t>R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583849" y="3441767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>
                <a:solidFill>
                  <a:srgbClr val="0000CC"/>
                </a:solidFill>
                <a:latin typeface="French Script MT" pitchFamily="66" charset="0"/>
              </a:rPr>
              <a:t>n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438400" y="4005051"/>
            <a:ext cx="220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CC"/>
                </a:solidFill>
              </a:rPr>
              <a:t>made up of 3 or more points not on a line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4572000" y="3276600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CC"/>
                </a:solidFill>
              </a:rPr>
              <a:t>2 capital letters (or 1 script)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4648200" y="4038600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CC"/>
                </a:solidFill>
              </a:rPr>
              <a:t>3 capital letters (or 1 script)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102405" grpId="0" animBg="1"/>
      <p:bldP spid="102406" grpId="0"/>
      <p:bldP spid="8" grpId="0"/>
      <p:bldP spid="10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33" grpId="0"/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ctr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ASSIGNMENT: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400" dirty="0" smtClean="0"/>
              <a:t>1-2 worksheet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1"/>
          <p:cNvSpPr>
            <a:spLocks noGrp="1"/>
          </p:cNvSpPr>
          <p:nvPr>
            <p:ph type="subTitle" idx="1"/>
          </p:nvPr>
        </p:nvSpPr>
        <p:spPr>
          <a:xfrm>
            <a:off x="2667000" y="5486400"/>
            <a:ext cx="5114778" cy="110124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Lesson 1-3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6550" y="381000"/>
            <a:ext cx="6019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itchFamily="34" charset="0"/>
              </a:rPr>
              <a:t> I can 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</a:rPr>
              <a:t>find the distance between two points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</a:rPr>
              <a:t>I can find the midpoint between two points</a:t>
            </a:r>
            <a:endParaRPr lang="en-US" sz="320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9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4"/>
          <p:cNvSpPr txBox="1">
            <a:spLocks noChangeArrowheads="1"/>
          </p:cNvSpPr>
          <p:nvPr/>
        </p:nvSpPr>
        <p:spPr bwMode="auto">
          <a:xfrm>
            <a:off x="51054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6138"/>
            <a:ext cx="51054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542745"/>
              </p:ext>
            </p:extLst>
          </p:nvPr>
        </p:nvGraphicFramePr>
        <p:xfrm>
          <a:off x="5791200" y="990600"/>
          <a:ext cx="2622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748975" imgH="203112" progId="Equation.3">
                  <p:embed/>
                </p:oleObj>
              </mc:Choice>
              <mc:Fallback>
                <p:oleObj name="Equation" r:id="rId4" imgW="748975" imgH="20311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990600"/>
                        <a:ext cx="26225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971800" y="4267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1400" y="34290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124200" y="4343400"/>
            <a:ext cx="5334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57600" y="3429000"/>
            <a:ext cx="0" cy="9144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6" idx="3"/>
          </p:cNvCxnSpPr>
          <p:nvPr/>
        </p:nvCxnSpPr>
        <p:spPr>
          <a:xfrm flipV="1">
            <a:off x="3048000" y="3559082"/>
            <a:ext cx="555718" cy="78431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00400" y="4267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2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3657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3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3505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5867400" y="1828800"/>
          <a:ext cx="2578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736600" imgH="203200" progId="Equation.3">
                  <p:embed/>
                </p:oleObj>
              </mc:Choice>
              <mc:Fallback>
                <p:oleObj name="Equation" r:id="rId6" imgW="7366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28800"/>
                        <a:ext cx="25781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6165850" y="2590800"/>
          <a:ext cx="213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8" imgW="609336" imgH="203112" progId="Equation.3">
                  <p:embed/>
                </p:oleObj>
              </mc:Choice>
              <mc:Fallback>
                <p:oleObj name="Equation" r:id="rId8" imgW="609336" imgH="203112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2590800"/>
                        <a:ext cx="2133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" name="Object 27"/>
          <p:cNvGraphicFramePr>
            <a:graphicFrameLocks noChangeAspect="1"/>
          </p:cNvGraphicFramePr>
          <p:nvPr/>
        </p:nvGraphicFramePr>
        <p:xfrm>
          <a:off x="6477000" y="3276600"/>
          <a:ext cx="1600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0" imgW="457002" imgH="203112" progId="Equation.3">
                  <p:embed/>
                </p:oleObj>
              </mc:Choice>
              <mc:Fallback>
                <p:oleObj name="Equation" r:id="rId10" imgW="457002" imgH="20311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76600"/>
                        <a:ext cx="16002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5943600" y="3962400"/>
          <a:ext cx="24447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2" imgW="698197" imgH="253890" progId="Equation.3">
                  <p:embed/>
                </p:oleObj>
              </mc:Choice>
              <mc:Fallback>
                <p:oleObj name="Equation" r:id="rId12" imgW="698197" imgH="25389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962400"/>
                        <a:ext cx="244475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" name="Object 29"/>
          <p:cNvGraphicFramePr>
            <a:graphicFrameLocks noChangeAspect="1"/>
          </p:cNvGraphicFramePr>
          <p:nvPr/>
        </p:nvGraphicFramePr>
        <p:xfrm>
          <a:off x="6400800" y="5105400"/>
          <a:ext cx="18224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4" imgW="520248" imgH="177646" progId="Equation.3">
                  <p:embed/>
                </p:oleObj>
              </mc:Choice>
              <mc:Fallback>
                <p:oleObj name="Equation" r:id="rId14" imgW="520248" imgH="177646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05400"/>
                        <a:ext cx="182245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 rot="18780699">
            <a:off x="2585810" y="352979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3.61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  <p:bldP spid="17" grpId="0"/>
      <p:bldP spid="18" grpId="0"/>
      <p:bldP spid="18" grpId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3872"/>
            <a:ext cx="5047488" cy="466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Text Box 24"/>
          <p:cNvSpPr txBox="1">
            <a:spLocks noChangeArrowheads="1"/>
          </p:cNvSpPr>
          <p:nvPr/>
        </p:nvSpPr>
        <p:spPr bwMode="auto">
          <a:xfrm>
            <a:off x="51054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 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542745"/>
              </p:ext>
            </p:extLst>
          </p:nvPr>
        </p:nvGraphicFramePr>
        <p:xfrm>
          <a:off x="5791200" y="990600"/>
          <a:ext cx="2622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748975" imgH="203112" progId="Equation.3">
                  <p:embed/>
                </p:oleObj>
              </mc:Choice>
              <mc:Fallback>
                <p:oleObj name="Equation" r:id="rId4" imgW="748975" imgH="20311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990600"/>
                        <a:ext cx="26225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362200" y="55626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38600" y="4267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5638800"/>
            <a:ext cx="16764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4"/>
          </p:cNvCxnSpPr>
          <p:nvPr/>
        </p:nvCxnSpPr>
        <p:spPr>
          <a:xfrm flipV="1">
            <a:off x="4114800" y="4419600"/>
            <a:ext cx="0" cy="12954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6" idx="3"/>
          </p:cNvCxnSpPr>
          <p:nvPr/>
        </p:nvCxnSpPr>
        <p:spPr>
          <a:xfrm flipV="1">
            <a:off x="2438400" y="4397282"/>
            <a:ext cx="1622518" cy="126383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0" y="5638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5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4724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4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4343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5867400" y="1828800"/>
          <a:ext cx="2578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6" imgW="736600" imgH="203200" progId="Equation.3">
                  <p:embed/>
                </p:oleObj>
              </mc:Choice>
              <mc:Fallback>
                <p:oleObj name="Equation" r:id="rId6" imgW="7366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28800"/>
                        <a:ext cx="25781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5921375" y="2590800"/>
          <a:ext cx="26225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8" imgW="748975" imgH="203112" progId="Equation.3">
                  <p:embed/>
                </p:oleObj>
              </mc:Choice>
              <mc:Fallback>
                <p:oleObj name="Equation" r:id="rId8" imgW="748975" imgH="203112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2590800"/>
                        <a:ext cx="26225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" name="Object 27"/>
          <p:cNvGraphicFramePr>
            <a:graphicFrameLocks noChangeAspect="1"/>
          </p:cNvGraphicFramePr>
          <p:nvPr/>
        </p:nvGraphicFramePr>
        <p:xfrm>
          <a:off x="6477000" y="3276600"/>
          <a:ext cx="1600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0" imgW="457002" imgH="203112" progId="Equation.3">
                  <p:embed/>
                </p:oleObj>
              </mc:Choice>
              <mc:Fallback>
                <p:oleObj name="Equation" r:id="rId10" imgW="457002" imgH="20311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76600"/>
                        <a:ext cx="16002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5921375" y="3962400"/>
          <a:ext cx="2489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2" imgW="710891" imgH="253890" progId="Equation.3">
                  <p:embed/>
                </p:oleObj>
              </mc:Choice>
              <mc:Fallback>
                <p:oleObj name="Equation" r:id="rId12" imgW="710891" imgH="25389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3962400"/>
                        <a:ext cx="24892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" name="Object 29"/>
          <p:cNvGraphicFramePr>
            <a:graphicFrameLocks noChangeAspect="1"/>
          </p:cNvGraphicFramePr>
          <p:nvPr/>
        </p:nvGraphicFramePr>
        <p:xfrm>
          <a:off x="6378575" y="5105400"/>
          <a:ext cx="18669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4" imgW="532937" imgH="177646" progId="Equation.3">
                  <p:embed/>
                </p:oleObj>
              </mc:Choice>
              <mc:Fallback>
                <p:oleObj name="Equation" r:id="rId14" imgW="532937" imgH="177646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5" y="5105400"/>
                        <a:ext cx="18669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 rot="18780699">
            <a:off x="2635056" y="433569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6.40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  <p:bldP spid="17" grpId="0"/>
      <p:bldP spid="18" grpId="0"/>
      <p:bldP spid="18" grpId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90297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24"/>
          <p:cNvSpPr txBox="1">
            <a:spLocks noChangeArrowheads="1"/>
          </p:cNvSpPr>
          <p:nvPr/>
        </p:nvSpPr>
        <p:spPr bwMode="auto">
          <a:xfrm>
            <a:off x="51054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 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475635"/>
              </p:ext>
            </p:extLst>
          </p:nvPr>
        </p:nvGraphicFramePr>
        <p:xfrm>
          <a:off x="838200" y="2971800"/>
          <a:ext cx="709506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1689100" imgH="508000" progId="Equation.3">
                  <p:embed/>
                </p:oleObj>
              </mc:Choice>
              <mc:Fallback>
                <p:oleObj name="Equation" r:id="rId4" imgW="1689100" imgH="508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800"/>
                        <a:ext cx="7095067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4"/>
          <p:cNvSpPr txBox="1">
            <a:spLocks noChangeArrowheads="1"/>
          </p:cNvSpPr>
          <p:nvPr/>
        </p:nvSpPr>
        <p:spPr bwMode="auto">
          <a:xfrm>
            <a:off x="51054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685800"/>
            <a:ext cx="7010400" cy="150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9942" y="2530481"/>
                <a:ext cx="5715000" cy="688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200" b="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32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200" i="1" kern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5−</m:t>
                              </m:r>
                              <m:r>
                                <a:rPr lang="en-US" sz="3200" b="0" i="1" kern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42" y="2530481"/>
                <a:ext cx="5715000" cy="68871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17442" y="1295400"/>
            <a:ext cx="71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x</a:t>
            </a:r>
            <a:r>
              <a:rPr lang="en-US" sz="3200" baseline="-25000" dirty="0" smtClean="0">
                <a:solidFill>
                  <a:srgbClr val="0000FF"/>
                </a:solidFill>
              </a:rPr>
              <a:t>1</a:t>
            </a:r>
            <a:endParaRPr lang="en-US" sz="3200" baseline="-25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6072" y="1301003"/>
            <a:ext cx="71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y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5336" y="1301003"/>
            <a:ext cx="71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x</a:t>
            </a:r>
            <a:r>
              <a:rPr lang="en-US" sz="3200" baseline="-25000" dirty="0" smtClean="0">
                <a:solidFill>
                  <a:srgbClr val="0000FF"/>
                </a:solidFill>
              </a:rPr>
              <a:t>2</a:t>
            </a:r>
            <a:endParaRPr lang="en-US" sz="32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4342" y="1291366"/>
            <a:ext cx="71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y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4905" y="3505200"/>
                <a:ext cx="5715000" cy="688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200" b="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200" i="1" kern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905" y="3505200"/>
                <a:ext cx="5715000" cy="68871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54905" y="4349230"/>
                <a:ext cx="5715000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32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US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905" y="4349230"/>
                <a:ext cx="5715000" cy="64286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54905" y="5144498"/>
                <a:ext cx="5715000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13</m:t>
                          </m:r>
                        </m:e>
                      </m:rad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3200" b="0" i="1" kern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3.61</m:t>
                      </m:r>
                    </m:oMath>
                  </m:oMathPara>
                </a14:m>
                <a:endParaRPr lang="en-US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905" y="5144498"/>
                <a:ext cx="5715000" cy="64286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4"/>
          <p:cNvSpPr txBox="1">
            <a:spLocks noChangeArrowheads="1"/>
          </p:cNvSpPr>
          <p:nvPr/>
        </p:nvSpPr>
        <p:spPr bwMode="auto">
          <a:xfrm>
            <a:off x="51054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" y="763545"/>
            <a:ext cx="6172200" cy="15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9942" y="2530481"/>
                <a:ext cx="5715000" cy="688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200" b="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sz="32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200" b="0" i="1" kern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−6</m:t>
                              </m:r>
                              <m:r>
                                <a:rPr lang="en-US" sz="3200" i="1" kern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kern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42" y="2530481"/>
                <a:ext cx="5715000" cy="68871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13364" y="696746"/>
            <a:ext cx="71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x</a:t>
            </a:r>
            <a:r>
              <a:rPr lang="en-US" sz="3200" baseline="-25000" dirty="0" smtClean="0">
                <a:solidFill>
                  <a:srgbClr val="0000FF"/>
                </a:solidFill>
              </a:rPr>
              <a:t>1</a:t>
            </a:r>
            <a:endParaRPr lang="en-US" sz="3200" baseline="-25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6408" y="692711"/>
            <a:ext cx="71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y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7686" y="680316"/>
            <a:ext cx="71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x</a:t>
            </a:r>
            <a:r>
              <a:rPr lang="en-US" sz="3200" baseline="-25000" dirty="0" smtClean="0">
                <a:solidFill>
                  <a:srgbClr val="0000FF"/>
                </a:solidFill>
              </a:rPr>
              <a:t>2</a:t>
            </a:r>
            <a:endParaRPr lang="en-US" sz="3200" baseline="-25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680317"/>
            <a:ext cx="71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y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54905" y="3505200"/>
                <a:ext cx="5715000" cy="688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200" b="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−7</m:t>
                              </m:r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200" b="0" i="1" kern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  <m:r>
                                <a:rPr lang="en-US" sz="3200" i="1" kern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905" y="3505200"/>
                <a:ext cx="5715000" cy="68871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4905" y="4349230"/>
                <a:ext cx="5715000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49</m:t>
                          </m:r>
                          <m:r>
                            <a:rPr lang="en-US" sz="32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169</m:t>
                          </m:r>
                        </m:e>
                      </m:rad>
                    </m:oMath>
                  </m:oMathPara>
                </a14:m>
                <a:endParaRPr lang="en-US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905" y="4349230"/>
                <a:ext cx="5715000" cy="64286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54905" y="5144498"/>
                <a:ext cx="5715000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218</m:t>
                          </m:r>
                        </m:e>
                      </m:rad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3200" b="0" i="1" kern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14.8</m:t>
                      </m:r>
                    </m:oMath>
                  </m:oMathPara>
                </a14:m>
                <a:endParaRPr lang="en-US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905" y="5144498"/>
                <a:ext cx="5715000" cy="64286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59433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2971800"/>
                <a:ext cx="5715000" cy="6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157</m:t>
                          </m:r>
                        </m:e>
                      </m:rad>
                      <m:r>
                        <a:rPr lang="en-US" sz="3200" i="1" kern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3200" b="0" i="1" kern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12.53</m:t>
                      </m:r>
                    </m:oMath>
                  </m:oMathPara>
                </a14:m>
                <a:endParaRPr lang="en-US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971800"/>
                <a:ext cx="5715000" cy="65287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2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900113"/>
            <a:ext cx="87915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24"/>
          <p:cNvSpPr txBox="1">
            <a:spLocks noChangeArrowheads="1"/>
          </p:cNvSpPr>
          <p:nvPr/>
        </p:nvSpPr>
        <p:spPr bwMode="auto">
          <a:xfrm>
            <a:off x="51054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19812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AB =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8956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BC =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38862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CA =</a:t>
            </a:r>
          </a:p>
        </p:txBody>
      </p:sp>
      <p:sp>
        <p:nvSpPr>
          <p:cNvPr id="8" name="Oval 7"/>
          <p:cNvSpPr/>
          <p:nvPr/>
        </p:nvSpPr>
        <p:spPr>
          <a:xfrm>
            <a:off x="8382000" y="1676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0" y="29718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19800" y="22098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3"/>
            <a:endCxn id="8" idx="7"/>
          </p:cNvCxnSpPr>
          <p:nvPr/>
        </p:nvCxnSpPr>
        <p:spPr>
          <a:xfrm flipV="1">
            <a:off x="7642318" y="1698718"/>
            <a:ext cx="869764" cy="140316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58200" y="1219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A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800" y="3124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B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1752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19" name="Straight Connector 18"/>
          <p:cNvCxnSpPr>
            <a:stCxn id="9" idx="6"/>
          </p:cNvCxnSpPr>
          <p:nvPr/>
        </p:nvCxnSpPr>
        <p:spPr>
          <a:xfrm flipH="1" flipV="1">
            <a:off x="6096000" y="2286000"/>
            <a:ext cx="1676400" cy="7620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096000" y="1752600"/>
            <a:ext cx="2362200" cy="56496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350963" y="1795463"/>
          <a:ext cx="23018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723586" imgH="228501" progId="Equation.3">
                  <p:embed/>
                </p:oleObj>
              </mc:Choice>
              <mc:Fallback>
                <p:oleObj name="Equation" r:id="rId4" imgW="723586" imgH="22850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1795463"/>
                        <a:ext cx="230187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295400" y="2819400"/>
          <a:ext cx="23018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6" imgW="723586" imgH="228501" progId="Equation.3">
                  <p:embed/>
                </p:oleObj>
              </mc:Choice>
              <mc:Fallback>
                <p:oleObj name="Equation" r:id="rId6" imgW="723586" imgH="228501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230187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447800" y="3733800"/>
          <a:ext cx="23018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8" imgW="723586" imgH="228501" progId="Equation.3">
                  <p:embed/>
                </p:oleObj>
              </mc:Choice>
              <mc:Fallback>
                <p:oleObj name="Equation" r:id="rId8" imgW="723586" imgH="228501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733800"/>
                        <a:ext cx="230187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7200" y="48768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perimeter = 5.83 + 6.71 + 9.22 = 21.76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0" grpId="0" animBg="1"/>
      <p:bldP spid="16" grpId="0"/>
      <p:bldP spid="17" grpId="0"/>
      <p:bldP spid="18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72180"/>
            <a:ext cx="8991600" cy="306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24"/>
          <p:cNvSpPr txBox="1">
            <a:spLocks noChangeArrowheads="1"/>
          </p:cNvSpPr>
          <p:nvPr/>
        </p:nvSpPr>
        <p:spPr bwMode="auto">
          <a:xfrm>
            <a:off x="51054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9C5252"/>
                </a:solidFill>
              </a:rPr>
              <a:t>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14600" y="1905000"/>
            <a:ext cx="2895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The point </a:t>
            </a:r>
            <a:r>
              <a:rPr lang="en-US" sz="2800" dirty="0" smtClean="0">
                <a:solidFill>
                  <a:srgbClr val="0000FF"/>
                </a:solidFill>
              </a:rPr>
              <a:t>that cuts a segment in half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7086600" y="2438400"/>
            <a:ext cx="1600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858000" y="25146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</a:rPr>
              <a:t>A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8534400" y="25146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B 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7620000" y="25146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C00000"/>
                </a:solidFill>
              </a:rPr>
              <a:t>X </a:t>
            </a:r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029200" y="23622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0000FF"/>
                </a:solidFill>
              </a:rPr>
              <a:t>AX = </a:t>
            </a:r>
            <a:r>
              <a:rPr lang="en-US" sz="3200" i="1" dirty="0" smtClean="0">
                <a:solidFill>
                  <a:srgbClr val="0000FF"/>
                </a:solidFill>
              </a:rPr>
              <a:t>XB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7467600" y="2362200"/>
            <a:ext cx="0" cy="18288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8305800" y="2362200"/>
            <a:ext cx="0" cy="18288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667000" y="3124200"/>
            <a:ext cx="2667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A line that cuts a segment in half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7086600" y="3810000"/>
            <a:ext cx="1600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858000" y="38862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</a:rPr>
              <a:t>A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534400" y="38862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B </a:t>
            </a: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7772400" y="3733800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7467600" y="3733800"/>
            <a:ext cx="0" cy="18288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8305800" y="3733800"/>
            <a:ext cx="0" cy="18288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467600" y="3048000"/>
            <a:ext cx="869764" cy="140316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105400" y="34290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0000FF"/>
                </a:solidFill>
              </a:rPr>
              <a:t>AX = </a:t>
            </a:r>
            <a:r>
              <a:rPr lang="en-US" sz="3200" i="1" dirty="0" smtClean="0">
                <a:solidFill>
                  <a:srgbClr val="0000FF"/>
                </a:solidFill>
              </a:rPr>
              <a:t>XB</a:t>
            </a:r>
            <a:endParaRPr lang="en-US"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92163" grpId="0" animBg="1"/>
      <p:bldP spid="92164" grpId="0"/>
      <p:bldP spid="92165" grpId="0"/>
      <p:bldP spid="92166" grpId="0"/>
      <p:bldP spid="92167" grpId="0" animBg="1"/>
      <p:bldP spid="19470" grpId="0"/>
      <p:bldP spid="19475" grpId="0" animBg="1"/>
      <p:bldP spid="19476" grpId="0" animBg="1"/>
      <p:bldP spid="18" grpId="0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5075"/>
            <a:ext cx="92583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286000" y="3429000"/>
            <a:ext cx="33033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CC"/>
                </a:solidFill>
              </a:rPr>
              <a:t>4 or more points </a:t>
            </a:r>
            <a:r>
              <a:rPr lang="en-US" sz="2400" dirty="0">
                <a:solidFill>
                  <a:srgbClr val="0000CC"/>
                </a:solidFill>
              </a:rPr>
              <a:t>on the same plane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38399" y="2598003"/>
            <a:ext cx="3048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CC"/>
                </a:solidFill>
              </a:rPr>
              <a:t>3 or more points </a:t>
            </a:r>
            <a:r>
              <a:rPr lang="en-US" sz="2400" dirty="0">
                <a:solidFill>
                  <a:srgbClr val="0000CC"/>
                </a:solidFill>
              </a:rPr>
              <a:t>on the same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4"/>
          <p:cNvSpPr txBox="1">
            <a:spLocks noChangeArrowheads="1"/>
          </p:cNvSpPr>
          <p:nvPr/>
        </p:nvSpPr>
        <p:spPr bwMode="auto">
          <a:xfrm>
            <a:off x="51054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9C5252"/>
                </a:solidFill>
              </a:rPr>
              <a:t> 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26293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14600" y="3657600"/>
            <a:ext cx="2057400" cy="1341438"/>
            <a:chOff x="1344" y="2400"/>
            <a:chExt cx="1296" cy="845"/>
          </a:xfrm>
        </p:grpSpPr>
        <p:sp>
          <p:nvSpPr>
            <p:cNvPr id="52228" name="Text Box 4"/>
            <p:cNvSpPr txBox="1">
              <a:spLocks noChangeArrowheads="1"/>
            </p:cNvSpPr>
            <p:nvPr/>
          </p:nvSpPr>
          <p:spPr bwMode="auto">
            <a:xfrm>
              <a:off x="1344" y="2400"/>
              <a:ext cx="12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x</a:t>
              </a:r>
              <a:r>
                <a:rPr lang="en-US" sz="3600" b="1" baseline="-25000">
                  <a:solidFill>
                    <a:srgbClr val="0000FF"/>
                  </a:solidFill>
                </a:rPr>
                <a:t>1</a:t>
              </a:r>
              <a:r>
                <a:rPr lang="en-US" sz="3600" b="1">
                  <a:solidFill>
                    <a:srgbClr val="0000FF"/>
                  </a:solidFill>
                </a:rPr>
                <a:t> + x</a:t>
              </a:r>
              <a:r>
                <a:rPr lang="en-US" sz="3600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1680" y="28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2</a:t>
              </a:r>
              <a:endParaRPr lang="en-US" sz="3200" b="1" baseline="-25000">
                <a:solidFill>
                  <a:srgbClr val="0000FF"/>
                </a:solidFill>
              </a:endParaRPr>
            </a:p>
          </p:txBody>
        </p:sp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1440" y="2880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724400" y="3657600"/>
            <a:ext cx="2057400" cy="1341438"/>
            <a:chOff x="1344" y="2400"/>
            <a:chExt cx="1296" cy="845"/>
          </a:xfrm>
        </p:grpSpPr>
        <p:sp>
          <p:nvSpPr>
            <p:cNvPr id="52233" name="Text Box 9"/>
            <p:cNvSpPr txBox="1">
              <a:spLocks noChangeArrowheads="1"/>
            </p:cNvSpPr>
            <p:nvPr/>
          </p:nvSpPr>
          <p:spPr bwMode="auto">
            <a:xfrm>
              <a:off x="1344" y="2400"/>
              <a:ext cx="12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y</a:t>
              </a:r>
              <a:r>
                <a:rPr lang="en-US" sz="3600" b="1" baseline="-25000">
                  <a:solidFill>
                    <a:srgbClr val="0000FF"/>
                  </a:solidFill>
                </a:rPr>
                <a:t>1</a:t>
              </a:r>
              <a:r>
                <a:rPr lang="en-US" sz="3600" b="1">
                  <a:solidFill>
                    <a:srgbClr val="0000FF"/>
                  </a:solidFill>
                </a:rPr>
                <a:t> + y</a:t>
              </a:r>
              <a:r>
                <a:rPr lang="en-US" sz="3600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1680" y="28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2</a:t>
              </a:r>
              <a:endParaRPr lang="en-US" sz="3200" b="1" baseline="-25000">
                <a:solidFill>
                  <a:srgbClr val="0000FF"/>
                </a:solidFill>
              </a:endParaRPr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>
              <a:off x="1440" y="2880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1981200" y="3581400"/>
            <a:ext cx="6172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>
                <a:solidFill>
                  <a:srgbClr val="0000FF"/>
                </a:solidFill>
              </a:rPr>
              <a:t>(        ,       )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133600" y="57150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 Avg of x’s</a:t>
            </a:r>
            <a:endParaRPr lang="en-US" sz="3200" b="1" baseline="-25000">
              <a:solidFill>
                <a:srgbClr val="0000FF"/>
              </a:solidFill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4724400" y="57150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 Avg of y’s</a:t>
            </a:r>
            <a:endParaRPr lang="en-US" sz="3200" b="1" baseline="-25000">
              <a:solidFill>
                <a:srgbClr val="0000FF"/>
              </a:solidFill>
            </a:endParaRPr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V="1">
            <a:off x="3276600" y="51054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 flipV="1">
            <a:off x="5562600" y="50292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/>
      <p:bldP spid="52237" grpId="0"/>
      <p:bldP spid="52238" grpId="0"/>
      <p:bldP spid="52239" grpId="0" animBg="1"/>
      <p:bldP spid="522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647825"/>
            <a:ext cx="88011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 Box 24"/>
          <p:cNvSpPr txBox="1">
            <a:spLocks noChangeArrowheads="1"/>
          </p:cNvSpPr>
          <p:nvPr/>
        </p:nvSpPr>
        <p:spPr bwMode="auto">
          <a:xfrm>
            <a:off x="51054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9C5252"/>
                </a:solidFill>
              </a:rPr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7200" y="2667000"/>
            <a:ext cx="2057400" cy="1341438"/>
            <a:chOff x="1344" y="2400"/>
            <a:chExt cx="1296" cy="845"/>
          </a:xfrm>
        </p:grpSpPr>
        <p:sp>
          <p:nvSpPr>
            <p:cNvPr id="51214" name="Text Box 14"/>
            <p:cNvSpPr txBox="1">
              <a:spLocks noChangeArrowheads="1"/>
            </p:cNvSpPr>
            <p:nvPr/>
          </p:nvSpPr>
          <p:spPr bwMode="auto">
            <a:xfrm>
              <a:off x="1344" y="2400"/>
              <a:ext cx="12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</a:rPr>
                <a:t> 5 + -1</a:t>
              </a:r>
              <a:endParaRPr lang="en-US" sz="32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1215" name="Text Box 15"/>
            <p:cNvSpPr txBox="1">
              <a:spLocks noChangeArrowheads="1"/>
            </p:cNvSpPr>
            <p:nvPr/>
          </p:nvSpPr>
          <p:spPr bwMode="auto">
            <a:xfrm>
              <a:off x="1680" y="28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2</a:t>
              </a:r>
              <a:endParaRPr lang="en-US" sz="3200" b="1" baseline="-25000">
                <a:solidFill>
                  <a:srgbClr val="0000FF"/>
                </a:solidFill>
              </a:endParaRPr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1440" y="2880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048000" y="2667000"/>
            <a:ext cx="2057400" cy="1341438"/>
            <a:chOff x="1344" y="2400"/>
            <a:chExt cx="1296" cy="845"/>
          </a:xfrm>
        </p:grpSpPr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1344" y="2400"/>
              <a:ext cx="12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 -4 + 2</a:t>
              </a:r>
              <a:endParaRPr lang="en-US" sz="3200" b="1" baseline="-25000">
                <a:solidFill>
                  <a:srgbClr val="0000FF"/>
                </a:solidFill>
              </a:endParaRPr>
            </a:p>
          </p:txBody>
        </p:sp>
        <p:sp>
          <p:nvSpPr>
            <p:cNvPr id="51219" name="Text Box 19"/>
            <p:cNvSpPr txBox="1">
              <a:spLocks noChangeArrowheads="1"/>
            </p:cNvSpPr>
            <p:nvPr/>
          </p:nvSpPr>
          <p:spPr bwMode="auto">
            <a:xfrm>
              <a:off x="1680" y="28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</a:rPr>
                <a:t>2</a:t>
              </a:r>
              <a:endParaRPr lang="en-US" sz="32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>
              <a:off x="1440" y="2880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85800" y="4038600"/>
            <a:ext cx="2209800" cy="1265238"/>
            <a:chOff x="432" y="3072"/>
            <a:chExt cx="1392" cy="797"/>
          </a:xfrm>
        </p:grpSpPr>
        <p:sp>
          <p:nvSpPr>
            <p:cNvPr id="51222" name="Text Box 22"/>
            <p:cNvSpPr txBox="1">
              <a:spLocks noChangeArrowheads="1"/>
            </p:cNvSpPr>
            <p:nvPr/>
          </p:nvSpPr>
          <p:spPr bwMode="auto">
            <a:xfrm>
              <a:off x="528" y="3072"/>
              <a:ext cx="12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</a:rPr>
                <a:t>4</a:t>
              </a:r>
              <a:endParaRPr lang="en-US" sz="32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1223" name="Text Box 23"/>
            <p:cNvSpPr txBox="1">
              <a:spLocks noChangeArrowheads="1"/>
            </p:cNvSpPr>
            <p:nvPr/>
          </p:nvSpPr>
          <p:spPr bwMode="auto">
            <a:xfrm>
              <a:off x="528" y="35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2</a:t>
              </a:r>
              <a:endParaRPr lang="en-US" sz="3200" b="1" baseline="-25000">
                <a:solidFill>
                  <a:srgbClr val="0000FF"/>
                </a:solidFill>
              </a:endParaRPr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>
              <a:off x="432" y="3504"/>
              <a:ext cx="4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352800" y="4038600"/>
            <a:ext cx="2209800" cy="1265238"/>
            <a:chOff x="432" y="3072"/>
            <a:chExt cx="1392" cy="797"/>
          </a:xfrm>
        </p:grpSpPr>
        <p:sp>
          <p:nvSpPr>
            <p:cNvPr id="51227" name="Text Box 27"/>
            <p:cNvSpPr txBox="1">
              <a:spLocks noChangeArrowheads="1"/>
            </p:cNvSpPr>
            <p:nvPr/>
          </p:nvSpPr>
          <p:spPr bwMode="auto">
            <a:xfrm>
              <a:off x="528" y="3072"/>
              <a:ext cx="12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-2</a:t>
              </a:r>
              <a:endParaRPr lang="en-US" sz="3200" b="1" baseline="-25000">
                <a:solidFill>
                  <a:srgbClr val="0000FF"/>
                </a:solidFill>
              </a:endParaRPr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528" y="35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2</a:t>
              </a:r>
              <a:endParaRPr lang="en-US" sz="3200" b="1" baseline="-25000">
                <a:solidFill>
                  <a:srgbClr val="0000FF"/>
                </a:solidFill>
              </a:endParaRPr>
            </a:p>
          </p:txBody>
        </p:sp>
        <p:sp>
          <p:nvSpPr>
            <p:cNvPr id="51229" name="Line 29"/>
            <p:cNvSpPr>
              <a:spLocks noChangeShapeType="1"/>
            </p:cNvSpPr>
            <p:nvPr/>
          </p:nvSpPr>
          <p:spPr bwMode="auto">
            <a:xfrm>
              <a:off x="432" y="3504"/>
              <a:ext cx="4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762000" y="53340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3429000" y="5410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6102096" y="4922044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(2, -1)</a:t>
            </a:r>
          </a:p>
        </p:txBody>
      </p:sp>
      <p:sp>
        <p:nvSpPr>
          <p:cNvPr id="26" name="Oval 25"/>
          <p:cNvSpPr/>
          <p:nvPr/>
        </p:nvSpPr>
        <p:spPr>
          <a:xfrm>
            <a:off x="8382000" y="44196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58000" y="28956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6" idx="5"/>
          </p:cNvCxnSpPr>
          <p:nvPr/>
        </p:nvCxnSpPr>
        <p:spPr>
          <a:xfrm flipH="1" flipV="1">
            <a:off x="6934200" y="2971800"/>
            <a:ext cx="1577882" cy="157788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620000" y="36576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H="1">
            <a:off x="7239000" y="3200400"/>
            <a:ext cx="228600" cy="18288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flipH="1">
            <a:off x="7924800" y="3962400"/>
            <a:ext cx="228600" cy="18288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6102096" y="5638800"/>
            <a:ext cx="2870454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00FF"/>
                </a:solidFill>
              </a:rPr>
              <a:t>(in Q IV)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4" grpId="0"/>
      <p:bldP spid="51235" grpId="0"/>
      <p:bldP spid="51236" grpId="0"/>
      <p:bldP spid="26" grpId="0" animBg="1"/>
      <p:bldP spid="27" grpId="0" animBg="1"/>
      <p:bldP spid="30" grpId="0" animBg="1"/>
      <p:bldP spid="31" grpId="0" animBg="1"/>
      <p:bldP spid="32" grpId="0" animBg="1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066800"/>
            <a:ext cx="90201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 Box 24"/>
          <p:cNvSpPr txBox="1">
            <a:spLocks noChangeArrowheads="1"/>
          </p:cNvSpPr>
          <p:nvPr/>
        </p:nvSpPr>
        <p:spPr bwMode="auto">
          <a:xfrm>
            <a:off x="51054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9C5252"/>
                </a:solidFill>
              </a:rPr>
              <a:t> </a:t>
            </a: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990600" y="27432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(3.5, 3)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867400" y="27432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(-0.5, 1)</a:t>
            </a:r>
          </a:p>
        </p:txBody>
      </p:sp>
    </p:spTree>
    <p:extLst>
      <p:ext uri="{BB962C8B-B14F-4D97-AF65-F5344CB8AC3E}">
        <p14:creationId xmlns:p14="http://schemas.microsoft.com/office/powerpoint/2010/main" val="325453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5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ctr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ASSIGNMENT: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4400" dirty="0" smtClean="0"/>
              <a:t>1-3 worksheet</a:t>
            </a:r>
          </a:p>
        </p:txBody>
      </p:sp>
    </p:spTree>
    <p:extLst>
      <p:ext uri="{BB962C8B-B14F-4D97-AF65-F5344CB8AC3E}">
        <p14:creationId xmlns:p14="http://schemas.microsoft.com/office/powerpoint/2010/main" val="5622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1"/>
          <p:cNvSpPr>
            <a:spLocks noGrp="1"/>
          </p:cNvSpPr>
          <p:nvPr>
            <p:ph type="subTitle" idx="1"/>
          </p:nvPr>
        </p:nvSpPr>
        <p:spPr>
          <a:xfrm>
            <a:off x="2667000" y="5486400"/>
            <a:ext cx="5114778" cy="110124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Lesson 1-3B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1430178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itchFamily="34" charset="0"/>
              </a:rPr>
              <a:t> I can 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</a:rPr>
              <a:t>find the perimeter of a triangle using the distance formula</a:t>
            </a:r>
            <a:endParaRPr lang="en-US" sz="320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8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1"/>
          <p:cNvSpPr>
            <a:spLocks noGrp="1"/>
          </p:cNvSpPr>
          <p:nvPr>
            <p:ph type="subTitle" idx="1"/>
          </p:nvPr>
        </p:nvSpPr>
        <p:spPr>
          <a:xfrm>
            <a:off x="2667000" y="5486400"/>
            <a:ext cx="5114778" cy="110124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Lesson 1-4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976" y="185988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itchFamily="34" charset="0"/>
              </a:rPr>
              <a:t> I can 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</a:rPr>
              <a:t>measure angles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itchFamily="34" charset="0"/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</a:rPr>
              <a:t>I can classify types of angles</a:t>
            </a:r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7000" y="17526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itchFamily="34" charset="0"/>
              </a:rPr>
              <a:t> I can 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</a:rPr>
              <a:t>identify and use the congruent angles</a:t>
            </a:r>
            <a:endParaRPr lang="en-US" sz="3200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1600200" y="1600200"/>
            <a:ext cx="342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has one endpoint, goes forever in one direction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7086600" y="1828800"/>
            <a:ext cx="1600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7467600" y="1752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82000" y="1905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</a:rPr>
              <a:t>B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239000" y="1905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</a:rPr>
              <a:t>A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05400" y="16764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00FF"/>
                </a:solidFill>
              </a:rPr>
              <a:t>BA </a:t>
            </a:r>
          </a:p>
        </p:txBody>
      </p:sp>
      <p:sp>
        <p:nvSpPr>
          <p:cNvPr id="9" name="Line 39"/>
          <p:cNvSpPr>
            <a:spLocks noChangeShapeType="1"/>
          </p:cNvSpPr>
          <p:nvPr/>
        </p:nvSpPr>
        <p:spPr bwMode="auto">
          <a:xfrm>
            <a:off x="5181600" y="16764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943600" y="16764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smtClean="0">
                <a:solidFill>
                  <a:srgbClr val="0000FF"/>
                </a:solidFill>
              </a:rPr>
              <a:t>AB 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11" name="Line 41"/>
          <p:cNvSpPr>
            <a:spLocks noChangeShapeType="1"/>
          </p:cNvSpPr>
          <p:nvPr/>
        </p:nvSpPr>
        <p:spPr bwMode="auto">
          <a:xfrm>
            <a:off x="6019800" y="16764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943600" y="1447800"/>
            <a:ext cx="114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09800" y="2438400"/>
            <a:ext cx="342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two </a:t>
            </a:r>
            <a:r>
              <a:rPr lang="en-US" sz="2400" dirty="0">
                <a:solidFill>
                  <a:srgbClr val="0000FF"/>
                </a:solidFill>
              </a:rPr>
              <a:t>rays with a common endpoint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64096" y="2209800"/>
            <a:ext cx="2279904" cy="1292224"/>
            <a:chOff x="3504" y="1248"/>
            <a:chExt cx="1776" cy="1152"/>
          </a:xfrm>
        </p:grpSpPr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 flipV="1">
              <a:off x="3504" y="1248"/>
              <a:ext cx="576" cy="11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lg" len="lg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4080" y="1392"/>
              <a:ext cx="1200" cy="10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3708" y="172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4848" y="16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315200" y="3505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</a:rPr>
              <a:t>C 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705600" y="2667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</a:rPr>
              <a:t>A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534400" y="2667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</a:rPr>
              <a:t>B 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467600" y="2895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2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953000" y="2362200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</a:rPr>
              <a:t>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Cambria Math"/>
                <a:cs typeface="Arial" pitchFamily="34" charset="0"/>
              </a:rPr>
              <a:t>C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29200" y="2743200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</a:rPr>
              <a:t>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Cambria Math"/>
                <a:cs typeface="Arial" pitchFamily="34" charset="0"/>
              </a:rPr>
              <a:t>ACB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105400" y="320040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</a:rPr>
              <a:t>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Cambria Math"/>
                <a:cs typeface="Arial" pitchFamily="34" charset="0"/>
              </a:rPr>
              <a:t>BCA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105400" y="3657600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</a:rPr>
              <a:t>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Cambria Math"/>
                <a:cs typeface="Arial" pitchFamily="34" charset="0"/>
              </a:rPr>
              <a:t>2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059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57400" y="1219200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two angles with the same measure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6705600" y="609600"/>
            <a:ext cx="1066800" cy="1066800"/>
            <a:chOff x="3810000" y="4191000"/>
            <a:chExt cx="1066800" cy="1066800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3810000" y="4191000"/>
              <a:ext cx="457200" cy="10668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267200" y="4495800"/>
              <a:ext cx="609600" cy="76200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7010400" y="1676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4" name="Group 10"/>
          <p:cNvGrpSpPr/>
          <p:nvPr/>
        </p:nvGrpSpPr>
        <p:grpSpPr>
          <a:xfrm rot="3191121">
            <a:off x="7863943" y="1051456"/>
            <a:ext cx="1066800" cy="1066800"/>
            <a:chOff x="3810000" y="4191000"/>
            <a:chExt cx="1066800" cy="1066800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3810000" y="4191000"/>
              <a:ext cx="457200" cy="10668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267200" y="4495800"/>
              <a:ext cx="609600" cy="76200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482943" y="166105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800600" y="1371600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</a:rPr>
              <a:t>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Cambria Math"/>
                <a:cs typeface="Arial" pitchFamily="34" charset="0"/>
              </a:rPr>
              <a:t>A </a:t>
            </a:r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  <a:cs typeface="Arial" pitchFamily="34" charset="0"/>
              </a:rPr>
              <a:t>≅ 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Cambria Math"/>
                <a:cs typeface="Arial" pitchFamily="34" charset="0"/>
              </a:rPr>
              <a:t>B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 rot="20383814">
            <a:off x="6713792" y="1242019"/>
            <a:ext cx="680465" cy="60883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>
            <a:spLocks noChangeAspect="1"/>
          </p:cNvSpPr>
          <p:nvPr/>
        </p:nvSpPr>
        <p:spPr>
          <a:xfrm rot="483397">
            <a:off x="7735508" y="1492479"/>
            <a:ext cx="680465" cy="60883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981200" y="2209800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 ray that cuts an angle in half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7" name="Group 22"/>
          <p:cNvGrpSpPr/>
          <p:nvPr/>
        </p:nvGrpSpPr>
        <p:grpSpPr>
          <a:xfrm rot="2300557">
            <a:off x="7302456" y="2349455"/>
            <a:ext cx="1066800" cy="1066800"/>
            <a:chOff x="3810000" y="4191000"/>
            <a:chExt cx="1066800" cy="1066800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3810000" y="4191000"/>
              <a:ext cx="457200" cy="10668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267200" y="4495800"/>
              <a:ext cx="609600" cy="76200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7391400" y="2362200"/>
            <a:ext cx="838200" cy="914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>
            <a:spLocks noChangeAspect="1"/>
          </p:cNvSpPr>
          <p:nvPr/>
        </p:nvSpPr>
        <p:spPr>
          <a:xfrm rot="20383814">
            <a:off x="7374275" y="2660113"/>
            <a:ext cx="476325" cy="426187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>
            <a:spLocks noChangeAspect="1"/>
          </p:cNvSpPr>
          <p:nvPr/>
        </p:nvSpPr>
        <p:spPr>
          <a:xfrm rot="549145">
            <a:off x="7422262" y="2930771"/>
            <a:ext cx="476325" cy="426187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4" grpId="0"/>
      <p:bldP spid="15" grpId="0"/>
      <p:bldP spid="18" grpId="0" animBg="1"/>
      <p:bldP spid="21" grpId="0" animBg="1"/>
      <p:bldP spid="22" grpId="0"/>
      <p:bldP spid="30" grpId="0" animBg="1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21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81200" y="2209800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part + part = whole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 rot="2300557">
            <a:off x="7378655" y="2120855"/>
            <a:ext cx="1066800" cy="1066800"/>
            <a:chOff x="3810000" y="4191000"/>
            <a:chExt cx="1066800" cy="1066800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3810000" y="4191000"/>
              <a:ext cx="457200" cy="10668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267200" y="4495800"/>
              <a:ext cx="609600" cy="76200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7467599" y="2133600"/>
            <a:ext cx="838200" cy="914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>
            <a:spLocks noChangeAspect="1"/>
          </p:cNvSpPr>
          <p:nvPr/>
        </p:nvSpPr>
        <p:spPr>
          <a:xfrm rot="20383814">
            <a:off x="7450474" y="2431513"/>
            <a:ext cx="476325" cy="426187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>
            <a:spLocks noChangeAspect="1"/>
          </p:cNvSpPr>
          <p:nvPr/>
        </p:nvSpPr>
        <p:spPr>
          <a:xfrm rot="549145">
            <a:off x="7498463" y="2702170"/>
            <a:ext cx="476325" cy="426187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>
            <a:spLocks noChangeAspect="1"/>
          </p:cNvSpPr>
          <p:nvPr/>
        </p:nvSpPr>
        <p:spPr>
          <a:xfrm rot="549145">
            <a:off x="7013376" y="2223825"/>
            <a:ext cx="1221979" cy="1093353"/>
          </a:xfrm>
          <a:prstGeom prst="arc">
            <a:avLst>
              <a:gd name="adj1" fmla="val 16200000"/>
              <a:gd name="adj2" fmla="val 7029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4"/>
          <p:cNvSpPr txBox="1">
            <a:spLocks noChangeArrowheads="1"/>
          </p:cNvSpPr>
          <p:nvPr/>
        </p:nvSpPr>
        <p:spPr bwMode="auto">
          <a:xfrm>
            <a:off x="51054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9C5252"/>
                </a:solidFill>
              </a:rPr>
              <a:t> 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7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581400" y="2133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</a:rPr>
              <a:t>R 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276600" y="2743200"/>
            <a:ext cx="1524000" cy="519113"/>
            <a:chOff x="2064" y="1728"/>
            <a:chExt cx="960" cy="327"/>
          </a:xfrm>
        </p:grpSpPr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2064" y="1728"/>
              <a:ext cx="9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i="1" dirty="0">
                  <a:solidFill>
                    <a:srgbClr val="0000FF"/>
                  </a:solidFill>
                </a:rPr>
                <a:t>RS </a:t>
              </a:r>
            </a:p>
          </p:txBody>
        </p:sp>
        <p:sp>
          <p:nvSpPr>
            <p:cNvPr id="71686" name="Line 6"/>
            <p:cNvSpPr>
              <a:spLocks noChangeShapeType="1"/>
            </p:cNvSpPr>
            <p:nvPr/>
          </p:nvSpPr>
          <p:spPr bwMode="auto">
            <a:xfrm>
              <a:off x="2112" y="1728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352800" y="3352800"/>
            <a:ext cx="1524000" cy="519113"/>
            <a:chOff x="2064" y="1728"/>
            <a:chExt cx="960" cy="327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2064" y="1728"/>
              <a:ext cx="9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i="1">
                  <a:solidFill>
                    <a:srgbClr val="0000FF"/>
                  </a:solidFill>
                </a:rPr>
                <a:t>RQ </a:t>
              </a:r>
            </a:p>
          </p:txBody>
        </p:sp>
        <p:sp>
          <p:nvSpPr>
            <p:cNvPr id="71690" name="Line 10"/>
            <p:cNvSpPr>
              <a:spLocks noChangeShapeType="1"/>
            </p:cNvSpPr>
            <p:nvPr/>
          </p:nvSpPr>
          <p:spPr bwMode="auto">
            <a:xfrm>
              <a:off x="2112" y="1728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4267200" y="3352800"/>
            <a:ext cx="1524000" cy="519113"/>
            <a:chOff x="2064" y="1728"/>
            <a:chExt cx="960" cy="327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064" y="1728"/>
              <a:ext cx="9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i="1">
                  <a:solidFill>
                    <a:srgbClr val="0000FF"/>
                  </a:solidFill>
                </a:rPr>
                <a:t>RT </a:t>
              </a:r>
            </a:p>
          </p:txBody>
        </p:sp>
        <p:sp>
          <p:nvSpPr>
            <p:cNvPr id="71693" name="Line 13"/>
            <p:cNvSpPr>
              <a:spLocks noChangeShapeType="1"/>
            </p:cNvSpPr>
            <p:nvPr/>
          </p:nvSpPr>
          <p:spPr bwMode="auto">
            <a:xfrm>
              <a:off x="2112" y="1728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4267200" y="2667000"/>
            <a:ext cx="1524000" cy="519113"/>
            <a:chOff x="2064" y="1728"/>
            <a:chExt cx="960" cy="327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064" y="1728"/>
              <a:ext cx="9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i="1">
                  <a:solidFill>
                    <a:srgbClr val="0000FF"/>
                  </a:solidFill>
                </a:rPr>
                <a:t>RP </a:t>
              </a:r>
            </a:p>
          </p:txBody>
        </p:sp>
        <p:sp>
          <p:nvSpPr>
            <p:cNvPr id="71696" name="Line 16"/>
            <p:cNvSpPr>
              <a:spLocks noChangeShapeType="1"/>
            </p:cNvSpPr>
            <p:nvPr/>
          </p:nvSpPr>
          <p:spPr bwMode="auto">
            <a:xfrm>
              <a:off x="2112" y="1728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1676400" y="4419600"/>
            <a:ext cx="1524000" cy="519113"/>
            <a:chOff x="3312" y="3456"/>
            <a:chExt cx="960" cy="327"/>
          </a:xfrm>
        </p:grpSpPr>
        <p:sp>
          <p:nvSpPr>
            <p:cNvPr id="71698" name="Text Box 18"/>
            <p:cNvSpPr txBox="1">
              <a:spLocks noChangeArrowheads="1"/>
            </p:cNvSpPr>
            <p:nvPr/>
          </p:nvSpPr>
          <p:spPr bwMode="auto">
            <a:xfrm>
              <a:off x="3360" y="3456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 SRP</a:t>
              </a:r>
            </a:p>
          </p:txBody>
        </p:sp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3312" y="3504"/>
              <a:ext cx="144" cy="192"/>
              <a:chOff x="4608" y="3216"/>
              <a:chExt cx="192" cy="288"/>
            </a:xfrm>
          </p:grpSpPr>
          <p:sp>
            <p:nvSpPr>
              <p:cNvPr id="71700" name="Line 20"/>
              <p:cNvSpPr>
                <a:spLocks noChangeShapeType="1"/>
              </p:cNvSpPr>
              <p:nvPr/>
            </p:nvSpPr>
            <p:spPr bwMode="auto">
              <a:xfrm flipH="1">
                <a:off x="4608" y="3216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1701" name="Line 21"/>
              <p:cNvSpPr>
                <a:spLocks noChangeShapeType="1"/>
              </p:cNvSpPr>
              <p:nvPr/>
            </p:nvSpPr>
            <p:spPr bwMode="auto">
              <a:xfrm>
                <a:off x="4608" y="350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2971800" y="4419600"/>
            <a:ext cx="1524000" cy="519113"/>
            <a:chOff x="3312" y="3456"/>
            <a:chExt cx="960" cy="327"/>
          </a:xfrm>
        </p:grpSpPr>
        <p:sp>
          <p:nvSpPr>
            <p:cNvPr id="71703" name="Text Box 23"/>
            <p:cNvSpPr txBox="1">
              <a:spLocks noChangeArrowheads="1"/>
            </p:cNvSpPr>
            <p:nvPr/>
          </p:nvSpPr>
          <p:spPr bwMode="auto">
            <a:xfrm>
              <a:off x="3360" y="3456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 PRS</a:t>
              </a:r>
            </a:p>
          </p:txBody>
        </p: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3312" y="3504"/>
              <a:ext cx="144" cy="192"/>
              <a:chOff x="4608" y="3216"/>
              <a:chExt cx="192" cy="288"/>
            </a:xfrm>
          </p:grpSpPr>
          <p:sp>
            <p:nvSpPr>
              <p:cNvPr id="71705" name="Line 25"/>
              <p:cNvSpPr>
                <a:spLocks noChangeShapeType="1"/>
              </p:cNvSpPr>
              <p:nvPr/>
            </p:nvSpPr>
            <p:spPr bwMode="auto">
              <a:xfrm flipH="1">
                <a:off x="4608" y="3216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1706" name="Line 26"/>
              <p:cNvSpPr>
                <a:spLocks noChangeShapeType="1"/>
              </p:cNvSpPr>
              <p:nvPr/>
            </p:nvSpPr>
            <p:spPr bwMode="auto">
              <a:xfrm>
                <a:off x="4608" y="350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5" name="Group 27"/>
          <p:cNvGrpSpPr>
            <a:grpSpLocks/>
          </p:cNvGrpSpPr>
          <p:nvPr/>
        </p:nvGrpSpPr>
        <p:grpSpPr bwMode="auto">
          <a:xfrm>
            <a:off x="1447800" y="5105400"/>
            <a:ext cx="1524000" cy="519113"/>
            <a:chOff x="3312" y="3456"/>
            <a:chExt cx="960" cy="327"/>
          </a:xfrm>
        </p:grpSpPr>
        <p:sp>
          <p:nvSpPr>
            <p:cNvPr id="71708" name="Text Box 28"/>
            <p:cNvSpPr txBox="1">
              <a:spLocks noChangeArrowheads="1"/>
            </p:cNvSpPr>
            <p:nvPr/>
          </p:nvSpPr>
          <p:spPr bwMode="auto">
            <a:xfrm>
              <a:off x="3360" y="3456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 PRQ</a:t>
              </a:r>
            </a:p>
          </p:txBody>
        </p:sp>
        <p:grpSp>
          <p:nvGrpSpPr>
            <p:cNvPr id="16" name="Group 29"/>
            <p:cNvGrpSpPr>
              <a:grpSpLocks/>
            </p:cNvGrpSpPr>
            <p:nvPr/>
          </p:nvGrpSpPr>
          <p:grpSpPr bwMode="auto">
            <a:xfrm>
              <a:off x="3312" y="3504"/>
              <a:ext cx="144" cy="192"/>
              <a:chOff x="4608" y="3216"/>
              <a:chExt cx="192" cy="288"/>
            </a:xfrm>
          </p:grpSpPr>
          <p:sp>
            <p:nvSpPr>
              <p:cNvPr id="71710" name="Line 30"/>
              <p:cNvSpPr>
                <a:spLocks noChangeShapeType="1"/>
              </p:cNvSpPr>
              <p:nvPr/>
            </p:nvSpPr>
            <p:spPr bwMode="auto">
              <a:xfrm flipH="1">
                <a:off x="4608" y="3216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1711" name="Line 31"/>
              <p:cNvSpPr>
                <a:spLocks noChangeShapeType="1"/>
              </p:cNvSpPr>
              <p:nvPr/>
            </p:nvSpPr>
            <p:spPr bwMode="auto">
              <a:xfrm>
                <a:off x="4608" y="350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7" name="Group 32"/>
          <p:cNvGrpSpPr>
            <a:grpSpLocks/>
          </p:cNvGrpSpPr>
          <p:nvPr/>
        </p:nvGrpSpPr>
        <p:grpSpPr bwMode="auto">
          <a:xfrm>
            <a:off x="2819400" y="5105400"/>
            <a:ext cx="1524000" cy="519113"/>
            <a:chOff x="3312" y="3456"/>
            <a:chExt cx="960" cy="327"/>
          </a:xfrm>
        </p:grpSpPr>
        <p:sp>
          <p:nvSpPr>
            <p:cNvPr id="71713" name="Text Box 33"/>
            <p:cNvSpPr txBox="1">
              <a:spLocks noChangeArrowheads="1"/>
            </p:cNvSpPr>
            <p:nvPr/>
          </p:nvSpPr>
          <p:spPr bwMode="auto">
            <a:xfrm>
              <a:off x="3360" y="3456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 QRP</a:t>
              </a:r>
            </a:p>
          </p:txBody>
        </p:sp>
        <p:grpSp>
          <p:nvGrpSpPr>
            <p:cNvPr id="18" name="Group 34"/>
            <p:cNvGrpSpPr>
              <a:grpSpLocks/>
            </p:cNvGrpSpPr>
            <p:nvPr/>
          </p:nvGrpSpPr>
          <p:grpSpPr bwMode="auto">
            <a:xfrm>
              <a:off x="3312" y="3504"/>
              <a:ext cx="144" cy="192"/>
              <a:chOff x="4608" y="3216"/>
              <a:chExt cx="192" cy="288"/>
            </a:xfrm>
          </p:grpSpPr>
          <p:sp>
            <p:nvSpPr>
              <p:cNvPr id="71715" name="Line 35"/>
              <p:cNvSpPr>
                <a:spLocks noChangeShapeType="1"/>
              </p:cNvSpPr>
              <p:nvPr/>
            </p:nvSpPr>
            <p:spPr bwMode="auto">
              <a:xfrm flipH="1">
                <a:off x="4608" y="3216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1716" name="Line 36"/>
              <p:cNvSpPr>
                <a:spLocks noChangeShapeType="1"/>
              </p:cNvSpPr>
              <p:nvPr/>
            </p:nvSpPr>
            <p:spPr bwMode="auto">
              <a:xfrm>
                <a:off x="4608" y="350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14600" y="5867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6 </a:t>
            </a:r>
          </a:p>
        </p:txBody>
      </p:sp>
    </p:spTree>
    <p:extLst>
      <p:ext uri="{BB962C8B-B14F-4D97-AF65-F5344CB8AC3E}">
        <p14:creationId xmlns:p14="http://schemas.microsoft.com/office/powerpoint/2010/main" val="12631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5626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233863"/>
            <a:ext cx="84201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038600" y="4114800"/>
            <a:ext cx="1219200" cy="523220"/>
            <a:chOff x="4038600" y="4114800"/>
            <a:chExt cx="1219200" cy="523220"/>
          </a:xfrm>
        </p:grpSpPr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4038600" y="4114800"/>
              <a:ext cx="1219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0000CC"/>
                  </a:solidFill>
                </a:rPr>
                <a:t>RQ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038600" y="4114800"/>
              <a:ext cx="609600" cy="0"/>
            </a:xfrm>
            <a:prstGeom prst="straightConnector1">
              <a:avLst/>
            </a:prstGeom>
            <a:ln>
              <a:solidFill>
                <a:srgbClr val="0000C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029200" y="4114145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</a:rPr>
              <a:t>or</a:t>
            </a:r>
            <a:endParaRPr lang="en-US" sz="2800" dirty="0">
              <a:solidFill>
                <a:srgbClr val="0000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15000" y="4067893"/>
            <a:ext cx="1219200" cy="523220"/>
            <a:chOff x="3886200" y="4114800"/>
            <a:chExt cx="1219200" cy="523220"/>
          </a:xfrm>
        </p:grpSpPr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3886200" y="4114800"/>
              <a:ext cx="1219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0000CC"/>
                  </a:solidFill>
                </a:rPr>
                <a:t>QR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038600" y="4114800"/>
              <a:ext cx="609600" cy="0"/>
            </a:xfrm>
            <a:prstGeom prst="straightConnector1">
              <a:avLst/>
            </a:prstGeom>
            <a:ln>
              <a:solidFill>
                <a:srgbClr val="0000C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743700" y="3867838"/>
            <a:ext cx="1714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</a:rPr>
              <a:t>or line </a:t>
            </a:r>
            <a:r>
              <a:rPr lang="en-US" sz="5400" dirty="0" smtClean="0">
                <a:solidFill>
                  <a:srgbClr val="0000CC"/>
                </a:solidFill>
                <a:latin typeface="Blackadder ITC" panose="04020505051007020D02" pitchFamily="82" charset="0"/>
              </a:rPr>
              <a:t>m</a:t>
            </a:r>
            <a:endParaRPr lang="en-US" sz="5400" dirty="0">
              <a:solidFill>
                <a:srgbClr val="0000CC"/>
              </a:solidFill>
              <a:latin typeface="Blackadder ITC" panose="04020505051007020D02" pitchFamily="82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795954" y="4638020"/>
            <a:ext cx="2154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</a:rPr>
              <a:t>Plane </a:t>
            </a:r>
            <a:r>
              <a:rPr lang="en-US" sz="2800" i="1" dirty="0" smtClean="0">
                <a:solidFill>
                  <a:srgbClr val="0000CC"/>
                </a:solidFill>
              </a:rPr>
              <a:t>PRT</a:t>
            </a:r>
            <a:endParaRPr lang="en-US" sz="4400" i="1" dirty="0">
              <a:solidFill>
                <a:srgbClr val="0000CC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708388" y="4497846"/>
            <a:ext cx="22070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</a:rPr>
              <a:t>or plane </a:t>
            </a:r>
            <a:r>
              <a:rPr lang="en-US" sz="4400" dirty="0" smtClean="0">
                <a:solidFill>
                  <a:srgbClr val="0000CC"/>
                </a:solidFill>
                <a:latin typeface="French Script MT" panose="03020402040607040605" pitchFamily="66" charset="0"/>
              </a:rPr>
              <a:t>B</a:t>
            </a:r>
            <a:endParaRPr lang="en-US" sz="4400" dirty="0">
              <a:solidFill>
                <a:srgbClr val="0000CC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801530" y="5156964"/>
            <a:ext cx="171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CC"/>
                </a:solidFill>
              </a:rPr>
              <a:t>R</a:t>
            </a:r>
            <a:endParaRPr lang="en-US" sz="4400" i="1" dirty="0">
              <a:solidFill>
                <a:srgbClr val="0000CC"/>
              </a:solidFill>
              <a:latin typeface="French Script MT" panose="030204020406070406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4"/>
          <p:cNvSpPr txBox="1">
            <a:spLocks noChangeArrowheads="1"/>
          </p:cNvSpPr>
          <p:nvPr/>
        </p:nvSpPr>
        <p:spPr bwMode="auto">
          <a:xfrm>
            <a:off x="51054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9C5252"/>
                </a:solidFill>
              </a:rPr>
              <a:t> 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9154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962400" y="3429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0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95600" y="4648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between 0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400" b="1" dirty="0">
                <a:solidFill>
                  <a:srgbClr val="0000FF"/>
                </a:solidFill>
              </a:rPr>
              <a:t>  and 90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V="1">
            <a:off x="6553200" y="3581400"/>
            <a:ext cx="17526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 flipV="1">
            <a:off x="6781800" y="4572000"/>
            <a:ext cx="17526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6781800" y="4876800"/>
            <a:ext cx="16002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2" grpId="0"/>
      <p:bldP spid="74758" grpId="0" animBg="1"/>
      <p:bldP spid="74761" grpId="0" animBg="1"/>
      <p:bldP spid="747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4"/>
          <p:cNvSpPr txBox="1">
            <a:spLocks noChangeArrowheads="1"/>
          </p:cNvSpPr>
          <p:nvPr/>
        </p:nvSpPr>
        <p:spPr bwMode="auto">
          <a:xfrm>
            <a:off x="51054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9C5252"/>
                </a:solidFill>
              </a:rPr>
              <a:t> 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91540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514600" y="3200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between 90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400" b="1">
                <a:solidFill>
                  <a:srgbClr val="0000FF"/>
                </a:solidFill>
              </a:rPr>
              <a:t>  and 180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10000" y="1905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90</a:t>
            </a:r>
            <a:r>
              <a:rPr lang="en-US" sz="2800" b="1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0" y="44958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180</a:t>
            </a:r>
            <a:r>
              <a:rPr lang="en-US" sz="2800" b="1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V="1">
            <a:off x="6858000" y="1676400"/>
            <a:ext cx="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V="1">
            <a:off x="6858000" y="2743200"/>
            <a:ext cx="1066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H="1" flipV="1">
            <a:off x="6248400" y="3124200"/>
            <a:ext cx="8382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V="1">
            <a:off x="7086600" y="4038600"/>
            <a:ext cx="1066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 flipV="1">
            <a:off x="7543800" y="4876800"/>
            <a:ext cx="1066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 flipH="1" flipV="1">
            <a:off x="6553200" y="4876800"/>
            <a:ext cx="990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2514600"/>
            <a:ext cx="228600" cy="228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2" grpId="0"/>
      <p:bldP spid="3" grpId="0"/>
      <p:bldP spid="73735" grpId="0" animBg="1"/>
      <p:bldP spid="73736" grpId="0" animBg="1"/>
      <p:bldP spid="73737" grpId="0" animBg="1"/>
      <p:bldP spid="73738" grpId="0" animBg="1"/>
      <p:bldP spid="73739" grpId="0" animBg="1"/>
      <p:bldP spid="73740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2275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791200" y="28194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37</a:t>
            </a:r>
            <a:r>
              <a:rPr lang="en-US" sz="2800" b="1" dirty="0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5000" y="34290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acute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24" y="2286000"/>
            <a:ext cx="576159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114800" y="42672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125</a:t>
            </a:r>
            <a:r>
              <a:rPr lang="en-US" sz="2800" b="1" dirty="0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038600" y="48768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obtuse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133600"/>
            <a:ext cx="858174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0" y="46482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90</a:t>
            </a:r>
            <a:r>
              <a:rPr lang="en-US" sz="2800" b="1" dirty="0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47800" y="52578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right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24600" y="43434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75</a:t>
            </a:r>
            <a:r>
              <a:rPr lang="en-US" sz="2800" b="1" dirty="0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48400" y="49530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acute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094" name="Rectangle 6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915400" cy="36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5029200" y="2667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6x – 2</a:t>
            </a:r>
            <a:r>
              <a:rPr lang="en-US" sz="2800">
                <a:solidFill>
                  <a:srgbClr val="9C5252"/>
                </a:solidFill>
              </a:rPr>
              <a:t> 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228600" y="35052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6x - 2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6324600" y="31242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7x + 12</a:t>
            </a:r>
            <a:endParaRPr lang="en-US" sz="2800">
              <a:solidFill>
                <a:srgbClr val="9C5252"/>
              </a:solidFill>
            </a:endParaRPr>
          </a:p>
        </p:txBody>
      </p:sp>
      <p:sp>
        <p:nvSpPr>
          <p:cNvPr id="89099" name="Freeform 11"/>
          <p:cNvSpPr>
            <a:spLocks/>
          </p:cNvSpPr>
          <p:nvPr/>
        </p:nvSpPr>
        <p:spPr bwMode="auto">
          <a:xfrm>
            <a:off x="5715000" y="3657600"/>
            <a:ext cx="762000" cy="457200"/>
          </a:xfrm>
          <a:custGeom>
            <a:avLst/>
            <a:gdLst>
              <a:gd name="T0" fmla="*/ 0 w 480"/>
              <a:gd name="T1" fmla="*/ 96 h 240"/>
              <a:gd name="T2" fmla="*/ 240 w 480"/>
              <a:gd name="T3" fmla="*/ 0 h 240"/>
              <a:gd name="T4" fmla="*/ 432 w 480"/>
              <a:gd name="T5" fmla="*/ 96 h 240"/>
              <a:gd name="T6" fmla="*/ 480 w 48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40">
                <a:moveTo>
                  <a:pt x="0" y="96"/>
                </a:moveTo>
                <a:cubicBezTo>
                  <a:pt x="84" y="48"/>
                  <a:pt x="168" y="0"/>
                  <a:pt x="240" y="0"/>
                </a:cubicBezTo>
                <a:cubicBezTo>
                  <a:pt x="312" y="0"/>
                  <a:pt x="392" y="56"/>
                  <a:pt x="432" y="96"/>
                </a:cubicBezTo>
                <a:cubicBezTo>
                  <a:pt x="472" y="136"/>
                  <a:pt x="464" y="216"/>
                  <a:pt x="480" y="24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64770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140 </a:t>
            </a:r>
            <a:endParaRPr lang="en-US" sz="2800">
              <a:solidFill>
                <a:srgbClr val="9C5252"/>
              </a:solidFill>
            </a:endParaRP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1447800" y="35052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+ 7x + 12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3276600" y="35052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= 140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990600" y="43434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13x + 10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2667000" y="43434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= 140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1752600" y="51816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13x = 130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1752600" y="5684043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  x = 10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5867400" y="51054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7(10) + 12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6260592" y="5700713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= 82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89109" name="Oval 21"/>
          <p:cNvSpPr>
            <a:spLocks noChangeArrowheads="1"/>
          </p:cNvSpPr>
          <p:nvPr/>
        </p:nvSpPr>
        <p:spPr bwMode="auto">
          <a:xfrm>
            <a:off x="5879592" y="5548313"/>
            <a:ext cx="19050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>
            <a:off x="6858000" y="3505200"/>
            <a:ext cx="76200" cy="1524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6002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3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4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/>
      <p:bldP spid="89097" grpId="0"/>
      <p:bldP spid="89098" grpId="0"/>
      <p:bldP spid="89099" grpId="0" animBg="1"/>
      <p:bldP spid="89100" grpId="0"/>
      <p:bldP spid="89101" grpId="0"/>
      <p:bldP spid="89102" grpId="0"/>
      <p:bldP spid="89103" grpId="0"/>
      <p:bldP spid="89104" grpId="0"/>
      <p:bldP spid="89105" grpId="0"/>
      <p:bldP spid="89106" grpId="0"/>
      <p:bldP spid="89107" grpId="0"/>
      <p:bldP spid="89108" grpId="0"/>
      <p:bldP spid="89109" grpId="0" animBg="1"/>
      <p:bldP spid="891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094" name="Rectangle 6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1295400" y="3505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2x + 14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6324600" y="31242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7x + 12</a:t>
            </a:r>
            <a:endParaRPr lang="en-US" sz="2800">
              <a:solidFill>
                <a:srgbClr val="9C5252"/>
              </a:solidFill>
            </a:endParaRPr>
          </a:p>
        </p:txBody>
      </p:sp>
      <p:sp>
        <p:nvSpPr>
          <p:cNvPr id="89099" name="Freeform 11"/>
          <p:cNvSpPr>
            <a:spLocks/>
          </p:cNvSpPr>
          <p:nvPr/>
        </p:nvSpPr>
        <p:spPr bwMode="auto">
          <a:xfrm>
            <a:off x="5715000" y="3657600"/>
            <a:ext cx="762000" cy="457200"/>
          </a:xfrm>
          <a:custGeom>
            <a:avLst/>
            <a:gdLst>
              <a:gd name="T0" fmla="*/ 0 w 480"/>
              <a:gd name="T1" fmla="*/ 96 h 240"/>
              <a:gd name="T2" fmla="*/ 240 w 480"/>
              <a:gd name="T3" fmla="*/ 0 h 240"/>
              <a:gd name="T4" fmla="*/ 432 w 480"/>
              <a:gd name="T5" fmla="*/ 96 h 240"/>
              <a:gd name="T6" fmla="*/ 480 w 48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40">
                <a:moveTo>
                  <a:pt x="0" y="96"/>
                </a:moveTo>
                <a:cubicBezTo>
                  <a:pt x="84" y="48"/>
                  <a:pt x="168" y="0"/>
                  <a:pt x="240" y="0"/>
                </a:cubicBezTo>
                <a:cubicBezTo>
                  <a:pt x="312" y="0"/>
                  <a:pt x="392" y="56"/>
                  <a:pt x="432" y="96"/>
                </a:cubicBezTo>
                <a:cubicBezTo>
                  <a:pt x="472" y="136"/>
                  <a:pt x="464" y="216"/>
                  <a:pt x="480" y="24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2819400" y="35052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= x + 29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1524000" y="43434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x + 14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2667000" y="43434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= 29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1600200" y="49530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   x = 15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5867400" y="51054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15 + 29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7162800" y="51054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= 44</a:t>
            </a:r>
            <a:r>
              <a:rPr lang="en-US" sz="2800" b="1">
                <a:solidFill>
                  <a:srgbClr val="9C5252"/>
                </a:solidFill>
                <a:cs typeface="Arial" charset="0"/>
              </a:rPr>
              <a:t>°</a:t>
            </a:r>
          </a:p>
        </p:txBody>
      </p:sp>
      <p:sp>
        <p:nvSpPr>
          <p:cNvPr id="89109" name="Oval 21"/>
          <p:cNvSpPr>
            <a:spLocks noChangeArrowheads="1"/>
          </p:cNvSpPr>
          <p:nvPr/>
        </p:nvSpPr>
        <p:spPr bwMode="auto">
          <a:xfrm>
            <a:off x="1600200" y="4876800"/>
            <a:ext cx="1905000" cy="1524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9112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260985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13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7244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6019800" y="2286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2x + 14</a:t>
            </a:r>
            <a:r>
              <a:rPr lang="en-US" sz="2800">
                <a:solidFill>
                  <a:srgbClr val="9C5252"/>
                </a:solidFill>
              </a:rPr>
              <a:t> </a:t>
            </a:r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6858000" y="30480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x + 29</a:t>
            </a:r>
            <a:endParaRPr lang="en-US" sz="2800">
              <a:solidFill>
                <a:srgbClr val="9C5252"/>
              </a:solidFill>
            </a:endParaRPr>
          </a:p>
        </p:txBody>
      </p:sp>
      <p:sp>
        <p:nvSpPr>
          <p:cNvPr id="89115" name="Freeform 27"/>
          <p:cNvSpPr>
            <a:spLocks/>
          </p:cNvSpPr>
          <p:nvPr/>
        </p:nvSpPr>
        <p:spPr bwMode="auto">
          <a:xfrm rot="503052">
            <a:off x="6172200" y="2971800"/>
            <a:ext cx="417513" cy="173038"/>
          </a:xfrm>
          <a:custGeom>
            <a:avLst/>
            <a:gdLst>
              <a:gd name="T0" fmla="*/ 0 w 480"/>
              <a:gd name="T1" fmla="*/ 96 h 240"/>
              <a:gd name="T2" fmla="*/ 240 w 480"/>
              <a:gd name="T3" fmla="*/ 0 h 240"/>
              <a:gd name="T4" fmla="*/ 432 w 480"/>
              <a:gd name="T5" fmla="*/ 96 h 240"/>
              <a:gd name="T6" fmla="*/ 480 w 48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40">
                <a:moveTo>
                  <a:pt x="0" y="96"/>
                </a:moveTo>
                <a:cubicBezTo>
                  <a:pt x="84" y="48"/>
                  <a:pt x="168" y="0"/>
                  <a:pt x="240" y="0"/>
                </a:cubicBezTo>
                <a:cubicBezTo>
                  <a:pt x="312" y="0"/>
                  <a:pt x="392" y="56"/>
                  <a:pt x="432" y="96"/>
                </a:cubicBezTo>
                <a:cubicBezTo>
                  <a:pt x="472" y="136"/>
                  <a:pt x="464" y="216"/>
                  <a:pt x="480" y="24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116" name="Freeform 28"/>
          <p:cNvSpPr>
            <a:spLocks/>
          </p:cNvSpPr>
          <p:nvPr/>
        </p:nvSpPr>
        <p:spPr bwMode="auto">
          <a:xfrm rot="3001627">
            <a:off x="6430962" y="3246438"/>
            <a:ext cx="417513" cy="173038"/>
          </a:xfrm>
          <a:custGeom>
            <a:avLst/>
            <a:gdLst>
              <a:gd name="T0" fmla="*/ 0 w 480"/>
              <a:gd name="T1" fmla="*/ 96 h 240"/>
              <a:gd name="T2" fmla="*/ 240 w 480"/>
              <a:gd name="T3" fmla="*/ 0 h 240"/>
              <a:gd name="T4" fmla="*/ 432 w 480"/>
              <a:gd name="T5" fmla="*/ 96 h 240"/>
              <a:gd name="T6" fmla="*/ 480 w 48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40">
                <a:moveTo>
                  <a:pt x="0" y="96"/>
                </a:moveTo>
                <a:cubicBezTo>
                  <a:pt x="84" y="48"/>
                  <a:pt x="168" y="0"/>
                  <a:pt x="240" y="0"/>
                </a:cubicBezTo>
                <a:cubicBezTo>
                  <a:pt x="312" y="0"/>
                  <a:pt x="392" y="56"/>
                  <a:pt x="432" y="96"/>
                </a:cubicBezTo>
                <a:cubicBezTo>
                  <a:pt x="472" y="136"/>
                  <a:pt x="464" y="216"/>
                  <a:pt x="480" y="24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 flipH="1">
            <a:off x="6934200" y="3429000"/>
            <a:ext cx="381000" cy="1600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6858000" y="29718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44</a:t>
            </a:r>
            <a:r>
              <a:rPr lang="en-US" sz="2800" b="1">
                <a:solidFill>
                  <a:srgbClr val="9C5252"/>
                </a:solidFill>
                <a:cs typeface="Arial" charset="0"/>
              </a:rPr>
              <a:t>°</a:t>
            </a:r>
          </a:p>
        </p:txBody>
      </p: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6248400" y="22860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44</a:t>
            </a:r>
            <a:r>
              <a:rPr lang="en-US" sz="2800" b="1">
                <a:solidFill>
                  <a:srgbClr val="9C5252"/>
                </a:solidFill>
                <a:cs typeface="Arial" charset="0"/>
              </a:rPr>
              <a:t>°</a:t>
            </a: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2209800" y="57150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88</a:t>
            </a:r>
            <a:r>
              <a:rPr lang="en-US" sz="2800" b="1">
                <a:solidFill>
                  <a:srgbClr val="9C5252"/>
                </a:solidFill>
                <a:cs typeface="Arial" charset="0"/>
              </a:rPr>
              <a:t>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600" y="1575816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4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/>
      <p:bldP spid="89098" grpId="0"/>
      <p:bldP spid="89099" grpId="0" animBg="1"/>
      <p:bldP spid="89102" grpId="0"/>
      <p:bldP spid="89103" grpId="0"/>
      <p:bldP spid="89104" grpId="0"/>
      <p:bldP spid="89106" grpId="0"/>
      <p:bldP spid="89107" grpId="0"/>
      <p:bldP spid="89108" grpId="0"/>
      <p:bldP spid="89109" grpId="0" animBg="1"/>
      <p:bldP spid="89096" grpId="0"/>
      <p:bldP spid="89096" grpId="1"/>
      <p:bldP spid="89114" grpId="0"/>
      <p:bldP spid="89114" grpId="1"/>
      <p:bldP spid="89115" grpId="0" animBg="1"/>
      <p:bldP spid="89116" grpId="0" animBg="1"/>
      <p:bldP spid="89110" grpId="0" animBg="1"/>
      <p:bldP spid="89117" grpId="0"/>
      <p:bldP spid="89118" grpId="0"/>
      <p:bldP spid="891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0" name="Rectangle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1447800" y="35052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4x + 14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895600" y="35052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= 30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2057400" y="4343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4x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2667000" y="43434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= 16</a:t>
            </a: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1981200" y="49530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   x = 4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304800" y="55626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180 – 60 </a:t>
            </a: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1981200" y="55626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= 120</a:t>
            </a:r>
            <a:r>
              <a:rPr lang="en-US" sz="2800" b="1">
                <a:solidFill>
                  <a:srgbClr val="9C5252"/>
                </a:solidFill>
                <a:cs typeface="Arial" charset="0"/>
              </a:rPr>
              <a:t>°</a:t>
            </a:r>
          </a:p>
        </p:txBody>
      </p:sp>
      <p:sp>
        <p:nvSpPr>
          <p:cNvPr id="101394" name="Oval 18"/>
          <p:cNvSpPr>
            <a:spLocks noChangeArrowheads="1"/>
          </p:cNvSpPr>
          <p:nvPr/>
        </p:nvSpPr>
        <p:spPr bwMode="auto">
          <a:xfrm>
            <a:off x="1981200" y="4876800"/>
            <a:ext cx="1905000" cy="14478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1398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6482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99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2004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400" name="Freeform 24"/>
          <p:cNvSpPr>
            <a:spLocks/>
          </p:cNvSpPr>
          <p:nvPr/>
        </p:nvSpPr>
        <p:spPr bwMode="auto">
          <a:xfrm rot="16200000">
            <a:off x="6430962" y="2941638"/>
            <a:ext cx="417513" cy="173038"/>
          </a:xfrm>
          <a:custGeom>
            <a:avLst/>
            <a:gdLst>
              <a:gd name="T0" fmla="*/ 0 w 480"/>
              <a:gd name="T1" fmla="*/ 96 h 240"/>
              <a:gd name="T2" fmla="*/ 240 w 480"/>
              <a:gd name="T3" fmla="*/ 0 h 240"/>
              <a:gd name="T4" fmla="*/ 432 w 480"/>
              <a:gd name="T5" fmla="*/ 96 h 240"/>
              <a:gd name="T6" fmla="*/ 480 w 48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40">
                <a:moveTo>
                  <a:pt x="0" y="96"/>
                </a:moveTo>
                <a:cubicBezTo>
                  <a:pt x="84" y="48"/>
                  <a:pt x="168" y="0"/>
                  <a:pt x="240" y="0"/>
                </a:cubicBezTo>
                <a:cubicBezTo>
                  <a:pt x="312" y="0"/>
                  <a:pt x="392" y="56"/>
                  <a:pt x="432" y="96"/>
                </a:cubicBezTo>
                <a:cubicBezTo>
                  <a:pt x="472" y="136"/>
                  <a:pt x="464" y="216"/>
                  <a:pt x="480" y="24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401" name="Freeform 25"/>
          <p:cNvSpPr>
            <a:spLocks/>
          </p:cNvSpPr>
          <p:nvPr/>
        </p:nvSpPr>
        <p:spPr bwMode="auto">
          <a:xfrm rot="-3826548">
            <a:off x="6735762" y="2636838"/>
            <a:ext cx="417513" cy="173038"/>
          </a:xfrm>
          <a:custGeom>
            <a:avLst/>
            <a:gdLst>
              <a:gd name="T0" fmla="*/ 0 w 480"/>
              <a:gd name="T1" fmla="*/ 96 h 240"/>
              <a:gd name="T2" fmla="*/ 240 w 480"/>
              <a:gd name="T3" fmla="*/ 0 h 240"/>
              <a:gd name="T4" fmla="*/ 432 w 480"/>
              <a:gd name="T5" fmla="*/ 96 h 240"/>
              <a:gd name="T6" fmla="*/ 480 w 48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40">
                <a:moveTo>
                  <a:pt x="0" y="96"/>
                </a:moveTo>
                <a:cubicBezTo>
                  <a:pt x="84" y="48"/>
                  <a:pt x="168" y="0"/>
                  <a:pt x="240" y="0"/>
                </a:cubicBezTo>
                <a:cubicBezTo>
                  <a:pt x="312" y="0"/>
                  <a:pt x="392" y="56"/>
                  <a:pt x="432" y="96"/>
                </a:cubicBezTo>
                <a:cubicBezTo>
                  <a:pt x="472" y="136"/>
                  <a:pt x="464" y="216"/>
                  <a:pt x="480" y="24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410200" y="2667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4x + 14</a:t>
            </a:r>
            <a:r>
              <a:rPr lang="en-US" sz="2800">
                <a:solidFill>
                  <a:srgbClr val="9C5252"/>
                </a:solidFill>
              </a:rPr>
              <a:t> 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6324600" y="2133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30</a:t>
            </a:r>
            <a:endParaRPr lang="en-US" sz="2800">
              <a:solidFill>
                <a:srgbClr val="9C5252"/>
              </a:solidFill>
            </a:endParaRPr>
          </a:p>
        </p:txBody>
      </p:sp>
      <p:sp>
        <p:nvSpPr>
          <p:cNvPr id="101402" name="Text Box 26"/>
          <p:cNvSpPr txBox="1">
            <a:spLocks noChangeArrowheads="1"/>
          </p:cNvSpPr>
          <p:nvPr/>
        </p:nvSpPr>
        <p:spPr bwMode="auto">
          <a:xfrm>
            <a:off x="5791200" y="2667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30</a:t>
            </a:r>
            <a:endParaRPr lang="en-US" sz="2800">
              <a:solidFill>
                <a:srgbClr val="9C5252"/>
              </a:solidFill>
            </a:endParaRPr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 flipH="1">
            <a:off x="3733800" y="3048000"/>
            <a:ext cx="3962400" cy="2514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1575816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5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6" grpId="0"/>
      <p:bldP spid="101387" grpId="0"/>
      <p:bldP spid="101388" grpId="0"/>
      <p:bldP spid="101389" grpId="0"/>
      <p:bldP spid="101391" grpId="0"/>
      <p:bldP spid="101392" grpId="0"/>
      <p:bldP spid="101393" grpId="0"/>
      <p:bldP spid="101394" grpId="0" animBg="1"/>
      <p:bldP spid="101400" grpId="0" animBg="1"/>
      <p:bldP spid="101401" grpId="0" animBg="1"/>
      <p:bldP spid="101381" grpId="0"/>
      <p:bldP spid="101381" grpId="1"/>
      <p:bldP spid="101383" grpId="0"/>
      <p:bldP spid="101402" grpId="0"/>
      <p:bldP spid="10139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3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3124200"/>
            <a:ext cx="24796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04" name="Rectangle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7162800" y="3200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5x + 10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28600" y="30480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5x + 10 + 5x + 10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705600" y="50292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4x – 1 </a:t>
            </a:r>
            <a:endParaRPr lang="en-US" sz="2800">
              <a:solidFill>
                <a:srgbClr val="9C5252"/>
              </a:solidFill>
            </a:endParaRP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3276600" y="30480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+ 4x – 1 + 4x – 1 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6096000" y="30480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= 180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1066800" y="37338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18x + 18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2743200" y="37338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= 180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1676400" y="43434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18x = 162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1905000" y="4876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   x = 9</a:t>
            </a:r>
          </a:p>
        </p:txBody>
      </p:sp>
      <p:sp>
        <p:nvSpPr>
          <p:cNvPr id="102418" name="Oval 18"/>
          <p:cNvSpPr>
            <a:spLocks noChangeArrowheads="1"/>
          </p:cNvSpPr>
          <p:nvPr/>
        </p:nvSpPr>
        <p:spPr bwMode="auto">
          <a:xfrm>
            <a:off x="228600" y="5334000"/>
            <a:ext cx="3657600" cy="1524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422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7620000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4" name="Freeform 24"/>
          <p:cNvSpPr>
            <a:spLocks/>
          </p:cNvSpPr>
          <p:nvPr/>
        </p:nvSpPr>
        <p:spPr bwMode="auto">
          <a:xfrm rot="35060984">
            <a:off x="7761288" y="4902200"/>
            <a:ext cx="265112" cy="76200"/>
          </a:xfrm>
          <a:custGeom>
            <a:avLst/>
            <a:gdLst>
              <a:gd name="T0" fmla="*/ 0 w 480"/>
              <a:gd name="T1" fmla="*/ 96 h 240"/>
              <a:gd name="T2" fmla="*/ 240 w 480"/>
              <a:gd name="T3" fmla="*/ 0 h 240"/>
              <a:gd name="T4" fmla="*/ 432 w 480"/>
              <a:gd name="T5" fmla="*/ 96 h 240"/>
              <a:gd name="T6" fmla="*/ 480 w 48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40">
                <a:moveTo>
                  <a:pt x="0" y="96"/>
                </a:moveTo>
                <a:cubicBezTo>
                  <a:pt x="84" y="48"/>
                  <a:pt x="168" y="0"/>
                  <a:pt x="240" y="0"/>
                </a:cubicBezTo>
                <a:cubicBezTo>
                  <a:pt x="312" y="0"/>
                  <a:pt x="392" y="56"/>
                  <a:pt x="432" y="96"/>
                </a:cubicBezTo>
                <a:cubicBezTo>
                  <a:pt x="472" y="136"/>
                  <a:pt x="464" y="216"/>
                  <a:pt x="480" y="24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5" name="Freeform 25"/>
          <p:cNvSpPr>
            <a:spLocks/>
          </p:cNvSpPr>
          <p:nvPr/>
        </p:nvSpPr>
        <p:spPr bwMode="auto">
          <a:xfrm rot="35060984">
            <a:off x="7983538" y="5068888"/>
            <a:ext cx="381000" cy="76200"/>
          </a:xfrm>
          <a:custGeom>
            <a:avLst/>
            <a:gdLst>
              <a:gd name="T0" fmla="*/ 0 w 480"/>
              <a:gd name="T1" fmla="*/ 96 h 240"/>
              <a:gd name="T2" fmla="*/ 240 w 480"/>
              <a:gd name="T3" fmla="*/ 0 h 240"/>
              <a:gd name="T4" fmla="*/ 432 w 480"/>
              <a:gd name="T5" fmla="*/ 96 h 240"/>
              <a:gd name="T6" fmla="*/ 480 w 48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40">
                <a:moveTo>
                  <a:pt x="0" y="96"/>
                </a:moveTo>
                <a:cubicBezTo>
                  <a:pt x="84" y="48"/>
                  <a:pt x="168" y="0"/>
                  <a:pt x="240" y="0"/>
                </a:cubicBezTo>
                <a:cubicBezTo>
                  <a:pt x="312" y="0"/>
                  <a:pt x="392" y="56"/>
                  <a:pt x="432" y="96"/>
                </a:cubicBezTo>
                <a:cubicBezTo>
                  <a:pt x="472" y="136"/>
                  <a:pt x="464" y="216"/>
                  <a:pt x="480" y="24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6" name="Freeform 26"/>
          <p:cNvSpPr>
            <a:spLocks/>
          </p:cNvSpPr>
          <p:nvPr/>
        </p:nvSpPr>
        <p:spPr bwMode="auto">
          <a:xfrm rot="-972911">
            <a:off x="7924800" y="4191000"/>
            <a:ext cx="417513" cy="173038"/>
          </a:xfrm>
          <a:custGeom>
            <a:avLst/>
            <a:gdLst>
              <a:gd name="T0" fmla="*/ 0 w 480"/>
              <a:gd name="T1" fmla="*/ 96 h 240"/>
              <a:gd name="T2" fmla="*/ 240 w 480"/>
              <a:gd name="T3" fmla="*/ 0 h 240"/>
              <a:gd name="T4" fmla="*/ 432 w 480"/>
              <a:gd name="T5" fmla="*/ 96 h 240"/>
              <a:gd name="T6" fmla="*/ 480 w 48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40">
                <a:moveTo>
                  <a:pt x="0" y="96"/>
                </a:moveTo>
                <a:cubicBezTo>
                  <a:pt x="84" y="48"/>
                  <a:pt x="168" y="0"/>
                  <a:pt x="240" y="0"/>
                </a:cubicBezTo>
                <a:cubicBezTo>
                  <a:pt x="312" y="0"/>
                  <a:pt x="392" y="56"/>
                  <a:pt x="432" y="96"/>
                </a:cubicBezTo>
                <a:cubicBezTo>
                  <a:pt x="472" y="136"/>
                  <a:pt x="464" y="216"/>
                  <a:pt x="480" y="24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7" name="Freeform 27"/>
          <p:cNvSpPr>
            <a:spLocks/>
          </p:cNvSpPr>
          <p:nvPr/>
        </p:nvSpPr>
        <p:spPr bwMode="auto">
          <a:xfrm rot="-972911">
            <a:off x="7766050" y="4098925"/>
            <a:ext cx="533400" cy="152400"/>
          </a:xfrm>
          <a:custGeom>
            <a:avLst/>
            <a:gdLst>
              <a:gd name="T0" fmla="*/ 0 w 480"/>
              <a:gd name="T1" fmla="*/ 96 h 240"/>
              <a:gd name="T2" fmla="*/ 240 w 480"/>
              <a:gd name="T3" fmla="*/ 0 h 240"/>
              <a:gd name="T4" fmla="*/ 432 w 480"/>
              <a:gd name="T5" fmla="*/ 96 h 240"/>
              <a:gd name="T6" fmla="*/ 480 w 48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40">
                <a:moveTo>
                  <a:pt x="0" y="96"/>
                </a:moveTo>
                <a:cubicBezTo>
                  <a:pt x="84" y="48"/>
                  <a:pt x="168" y="0"/>
                  <a:pt x="240" y="0"/>
                </a:cubicBezTo>
                <a:cubicBezTo>
                  <a:pt x="312" y="0"/>
                  <a:pt x="392" y="56"/>
                  <a:pt x="432" y="96"/>
                </a:cubicBezTo>
                <a:cubicBezTo>
                  <a:pt x="472" y="136"/>
                  <a:pt x="464" y="216"/>
                  <a:pt x="480" y="24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8" name="Freeform 28"/>
          <p:cNvSpPr>
            <a:spLocks/>
          </p:cNvSpPr>
          <p:nvPr/>
        </p:nvSpPr>
        <p:spPr bwMode="auto">
          <a:xfrm rot="38052876">
            <a:off x="7726362" y="4465638"/>
            <a:ext cx="417513" cy="173038"/>
          </a:xfrm>
          <a:custGeom>
            <a:avLst/>
            <a:gdLst>
              <a:gd name="T0" fmla="*/ 0 w 480"/>
              <a:gd name="T1" fmla="*/ 96 h 240"/>
              <a:gd name="T2" fmla="*/ 240 w 480"/>
              <a:gd name="T3" fmla="*/ 0 h 240"/>
              <a:gd name="T4" fmla="*/ 432 w 480"/>
              <a:gd name="T5" fmla="*/ 96 h 240"/>
              <a:gd name="T6" fmla="*/ 480 w 48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40">
                <a:moveTo>
                  <a:pt x="0" y="96"/>
                </a:moveTo>
                <a:cubicBezTo>
                  <a:pt x="84" y="48"/>
                  <a:pt x="168" y="0"/>
                  <a:pt x="240" y="0"/>
                </a:cubicBezTo>
                <a:cubicBezTo>
                  <a:pt x="312" y="0"/>
                  <a:pt x="392" y="56"/>
                  <a:pt x="432" y="96"/>
                </a:cubicBezTo>
                <a:cubicBezTo>
                  <a:pt x="472" y="136"/>
                  <a:pt x="464" y="216"/>
                  <a:pt x="480" y="24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9" name="Freeform 29"/>
          <p:cNvSpPr>
            <a:spLocks/>
          </p:cNvSpPr>
          <p:nvPr/>
        </p:nvSpPr>
        <p:spPr bwMode="auto">
          <a:xfrm rot="-5190515">
            <a:off x="7505700" y="4457700"/>
            <a:ext cx="533400" cy="152400"/>
          </a:xfrm>
          <a:custGeom>
            <a:avLst/>
            <a:gdLst>
              <a:gd name="T0" fmla="*/ 0 w 480"/>
              <a:gd name="T1" fmla="*/ 96 h 240"/>
              <a:gd name="T2" fmla="*/ 240 w 480"/>
              <a:gd name="T3" fmla="*/ 0 h 240"/>
              <a:gd name="T4" fmla="*/ 432 w 480"/>
              <a:gd name="T5" fmla="*/ 96 h 240"/>
              <a:gd name="T6" fmla="*/ 480 w 48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40">
                <a:moveTo>
                  <a:pt x="0" y="96"/>
                </a:moveTo>
                <a:cubicBezTo>
                  <a:pt x="84" y="48"/>
                  <a:pt x="168" y="0"/>
                  <a:pt x="240" y="0"/>
                </a:cubicBezTo>
                <a:cubicBezTo>
                  <a:pt x="312" y="0"/>
                  <a:pt x="392" y="56"/>
                  <a:pt x="432" y="96"/>
                </a:cubicBezTo>
                <a:cubicBezTo>
                  <a:pt x="472" y="136"/>
                  <a:pt x="464" y="216"/>
                  <a:pt x="480" y="24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0" name="Text Box 30"/>
          <p:cNvSpPr txBox="1">
            <a:spLocks noChangeArrowheads="1"/>
          </p:cNvSpPr>
          <p:nvPr/>
        </p:nvSpPr>
        <p:spPr bwMode="auto">
          <a:xfrm>
            <a:off x="6705600" y="4191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5x + 10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7391400" y="56388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4x – 1 </a:t>
            </a:r>
            <a:endParaRPr lang="en-US" sz="2800">
              <a:solidFill>
                <a:srgbClr val="9C5252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81000" y="5486400"/>
            <a:ext cx="3276600" cy="519113"/>
            <a:chOff x="2880" y="3168"/>
            <a:chExt cx="2064" cy="327"/>
          </a:xfrm>
        </p:grpSpPr>
        <p:sp>
          <p:nvSpPr>
            <p:cNvPr id="102433" name="Text Box 33"/>
            <p:cNvSpPr txBox="1">
              <a:spLocks noChangeArrowheads="1"/>
            </p:cNvSpPr>
            <p:nvPr/>
          </p:nvSpPr>
          <p:spPr bwMode="auto">
            <a:xfrm>
              <a:off x="2880" y="3168"/>
              <a:ext cx="20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9C5252"/>
                  </a:solidFill>
                </a:rPr>
                <a:t> m     ECF   = 55</a:t>
              </a:r>
              <a:r>
                <a:rPr lang="en-US" sz="2800" dirty="0">
                  <a:solidFill>
                    <a:srgbClr val="9C5252"/>
                  </a:solidFill>
                  <a:cs typeface="Arial" charset="0"/>
                </a:rPr>
                <a:t>°</a:t>
              </a:r>
              <a:r>
                <a:rPr lang="en-US" sz="2800" dirty="0">
                  <a:solidFill>
                    <a:srgbClr val="9C5252"/>
                  </a:solidFill>
                </a:rPr>
                <a:t> </a:t>
              </a: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3216" y="3216"/>
              <a:ext cx="233" cy="192"/>
              <a:chOff x="4608" y="3216"/>
              <a:chExt cx="192" cy="288"/>
            </a:xfrm>
          </p:grpSpPr>
          <p:sp>
            <p:nvSpPr>
              <p:cNvPr id="102435" name="Line 35"/>
              <p:cNvSpPr>
                <a:spLocks noChangeShapeType="1"/>
              </p:cNvSpPr>
              <p:nvPr/>
            </p:nvSpPr>
            <p:spPr bwMode="auto">
              <a:xfrm flipH="1">
                <a:off x="4608" y="3216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436" name="Line 36"/>
              <p:cNvSpPr>
                <a:spLocks noChangeShapeType="1"/>
              </p:cNvSpPr>
              <p:nvPr/>
            </p:nvSpPr>
            <p:spPr bwMode="auto">
              <a:xfrm>
                <a:off x="4608" y="350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2437" name="Text Box 37"/>
          <p:cNvSpPr txBox="1">
            <a:spLocks noChangeArrowheads="1"/>
          </p:cNvSpPr>
          <p:nvPr/>
        </p:nvSpPr>
        <p:spPr bwMode="auto">
          <a:xfrm>
            <a:off x="7467600" y="35814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55</a:t>
            </a:r>
            <a:r>
              <a:rPr lang="en-US" sz="2800" b="1">
                <a:solidFill>
                  <a:srgbClr val="FF0000"/>
                </a:solidFill>
                <a:cs typeface="Arial" charset="0"/>
              </a:rPr>
              <a:t>°</a:t>
            </a:r>
          </a:p>
        </p:txBody>
      </p:sp>
      <p:sp>
        <p:nvSpPr>
          <p:cNvPr id="102438" name="Text Box 38"/>
          <p:cNvSpPr txBox="1">
            <a:spLocks noChangeArrowheads="1"/>
          </p:cNvSpPr>
          <p:nvPr/>
        </p:nvSpPr>
        <p:spPr bwMode="auto">
          <a:xfrm>
            <a:off x="6705600" y="4191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55</a:t>
            </a:r>
            <a:r>
              <a:rPr lang="en-US" sz="2800" b="1">
                <a:solidFill>
                  <a:srgbClr val="FF0000"/>
                </a:solidFill>
                <a:cs typeface="Arial" charset="0"/>
              </a:rPr>
              <a:t>°</a:t>
            </a:r>
          </a:p>
        </p:txBody>
      </p:sp>
      <p:sp>
        <p:nvSpPr>
          <p:cNvPr id="102439" name="Text Box 39"/>
          <p:cNvSpPr txBox="1">
            <a:spLocks noChangeArrowheads="1"/>
          </p:cNvSpPr>
          <p:nvPr/>
        </p:nvSpPr>
        <p:spPr bwMode="auto">
          <a:xfrm>
            <a:off x="7086600" y="4953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35</a:t>
            </a:r>
            <a:r>
              <a:rPr lang="en-US" sz="2800" b="1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02440" name="Text Box 40"/>
          <p:cNvSpPr txBox="1">
            <a:spLocks noChangeArrowheads="1"/>
          </p:cNvSpPr>
          <p:nvPr/>
        </p:nvSpPr>
        <p:spPr bwMode="auto">
          <a:xfrm>
            <a:off x="7620000" y="5334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35</a:t>
            </a:r>
            <a:r>
              <a:rPr lang="en-US" sz="2800" b="1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81000" y="6096000"/>
            <a:ext cx="3276600" cy="519113"/>
            <a:chOff x="2880" y="3168"/>
            <a:chExt cx="2064" cy="327"/>
          </a:xfrm>
        </p:grpSpPr>
        <p:sp>
          <p:nvSpPr>
            <p:cNvPr id="102442" name="Text Box 42"/>
            <p:cNvSpPr txBox="1">
              <a:spLocks noChangeArrowheads="1"/>
            </p:cNvSpPr>
            <p:nvPr/>
          </p:nvSpPr>
          <p:spPr bwMode="auto">
            <a:xfrm>
              <a:off x="2880" y="3168"/>
              <a:ext cx="20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9C5252"/>
                  </a:solidFill>
                </a:rPr>
                <a:t> m     GCE   = 90</a:t>
              </a:r>
              <a:r>
                <a:rPr lang="en-US" sz="2800">
                  <a:solidFill>
                    <a:srgbClr val="9C5252"/>
                  </a:solidFill>
                  <a:cs typeface="Arial" charset="0"/>
                </a:rPr>
                <a:t>°</a:t>
              </a:r>
              <a:r>
                <a:rPr lang="en-US" sz="2800">
                  <a:solidFill>
                    <a:srgbClr val="9C5252"/>
                  </a:solidFill>
                </a:rPr>
                <a:t> </a:t>
              </a:r>
            </a:p>
          </p:txBody>
        </p: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3216" y="3216"/>
              <a:ext cx="233" cy="192"/>
              <a:chOff x="4608" y="3216"/>
              <a:chExt cx="192" cy="288"/>
            </a:xfrm>
          </p:grpSpPr>
          <p:sp>
            <p:nvSpPr>
              <p:cNvPr id="102444" name="Line 44"/>
              <p:cNvSpPr>
                <a:spLocks noChangeShapeType="1"/>
              </p:cNvSpPr>
              <p:nvPr/>
            </p:nvSpPr>
            <p:spPr bwMode="auto">
              <a:xfrm flipH="1">
                <a:off x="4608" y="3216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445" name="Line 45"/>
              <p:cNvSpPr>
                <a:spLocks noChangeShapeType="1"/>
              </p:cNvSpPr>
              <p:nvPr/>
            </p:nvSpPr>
            <p:spPr bwMode="auto">
              <a:xfrm>
                <a:off x="4608" y="350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1194864" y="1575816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6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405" grpId="1"/>
      <p:bldP spid="102406" grpId="0"/>
      <p:bldP spid="102407" grpId="0"/>
      <p:bldP spid="102407" grpId="1"/>
      <p:bldP spid="102410" grpId="0"/>
      <p:bldP spid="102411" grpId="0"/>
      <p:bldP spid="102412" grpId="0"/>
      <p:bldP spid="102413" grpId="0"/>
      <p:bldP spid="102414" grpId="0"/>
      <p:bldP spid="102415" grpId="0"/>
      <p:bldP spid="102418" grpId="0" animBg="1"/>
      <p:bldP spid="102424" grpId="0" animBg="1"/>
      <p:bldP spid="102425" grpId="0" animBg="1"/>
      <p:bldP spid="102426" grpId="0" animBg="1"/>
      <p:bldP spid="102427" grpId="0" animBg="1"/>
      <p:bldP spid="102428" grpId="0" animBg="1"/>
      <p:bldP spid="102429" grpId="0" animBg="1"/>
      <p:bldP spid="102430" grpId="0"/>
      <p:bldP spid="102430" grpId="1"/>
      <p:bldP spid="102431" grpId="0"/>
      <p:bldP spid="102431" grpId="1"/>
      <p:bldP spid="102437" grpId="0"/>
      <p:bldP spid="102438" grpId="0"/>
      <p:bldP spid="102439" grpId="0"/>
      <p:bldP spid="10244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71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83556"/>
            <a:ext cx="3562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452" name="Rectangle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6705600" y="4495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C5252"/>
                </a:solidFill>
              </a:rPr>
              <a:t>80</a:t>
            </a:r>
            <a:r>
              <a:rPr lang="en-US" sz="2800" b="1" dirty="0">
                <a:solidFill>
                  <a:srgbClr val="9C5252"/>
                </a:solidFill>
                <a:cs typeface="Arial" charset="0"/>
              </a:rPr>
              <a:t>°</a:t>
            </a:r>
          </a:p>
        </p:txBody>
      </p:sp>
      <p:pic>
        <p:nvPicPr>
          <p:cNvPr id="10447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8768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6705600" y="50292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C5252"/>
                </a:solidFill>
              </a:rPr>
              <a:t>50</a:t>
            </a:r>
            <a:r>
              <a:rPr lang="en-US" sz="2800" b="1">
                <a:solidFill>
                  <a:srgbClr val="9C5252"/>
                </a:solidFill>
                <a:cs typeface="Arial" charset="0"/>
              </a:rPr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33155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5" grpId="0"/>
      <p:bldP spid="1044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5626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84963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ultiply 4"/>
          <p:cNvSpPr/>
          <p:nvPr/>
        </p:nvSpPr>
        <p:spPr>
          <a:xfrm>
            <a:off x="5751241" y="4686159"/>
            <a:ext cx="1295400" cy="838200"/>
          </a:xfrm>
          <a:prstGeom prst="mathMultiply">
            <a:avLst/>
          </a:prstGeom>
          <a:solidFill>
            <a:srgbClr val="FF0000">
              <a:alpha val="6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941741" y="4843649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</a:rPr>
              <a:t>PRS</a:t>
            </a:r>
            <a:endParaRPr lang="en-US" sz="2800" dirty="0">
              <a:solidFill>
                <a:srgbClr val="0000CC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41741" y="4843649"/>
            <a:ext cx="914400" cy="0"/>
          </a:xfrm>
          <a:prstGeom prst="straightConnector1">
            <a:avLst/>
          </a:prstGeom>
          <a:ln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485471" y="4320429"/>
            <a:ext cx="171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CC"/>
                </a:solidFill>
              </a:rPr>
              <a:t>T</a:t>
            </a:r>
            <a:endParaRPr lang="en-US" sz="4400" i="1" dirty="0">
              <a:solidFill>
                <a:srgbClr val="0000CC"/>
              </a:solidFill>
              <a:latin typeface="French Script MT" panose="03020402040607040605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19550" y="4843649"/>
            <a:ext cx="1219200" cy="523220"/>
            <a:chOff x="4038600" y="4114800"/>
            <a:chExt cx="1219200" cy="523220"/>
          </a:xfrm>
        </p:grpSpPr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4038600" y="4114800"/>
              <a:ext cx="1219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0000CC"/>
                  </a:solidFill>
                </a:rPr>
                <a:t>PS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038600" y="4114800"/>
              <a:ext cx="609600" cy="0"/>
            </a:xfrm>
            <a:prstGeom prst="straightConnector1">
              <a:avLst/>
            </a:prstGeom>
            <a:ln>
              <a:solidFill>
                <a:srgbClr val="0000C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953000" y="4843649"/>
            <a:ext cx="1219200" cy="523220"/>
            <a:chOff x="4038600" y="4114800"/>
            <a:chExt cx="1219200" cy="523220"/>
          </a:xfrm>
        </p:grpSpPr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4038600" y="4114800"/>
              <a:ext cx="1219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0000CC"/>
                  </a:solidFill>
                </a:rPr>
                <a:t>RP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038600" y="4114800"/>
              <a:ext cx="609600" cy="0"/>
            </a:xfrm>
            <a:prstGeom prst="straightConnector1">
              <a:avLst/>
            </a:prstGeom>
            <a:ln>
              <a:solidFill>
                <a:srgbClr val="0000C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467099" y="5366869"/>
            <a:ext cx="3084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CC"/>
                </a:solidFill>
              </a:rPr>
              <a:t>P, R, </a:t>
            </a:r>
            <a:r>
              <a:rPr lang="en-US" sz="2800" dirty="0" smtClean="0">
                <a:solidFill>
                  <a:srgbClr val="0000CC"/>
                </a:solidFill>
              </a:rPr>
              <a:t>and</a:t>
            </a:r>
            <a:r>
              <a:rPr lang="en-US" sz="2800" i="1" dirty="0" smtClean="0">
                <a:solidFill>
                  <a:srgbClr val="0000CC"/>
                </a:solidFill>
              </a:rPr>
              <a:t> S</a:t>
            </a:r>
            <a:endParaRPr lang="en-US" sz="4400" i="1" dirty="0">
              <a:solidFill>
                <a:srgbClr val="0000CC"/>
              </a:solidFill>
              <a:latin typeface="French Script MT" panose="030204020406070406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ctrTitle"/>
          </p:nvPr>
        </p:nvSpPr>
        <p:spPr bwMode="auto">
          <a:xfrm>
            <a:off x="762000" y="2971800"/>
            <a:ext cx="7543800" cy="152400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ASSIGNMENT: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8153400" cy="990600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4400" b="1" dirty="0" smtClean="0"/>
              <a:t>Lesson 1-4 </a:t>
            </a:r>
            <a:r>
              <a:rPr lang="en-US" sz="4400" b="1" dirty="0" smtClean="0"/>
              <a:t>worksheet</a:t>
            </a:r>
            <a:endParaRPr lang="en-US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1"/>
          <p:cNvSpPr>
            <a:spLocks noGrp="1"/>
          </p:cNvSpPr>
          <p:nvPr>
            <p:ph type="subTitle" idx="1"/>
          </p:nvPr>
        </p:nvSpPr>
        <p:spPr>
          <a:xfrm>
            <a:off x="2667000" y="5486400"/>
            <a:ext cx="5114778" cy="110124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Lesson 1-5</a:t>
            </a:r>
          </a:p>
        </p:txBody>
      </p:sp>
      <p:sp>
        <p:nvSpPr>
          <p:cNvPr id="4" name="Rectangle 3"/>
          <p:cNvSpPr/>
          <p:nvPr/>
        </p:nvSpPr>
        <p:spPr>
          <a:xfrm>
            <a:off x="2688336" y="5334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itchFamily="34" charset="0"/>
              </a:rPr>
              <a:t> I can 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</a:rPr>
              <a:t>identify and use special pairs of angles</a:t>
            </a:r>
            <a:endParaRPr lang="en-US" sz="320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7000" y="17526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itchFamily="34" charset="0"/>
              </a:rPr>
              <a:t> I can 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</a:rPr>
              <a:t>identify perpendicular lines</a:t>
            </a:r>
            <a:endParaRPr lang="en-US" sz="3200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20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86800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094" name="Rectangle 6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259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2 angles with a sum of 90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89121" name="Text Box 33"/>
          <p:cNvSpPr txBox="1">
            <a:spLocks noChangeArrowheads="1"/>
          </p:cNvSpPr>
          <p:nvPr/>
        </p:nvSpPr>
        <p:spPr bwMode="auto">
          <a:xfrm>
            <a:off x="2590800" y="4267200"/>
            <a:ext cx="259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2 angles with a sum of 180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676900" y="1981200"/>
            <a:ext cx="0" cy="12192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676900" y="3200400"/>
            <a:ext cx="1447800" cy="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676900" y="2362200"/>
            <a:ext cx="1371600" cy="8382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76900" y="2971800"/>
            <a:ext cx="228600" cy="228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467600" y="1981200"/>
            <a:ext cx="609600" cy="8001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077200" y="1752600"/>
            <a:ext cx="0" cy="10287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620000" y="2971800"/>
            <a:ext cx="762000" cy="769937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305800" y="2971800"/>
            <a:ext cx="76200" cy="9906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76457" y="1900534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40°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4864" y="3325585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50°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486400" y="4572000"/>
            <a:ext cx="1219200" cy="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05600" y="4572000"/>
            <a:ext cx="1066800" cy="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096000" y="3787250"/>
            <a:ext cx="609600" cy="78475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9"/>
          <p:cNvGrpSpPr/>
          <p:nvPr/>
        </p:nvGrpSpPr>
        <p:grpSpPr>
          <a:xfrm>
            <a:off x="6128657" y="4953000"/>
            <a:ext cx="805543" cy="914400"/>
            <a:chOff x="6128657" y="4953000"/>
            <a:chExt cx="805543" cy="914400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6128657" y="4953000"/>
              <a:ext cx="0" cy="91440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128657" y="5867400"/>
              <a:ext cx="805543" cy="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128657" y="5638800"/>
              <a:ext cx="228600" cy="228600"/>
            </a:xfrm>
            <a:prstGeom prst="rect">
              <a:avLst/>
            </a:prstGeom>
            <a:noFill/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8"/>
          <p:cNvGrpSpPr/>
          <p:nvPr/>
        </p:nvGrpSpPr>
        <p:grpSpPr>
          <a:xfrm rot="5400000">
            <a:off x="7369629" y="5023758"/>
            <a:ext cx="805543" cy="914400"/>
            <a:chOff x="7598228" y="4838700"/>
            <a:chExt cx="805543" cy="914400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7598228" y="4838700"/>
              <a:ext cx="0" cy="91440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7598228" y="5753100"/>
              <a:ext cx="805543" cy="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7598228" y="5524500"/>
              <a:ext cx="228600" cy="228600"/>
            </a:xfrm>
            <a:prstGeom prst="rect">
              <a:avLst/>
            </a:prstGeom>
            <a:noFill/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/>
      <p:bldP spid="89121" grpId="0"/>
      <p:bldP spid="8" grpId="0" animBg="1"/>
      <p:bldP spid="17" grpId="0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8" name="Rectangle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915400" cy="390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2590800" y="1828800"/>
            <a:ext cx="2590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2 angles  that share a vertex and side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2667000" y="3733800"/>
            <a:ext cx="3124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2 adjacent angles that make a line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286500" y="1755776"/>
            <a:ext cx="742950" cy="1446212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029450" y="1755776"/>
            <a:ext cx="323850" cy="1598612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029450" y="1755776"/>
            <a:ext cx="1295400" cy="1446212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019800" y="3886200"/>
            <a:ext cx="1104900" cy="10668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934200" y="3581400"/>
            <a:ext cx="190500" cy="13716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24700" y="4953000"/>
            <a:ext cx="1028700" cy="9906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/>
      <p:bldP spid="11879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885950"/>
            <a:ext cx="89725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812" name="Rectangle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2286000" y="1981200"/>
            <a:ext cx="3429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2 non-adjacent angles formed by intersecting lines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629400" y="1669256"/>
            <a:ext cx="1981200" cy="2133600"/>
          </a:xfrm>
          <a:prstGeom prst="straightConnector1">
            <a:avLst/>
          </a:prstGeom>
          <a:ln w="317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629400" y="1828800"/>
            <a:ext cx="1785257" cy="1814512"/>
          </a:xfrm>
          <a:prstGeom prst="straightConnector1">
            <a:avLst/>
          </a:prstGeom>
          <a:ln w="317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1400" y="2183903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1978" y="2465954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7793" y="2797968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2657" y="2471588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4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Arc 15"/>
          <p:cNvSpPr>
            <a:spLocks noChangeAspect="1"/>
          </p:cNvSpPr>
          <p:nvPr/>
        </p:nvSpPr>
        <p:spPr>
          <a:xfrm rot="19261916">
            <a:off x="7175535" y="2271163"/>
            <a:ext cx="712470" cy="777240"/>
          </a:xfrm>
          <a:prstGeom prst="arc">
            <a:avLst>
              <a:gd name="adj1" fmla="val 16200007"/>
              <a:gd name="adj2" fmla="val 0"/>
            </a:avLst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>
            <a:spLocks noChangeAspect="1"/>
          </p:cNvSpPr>
          <p:nvPr/>
        </p:nvSpPr>
        <p:spPr>
          <a:xfrm rot="7887461">
            <a:off x="7181265" y="2345450"/>
            <a:ext cx="712470" cy="777240"/>
          </a:xfrm>
          <a:prstGeom prst="arc">
            <a:avLst>
              <a:gd name="adj1" fmla="val 16200007"/>
              <a:gd name="adj2" fmla="val 0"/>
            </a:avLst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286000" y="3505200"/>
            <a:ext cx="3352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lines that intersect to form right angles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 rot="-1207256">
            <a:off x="6052626" y="3130011"/>
            <a:ext cx="3138958" cy="2519826"/>
            <a:chOff x="1680" y="2544"/>
            <a:chExt cx="2832" cy="1632"/>
          </a:xfrm>
        </p:grpSpPr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1680" y="3312"/>
              <a:ext cx="28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3072" y="2544"/>
              <a:ext cx="0" cy="16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2" name="Rectangle 37"/>
            <p:cNvSpPr>
              <a:spLocks noChangeArrowheads="1"/>
            </p:cNvSpPr>
            <p:nvPr/>
          </p:nvSpPr>
          <p:spPr bwMode="auto">
            <a:xfrm>
              <a:off x="3072" y="3168"/>
              <a:ext cx="144" cy="1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</p:grpSp>
      <p:sp>
        <p:nvSpPr>
          <p:cNvPr id="23" name="Oval 39"/>
          <p:cNvSpPr>
            <a:spLocks noChangeArrowheads="1"/>
          </p:cNvSpPr>
          <p:nvPr/>
        </p:nvSpPr>
        <p:spPr bwMode="auto">
          <a:xfrm>
            <a:off x="83058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40"/>
          <p:cNvSpPr>
            <a:spLocks noChangeArrowheads="1"/>
          </p:cNvSpPr>
          <p:nvPr/>
        </p:nvSpPr>
        <p:spPr bwMode="auto">
          <a:xfrm>
            <a:off x="6328230" y="4656624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41"/>
          <p:cNvSpPr>
            <a:spLocks noChangeArrowheads="1"/>
          </p:cNvSpPr>
          <p:nvPr/>
        </p:nvSpPr>
        <p:spPr bwMode="auto">
          <a:xfrm>
            <a:off x="7696200" y="4800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42"/>
          <p:cNvSpPr>
            <a:spLocks noChangeArrowheads="1"/>
          </p:cNvSpPr>
          <p:nvPr/>
        </p:nvSpPr>
        <p:spPr bwMode="auto">
          <a:xfrm>
            <a:off x="7315200" y="3810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382000" y="403860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6328230" y="473282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7391400" y="3581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7772400" y="464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5791200" y="51816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cs typeface="Arial" charset="0"/>
              </a:rPr>
              <a:t>┴</a:t>
            </a:r>
          </a:p>
        </p:txBody>
      </p: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4953000" y="5226843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AB         XY</a:t>
            </a:r>
          </a:p>
        </p:txBody>
      </p:sp>
      <p:sp>
        <p:nvSpPr>
          <p:cNvPr id="33" name="Line 49"/>
          <p:cNvSpPr>
            <a:spLocks noChangeShapeType="1"/>
          </p:cNvSpPr>
          <p:nvPr/>
        </p:nvSpPr>
        <p:spPr bwMode="auto">
          <a:xfrm>
            <a:off x="5029200" y="51816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50"/>
          <p:cNvSpPr>
            <a:spLocks noChangeShapeType="1"/>
          </p:cNvSpPr>
          <p:nvPr/>
        </p:nvSpPr>
        <p:spPr bwMode="auto">
          <a:xfrm>
            <a:off x="6324600" y="51816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836" name="Rectangle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8768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905000"/>
            <a:ext cx="3867150" cy="309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438400" y="32004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adjacent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2514600" y="3886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adjacent,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4191000" y="38862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linear pair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2590800" y="4648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vertical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2438400" y="5410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adjacent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67400" y="2895600"/>
            <a:ext cx="2743200" cy="1607344"/>
          </a:xfrm>
          <a:prstGeom prst="straightConnector1">
            <a:avLst/>
          </a:prstGeom>
          <a:ln w="635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1200" y="3657600"/>
            <a:ext cx="3200400" cy="0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638800" y="3657600"/>
            <a:ext cx="3352800" cy="7144"/>
          </a:xfrm>
          <a:prstGeom prst="straightConnector1">
            <a:avLst/>
          </a:prstGeom>
          <a:ln w="635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715000" y="3657600"/>
            <a:ext cx="1600200" cy="914400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  <p:bldP spid="120840" grpId="0"/>
      <p:bldP spid="120841" grpId="0"/>
      <p:bldP spid="120842" grpId="0"/>
      <p:bldP spid="12084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860" name="Rectangle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371600" y="38100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adjacent</a:t>
            </a: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5105400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42900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rc 8"/>
          <p:cNvSpPr>
            <a:spLocks noChangeAspect="1"/>
          </p:cNvSpPr>
          <p:nvPr/>
        </p:nvSpPr>
        <p:spPr>
          <a:xfrm rot="19261916">
            <a:off x="6004462" y="4152776"/>
            <a:ext cx="591348" cy="645109"/>
          </a:xfrm>
          <a:prstGeom prst="arc">
            <a:avLst>
              <a:gd name="adj1" fmla="val 16200007"/>
              <a:gd name="adj2" fmla="val 0"/>
            </a:avLst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>
            <a:spLocks noChangeAspect="1"/>
          </p:cNvSpPr>
          <p:nvPr/>
        </p:nvSpPr>
        <p:spPr>
          <a:xfrm rot="532583">
            <a:off x="5989830" y="4461360"/>
            <a:ext cx="591348" cy="645109"/>
          </a:xfrm>
          <a:prstGeom prst="arc">
            <a:avLst>
              <a:gd name="adj1" fmla="val 16200007"/>
              <a:gd name="adj2" fmla="val 0"/>
            </a:avLst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4" name="Rectangle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685800" y="373380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supplementary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87680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79800"/>
            <a:ext cx="43053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rc 10"/>
          <p:cNvSpPr>
            <a:spLocks noChangeAspect="1"/>
          </p:cNvSpPr>
          <p:nvPr/>
        </p:nvSpPr>
        <p:spPr>
          <a:xfrm rot="13143614">
            <a:off x="6233166" y="4152820"/>
            <a:ext cx="591348" cy="645109"/>
          </a:xfrm>
          <a:prstGeom prst="arc">
            <a:avLst>
              <a:gd name="adj1" fmla="val 16200007"/>
              <a:gd name="adj2" fmla="val 0"/>
            </a:avLst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>
            <a:spLocks noChangeAspect="1"/>
          </p:cNvSpPr>
          <p:nvPr/>
        </p:nvSpPr>
        <p:spPr>
          <a:xfrm rot="8915958">
            <a:off x="6525553" y="4145412"/>
            <a:ext cx="591348" cy="645109"/>
          </a:xfrm>
          <a:prstGeom prst="arc">
            <a:avLst>
              <a:gd name="adj1" fmla="val 15535274"/>
              <a:gd name="adj2" fmla="val 0"/>
            </a:avLst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5800" y="426720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adjacent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09600" y="495300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linear pair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1" grpId="0" animBg="1"/>
      <p:bldP spid="12" grpId="0" animBg="1"/>
      <p:bldP spid="13" grpId="0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08" name="Rectangle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990600" y="39624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complementary</a:t>
            </a:r>
          </a:p>
        </p:txBody>
      </p:sp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86113"/>
            <a:ext cx="4162425" cy="33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48" name="Rectangle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762000" y="39624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9x + 5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502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2766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2057400" y="39624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+ 3x + 1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3657600" y="39624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= 90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1371600" y="45720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12x + 6 = 90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12x = 84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1752600" y="56388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x = 7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/>
      <p:bldP spid="134152" grpId="0"/>
      <p:bldP spid="134153" grpId="0"/>
      <p:bldP spid="134154" grpId="0"/>
      <p:bldP spid="134155" grpId="0"/>
      <p:bldP spid="134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6172200" y="2438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>
                <a:solidFill>
                  <a:schemeClr val="accent2"/>
                </a:solidFill>
              </a:rPr>
              <a:t>P</a:t>
            </a: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4438650" cy="328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3352800" y="2895600"/>
            <a:ext cx="3429000" cy="701675"/>
            <a:chOff x="816" y="1968"/>
            <a:chExt cx="2160" cy="442"/>
          </a:xfrm>
        </p:grpSpPr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816" y="1968"/>
              <a:ext cx="216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i="1">
                  <a:solidFill>
                    <a:srgbClr val="0000CC"/>
                  </a:solidFill>
                </a:rPr>
                <a:t>BA</a:t>
              </a:r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912" y="2016"/>
              <a:ext cx="48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</p:grp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914400" y="2895600"/>
            <a:ext cx="2819400" cy="701675"/>
            <a:chOff x="816" y="1968"/>
            <a:chExt cx="2160" cy="442"/>
          </a:xfrm>
        </p:grpSpPr>
        <p:sp>
          <p:nvSpPr>
            <p:cNvPr id="102403" name="Text Box 3"/>
            <p:cNvSpPr txBox="1">
              <a:spLocks noChangeArrowheads="1"/>
            </p:cNvSpPr>
            <p:nvPr/>
          </p:nvSpPr>
          <p:spPr bwMode="auto">
            <a:xfrm>
              <a:off x="816" y="1968"/>
              <a:ext cx="216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i="1" dirty="0">
                  <a:solidFill>
                    <a:srgbClr val="0000CC"/>
                  </a:solidFill>
                </a:rPr>
                <a:t>AB</a:t>
              </a:r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912" y="2016"/>
              <a:ext cx="48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209800" y="2819400"/>
            <a:ext cx="636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CC"/>
                </a:solidFill>
              </a:rPr>
              <a:t>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744343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172" name="Rectangle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464820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905000"/>
            <a:ext cx="330358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7162800" y="23622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3x + 10</a:t>
            </a:r>
            <a:r>
              <a:rPr lang="en-US" sz="28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6705600" y="2133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x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772400" y="3048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25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 rot="-1128416">
            <a:off x="7010400" y="3200400"/>
            <a:ext cx="228600" cy="228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1676400" y="39624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2057400" y="39624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+ 3x + 10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3962400" y="39624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= 90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1524000" y="48006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4x + 10 = 90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1752600" y="54102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4x = 80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1828800" y="60198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x = 20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6400800" y="41910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20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7239000" y="48768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70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5189" name="Text Box 21"/>
          <p:cNvSpPr txBox="1">
            <a:spLocks noChangeArrowheads="1"/>
          </p:cNvSpPr>
          <p:nvPr/>
        </p:nvSpPr>
        <p:spPr bwMode="auto">
          <a:xfrm>
            <a:off x="6629400" y="21336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20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7315200" y="2438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70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35191" name="Text Box 23"/>
          <p:cNvSpPr txBox="1">
            <a:spLocks noChangeArrowheads="1"/>
          </p:cNvSpPr>
          <p:nvPr/>
        </p:nvSpPr>
        <p:spPr bwMode="auto">
          <a:xfrm>
            <a:off x="6019800" y="2819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65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35192" name="Text Box 24"/>
          <p:cNvSpPr txBox="1">
            <a:spLocks noChangeArrowheads="1"/>
          </p:cNvSpPr>
          <p:nvPr/>
        </p:nvSpPr>
        <p:spPr bwMode="auto">
          <a:xfrm>
            <a:off x="7086600" y="54864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65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/>
      <p:bldP spid="135177" grpId="1"/>
      <p:bldP spid="135178" grpId="0"/>
      <p:bldP spid="135178" grpId="1"/>
      <p:bldP spid="135179" grpId="0"/>
      <p:bldP spid="135180" grpId="0" animBg="1"/>
      <p:bldP spid="135181" grpId="0"/>
      <p:bldP spid="135182" grpId="0"/>
      <p:bldP spid="135183" grpId="0"/>
      <p:bldP spid="135184" grpId="0"/>
      <p:bldP spid="135185" grpId="0"/>
      <p:bldP spid="135186" grpId="0"/>
      <p:bldP spid="135187" grpId="0"/>
      <p:bldP spid="135188" grpId="0"/>
      <p:bldP spid="135189" grpId="0"/>
      <p:bldP spid="135190" grpId="0"/>
      <p:bldP spid="135191" grpId="0"/>
      <p:bldP spid="13519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196" name="Rectangle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30580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" y="3657600"/>
            <a:ext cx="1905000" cy="1524000"/>
            <a:chOff x="384" y="2304"/>
            <a:chExt cx="1200" cy="960"/>
          </a:xfrm>
        </p:grpSpPr>
        <p:sp>
          <p:nvSpPr>
            <p:cNvPr id="136199" name="Line 7"/>
            <p:cNvSpPr>
              <a:spLocks noChangeShapeType="1"/>
            </p:cNvSpPr>
            <p:nvPr/>
          </p:nvSpPr>
          <p:spPr bwMode="auto">
            <a:xfrm>
              <a:off x="384" y="2304"/>
              <a:ext cx="0" cy="96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00" name="Line 8"/>
            <p:cNvSpPr>
              <a:spLocks noChangeShapeType="1"/>
            </p:cNvSpPr>
            <p:nvPr/>
          </p:nvSpPr>
          <p:spPr bwMode="auto">
            <a:xfrm flipH="1">
              <a:off x="384" y="3264"/>
              <a:ext cx="11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01" name="Line 9"/>
            <p:cNvSpPr>
              <a:spLocks noChangeShapeType="1"/>
            </p:cNvSpPr>
            <p:nvPr/>
          </p:nvSpPr>
          <p:spPr bwMode="auto">
            <a:xfrm flipH="1">
              <a:off x="384" y="2544"/>
              <a:ext cx="1200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1524000" y="46482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x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762000" y="39624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21 + 2x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4419600" y="35814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4800600" y="35814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+ </a:t>
            </a:r>
            <a:r>
              <a:rPr lang="en-US" sz="2800" b="1" smtClean="0">
                <a:solidFill>
                  <a:srgbClr val="0000FF"/>
                </a:solidFill>
              </a:rPr>
              <a:t>21 + 2x 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6705600" y="35814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= 90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4267200" y="44196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3x + 21 = 90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4495800" y="50292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3x = 69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4572000" y="56388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x = 23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6211" name="Text Box 19"/>
          <p:cNvSpPr txBox="1">
            <a:spLocks noChangeArrowheads="1"/>
          </p:cNvSpPr>
          <p:nvPr/>
        </p:nvSpPr>
        <p:spPr bwMode="auto">
          <a:xfrm>
            <a:off x="1524000" y="4648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23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36212" name="Text Box 20"/>
          <p:cNvSpPr txBox="1">
            <a:spLocks noChangeArrowheads="1"/>
          </p:cNvSpPr>
          <p:nvPr/>
        </p:nvSpPr>
        <p:spPr bwMode="auto">
          <a:xfrm>
            <a:off x="925286" y="390207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67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4267200" y="61722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23</a:t>
            </a:r>
            <a:r>
              <a:rPr lang="en-US" sz="2800" b="1">
                <a:solidFill>
                  <a:srgbClr val="0000FF"/>
                </a:solidFill>
                <a:cs typeface="Arial" charset="0"/>
              </a:rPr>
              <a:t>° and 67°</a:t>
            </a:r>
          </a:p>
        </p:txBody>
      </p:sp>
    </p:spTree>
    <p:extLst>
      <p:ext uri="{BB962C8B-B14F-4D97-AF65-F5344CB8AC3E}">
        <p14:creationId xmlns:p14="http://schemas.microsoft.com/office/powerpoint/2010/main" val="12235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/>
      <p:bldP spid="136203" grpId="1"/>
      <p:bldP spid="136204" grpId="0"/>
      <p:bldP spid="136204" grpId="1"/>
      <p:bldP spid="136205" grpId="0"/>
      <p:bldP spid="136206" grpId="0"/>
      <p:bldP spid="136207" grpId="0"/>
      <p:bldP spid="136208" grpId="0"/>
      <p:bldP spid="136209" grpId="0"/>
      <p:bldP spid="136210" grpId="0"/>
      <p:bldP spid="136211" grpId="0"/>
      <p:bldP spid="136212" grpId="0"/>
      <p:bldP spid="1362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ctr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ASSIGNMENT: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96200" cy="990600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4000" dirty="0" smtClean="0"/>
              <a:t>Lesson </a:t>
            </a:r>
            <a:r>
              <a:rPr lang="en-US" sz="4000" smtClean="0"/>
              <a:t>1-5 worksheet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5399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1"/>
          <p:cNvSpPr>
            <a:spLocks noGrp="1"/>
          </p:cNvSpPr>
          <p:nvPr>
            <p:ph type="subTitle" idx="1"/>
          </p:nvPr>
        </p:nvSpPr>
        <p:spPr>
          <a:xfrm>
            <a:off x="2667000" y="5486400"/>
            <a:ext cx="5114778" cy="110124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Lesson 1-6</a:t>
            </a:r>
          </a:p>
        </p:txBody>
      </p:sp>
      <p:sp>
        <p:nvSpPr>
          <p:cNvPr id="4" name="Rectangle 3"/>
          <p:cNvSpPr/>
          <p:nvPr/>
        </p:nvSpPr>
        <p:spPr>
          <a:xfrm>
            <a:off x="2688336" y="533400"/>
            <a:ext cx="6019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itchFamily="34" charset="0"/>
              </a:rPr>
              <a:t> I can identify and 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</a:rPr>
              <a:t>name polygons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</a:rPr>
              <a:t>I can find perimeters of polygons</a:t>
            </a:r>
            <a:endParaRPr lang="en-US" sz="320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4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8392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2514600" y="2362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closed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066800" y="32766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segments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839398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286000" y="2971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sides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743200" y="3200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angles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6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54751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819400" y="16764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non-adjacent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6705600" y="1219200"/>
            <a:ext cx="30480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6172200" y="1600200"/>
            <a:ext cx="8382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33800" y="2667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outside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67200" y="36576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inside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7772400" y="24384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  <p:bldP spid="140294" grpId="0" animBg="1"/>
      <p:bldP spid="140295" grpId="0" animBg="1"/>
      <p:bldP spid="8" grpId="0"/>
      <p:bldP spid="9" grpId="0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2575"/>
            <a:ext cx="86868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5334000" y="22860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3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219200" y="24384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triangle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257800" y="3200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4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143000" y="32766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quadrilateral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5334000" y="4267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5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1219200" y="43434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pentagon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5334000" y="51816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6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1219200" y="52578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hexagon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  <p:bldP spid="143365" grpId="0"/>
      <p:bldP spid="143366" grpId="0"/>
      <p:bldP spid="143367" grpId="0"/>
      <p:bldP spid="143368" grpId="0"/>
      <p:bldP spid="143369" grpId="0"/>
      <p:bldP spid="143370" grpId="0"/>
      <p:bldP spid="14337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3138"/>
            <a:ext cx="8229600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5181600" y="1066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7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914400" y="11430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heptagon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5334000" y="2057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8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1066800" y="21336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octagon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5257800" y="30480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9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990600" y="3124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nonagon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5257800" y="39624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990600" y="40386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decagon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257800" y="48768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12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990600" y="49530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dodecagon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6477000" y="60960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25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  <p:bldP spid="144390" grpId="0"/>
      <p:bldP spid="144391" grpId="0"/>
      <p:bldP spid="144392" grpId="0"/>
      <p:bldP spid="144393" grpId="0"/>
      <p:bldP spid="144394" grpId="0"/>
      <p:bldP spid="144395" grpId="0"/>
      <p:bldP spid="144396" grpId="0"/>
      <p:bldP spid="144397" grpId="0"/>
      <p:bldP spid="144398" grpId="0"/>
      <p:bldP spid="14440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82627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3048000" y="24384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quadrilateral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3200400" y="28956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concave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3124200" y="33528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irregular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2743200" y="44196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hexagon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2895600" y="48768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convex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2819400" y="53340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regular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  <p:bldP spid="145413" grpId="0"/>
      <p:bldP spid="145414" grpId="0"/>
      <p:bldP spid="145415" grpId="0"/>
      <p:bldP spid="145416" grpId="0"/>
      <p:bldP spid="1454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864477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77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4343400" cy="695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4876800" y="5334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octagon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5029200" y="9906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concave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4953000" y="13716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irregular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4648200" y="2514599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pentagon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4800600" y="2971799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convex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4724400" y="34290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irregular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495800" y="4876799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heptagon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48200" y="5333999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</a:rPr>
              <a:t>concave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572000" y="57912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irregular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/>
      <p:bldP spid="145419" grpId="0"/>
      <p:bldP spid="145420" grpId="0"/>
      <p:bldP spid="145421" grpId="0"/>
      <p:bldP spid="145422" grpId="0"/>
      <p:bldP spid="145423" grpId="0"/>
      <p:bldP spid="16" grpId="0"/>
      <p:bldP spid="17" grpId="0"/>
      <p:bldP spid="1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66464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295400" y="10668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sum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4114800" y="1066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sides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914400" y="41910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4 + 6 + 3 + 5 + 2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1752600" y="47244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= 20 m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6477000" y="30480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</a:rPr>
              <a:t>7</a:t>
            </a:r>
            <a:endParaRPr lang="en-US" sz="2800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5105400" y="4876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8(7)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6019800" y="4876800"/>
            <a:ext cx="114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= 56 units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  <p:bldP spid="146437" grpId="0"/>
      <p:bldP spid="146438" grpId="0"/>
      <p:bldP spid="146439" grpId="0"/>
      <p:bldP spid="146440" grpId="0"/>
      <p:bldP spid="146441" grpId="0"/>
      <p:bldP spid="14644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41108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3810000" y="26670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7n – 3 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5029200" y="26670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= 4n + 12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4114800" y="32004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3n – 3  = 12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4343400" y="36576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3n  = 15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4419600" y="41148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n = 5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2133600" y="37338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32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715000" y="1219200"/>
            <a:ext cx="91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smtClean="0">
                <a:solidFill>
                  <a:srgbClr val="FF0000"/>
                </a:solidFill>
              </a:rPr>
              <a:t>X</a:t>
            </a:r>
            <a:endParaRPr lang="en-US" sz="9600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  <p:bldP spid="147461" grpId="0"/>
      <p:bldP spid="147462" grpId="0"/>
      <p:bldP spid="147463" grpId="0"/>
      <p:bldP spid="147464" grpId="0"/>
      <p:bldP spid="147465" grpId="0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36721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33800" y="3276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14800" y="3276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+ x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6800" y="3276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+ 2x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91200" y="32766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+ x – 2 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86600" y="3276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= 48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81600" y="41148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5x – 2 = 48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38800" y="48768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5x = 50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67400" y="55626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 = 10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971800" y="39624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47800" y="35052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362200" y="47244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20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85800" y="38100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8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143375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52600" y="40386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3x + 5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95600" y="40386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+ 3x + 5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19600" y="40386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+ 2x – 3 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67400" y="4038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= 39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352800" y="46482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8x + 7 = 39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81400" y="52578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8x = 32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86200" y="57912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 = 4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00200" y="23622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17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52600" y="32004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17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733800" y="30480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5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4038600" cy="36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876800" y="28956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heptagon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29200" y="33528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convex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3000" y="38100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irregular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3810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105400" y="31242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32 in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3733800" cy="384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24400" y="25146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x = 8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38400" y="3048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18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81400" y="3810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18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4600" y="4953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36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19200" y="3505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17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ctr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ASSIGNMENT: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4400" dirty="0" smtClean="0"/>
              <a:t>1-6 worksheet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833682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2514600" y="2743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circles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581400" y="32004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arcs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486400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straightedge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43200" y="472440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compass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ctr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ASSIGNMENT: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4400" dirty="0" smtClean="0"/>
              <a:t>1.1 Worksheet, due tomorrow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982434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19400" y="20574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right angle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95600" y="3733800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midpoint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33800" y="495300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congruent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19400" y="5410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parts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 rot="17163041">
            <a:off x="6648713" y="4520345"/>
            <a:ext cx="1561574" cy="1374422"/>
            <a:chOff x="6286500" y="1755776"/>
            <a:chExt cx="2038350" cy="1598612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6286500" y="1755776"/>
              <a:ext cx="742950" cy="1446212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029450" y="1755776"/>
              <a:ext cx="323850" cy="1598612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029450" y="1755776"/>
              <a:ext cx="1295400" cy="1446212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6477000" y="1600200"/>
            <a:ext cx="2847329" cy="1723440"/>
            <a:chOff x="1680" y="2544"/>
            <a:chExt cx="2832" cy="1632"/>
          </a:xfrm>
        </p:grpSpPr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1680" y="3312"/>
              <a:ext cx="28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3072" y="2544"/>
              <a:ext cx="0" cy="16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" name="Rectangle 37"/>
            <p:cNvSpPr>
              <a:spLocks noChangeArrowheads="1"/>
            </p:cNvSpPr>
            <p:nvPr/>
          </p:nvSpPr>
          <p:spPr bwMode="auto">
            <a:xfrm>
              <a:off x="3072" y="3168"/>
              <a:ext cx="144" cy="1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6553200" y="15240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cs typeface="Arial" charset="0"/>
              </a:rPr>
              <a:t>┴</a:t>
            </a:r>
          </a:p>
        </p:txBody>
      </p:sp>
      <p:sp>
        <p:nvSpPr>
          <p:cNvPr id="16" name="Arc 15"/>
          <p:cNvSpPr>
            <a:spLocks noChangeAspect="1"/>
          </p:cNvSpPr>
          <p:nvPr/>
        </p:nvSpPr>
        <p:spPr>
          <a:xfrm rot="2152883">
            <a:off x="7018172" y="4783244"/>
            <a:ext cx="712470" cy="777240"/>
          </a:xfrm>
          <a:prstGeom prst="arc">
            <a:avLst>
              <a:gd name="adj1" fmla="val 16200007"/>
              <a:gd name="adj2" fmla="val 0"/>
            </a:avLst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6000" y="3733800"/>
            <a:ext cx="2362200" cy="0"/>
          </a:xfrm>
          <a:prstGeom prst="straightConnector1">
            <a:avLst/>
          </a:prstGeom>
          <a:ln w="31750">
            <a:solidFill>
              <a:srgbClr val="0000FF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162800" y="3657600"/>
            <a:ext cx="152400" cy="152400"/>
          </a:xfrm>
          <a:prstGeom prst="ellipse">
            <a:avLst/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629400" y="3581400"/>
            <a:ext cx="0" cy="381000"/>
          </a:xfrm>
          <a:prstGeom prst="line">
            <a:avLst/>
          </a:prstGeom>
          <a:ln w="317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924800" y="3581400"/>
            <a:ext cx="0" cy="381000"/>
          </a:xfrm>
          <a:prstGeom prst="line">
            <a:avLst/>
          </a:prstGeom>
          <a:ln w="317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239000" y="3048000"/>
            <a:ext cx="0" cy="1828800"/>
          </a:xfrm>
          <a:prstGeom prst="straightConnector1">
            <a:avLst/>
          </a:prstGeom>
          <a:ln w="317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7239000" y="3505200"/>
            <a:ext cx="225552" cy="22555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>
            <a:spLocks noChangeAspect="1"/>
          </p:cNvSpPr>
          <p:nvPr/>
        </p:nvSpPr>
        <p:spPr>
          <a:xfrm rot="2731694">
            <a:off x="6723847" y="5167038"/>
            <a:ext cx="712470" cy="777240"/>
          </a:xfrm>
          <a:prstGeom prst="arc">
            <a:avLst>
              <a:gd name="adj1" fmla="val 16200007"/>
              <a:gd name="adj2" fmla="val 0"/>
            </a:avLst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5" grpId="0"/>
      <p:bldP spid="16" grpId="0" animBg="1"/>
      <p:bldP spid="19" grpId="0" animBg="1"/>
      <p:bldP spid="25" grpId="0" animBg="1"/>
      <p:bldP spid="2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782050" cy="61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37" y="1066800"/>
            <a:ext cx="91121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1-7 worksheet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1"/>
          <p:cNvSpPr>
            <a:spLocks noGrp="1"/>
          </p:cNvSpPr>
          <p:nvPr>
            <p:ph type="subTitle" idx="1"/>
          </p:nvPr>
        </p:nvSpPr>
        <p:spPr>
          <a:xfrm>
            <a:off x="2667000" y="5486400"/>
            <a:ext cx="5114778" cy="110124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Lesson 1-2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810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itchFamily="34" charset="0"/>
              </a:rPr>
              <a:t> I can 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</a:rPr>
              <a:t>measure segments.</a:t>
            </a:r>
            <a:endParaRPr lang="en-US" sz="3200" dirty="0">
              <a:solidFill>
                <a:prstClr val="white"/>
              </a:solidFill>
              <a:latin typeface="Arial" pitchFamily="34" charset="0"/>
            </a:endParaRPr>
          </a:p>
          <a:p>
            <a:endParaRPr lang="en-US" sz="320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895600" y="12192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itchFamily="34" charset="0"/>
              </a:rPr>
              <a:t> I can 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</a:rPr>
              <a:t>find the measure of missing parts with numbers given</a:t>
            </a:r>
            <a:endParaRPr lang="en-US" sz="3200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6525</TotalTime>
  <Words>1262</Words>
  <Application>Microsoft Office PowerPoint</Application>
  <PresentationFormat>On-screen Show (4:3)</PresentationFormat>
  <Paragraphs>473</Paragraphs>
  <Slides>83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5" baseType="lpstr">
      <vt:lpstr>NewsPrint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ASSIGNMENT:</vt:lpstr>
      <vt:lpstr>PowerPoint Presentation</vt:lpstr>
      <vt:lpstr>PowerPoint Presentation</vt:lpstr>
      <vt:lpstr>PowerPoint Presentation</vt:lpstr>
      <vt:lpstr>PowerPoint Presentation</vt:lpstr>
      <vt:lpstr>Assignment</vt:lpstr>
    </vt:vector>
  </TitlesOfParts>
  <Company>West Ottawa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SOTOL</dc:creator>
  <cp:lastModifiedBy>meyers</cp:lastModifiedBy>
  <cp:revision>58</cp:revision>
  <dcterms:created xsi:type="dcterms:W3CDTF">2010-09-03T14:49:31Z</dcterms:created>
  <dcterms:modified xsi:type="dcterms:W3CDTF">2015-09-03T14:49:04Z</dcterms:modified>
</cp:coreProperties>
</file>