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2"/>
  </p:notesMasterIdLst>
  <p:sldIdLst>
    <p:sldId id="463" r:id="rId2"/>
    <p:sldId id="614" r:id="rId3"/>
    <p:sldId id="615" r:id="rId4"/>
    <p:sldId id="608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51" r:id="rId25"/>
    <p:sldId id="652" r:id="rId26"/>
    <p:sldId id="653" r:id="rId27"/>
    <p:sldId id="654" r:id="rId28"/>
    <p:sldId id="657" r:id="rId29"/>
    <p:sldId id="655" r:id="rId30"/>
    <p:sldId id="65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FFFF00"/>
    <a:srgbClr val="00FF00"/>
    <a:srgbClr val="800080"/>
    <a:srgbClr val="8D7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711" autoAdjust="0"/>
  </p:normalViewPr>
  <p:slideViewPr>
    <p:cSldViewPr>
      <p:cViewPr>
        <p:scale>
          <a:sx n="77" d="100"/>
          <a:sy n="77" d="100"/>
        </p:scale>
        <p:origin x="-115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8"/>
    </p:cViewPr>
  </p:sorterViewPr>
  <p:notesViewPr>
    <p:cSldViewPr>
      <p:cViewPr varScale="1">
        <p:scale>
          <a:sx n="102" d="100"/>
          <a:sy n="102" d="100"/>
        </p:scale>
        <p:origin x="-10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F7DCEB7-0B5D-452D-A82D-D7B231E50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1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0D2BBB-6BC0-4B51-A270-1DAFE756BF2C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08EB9-6E3A-4DE8-BB0F-C48451B1BFA2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C30682-FD90-4808-B005-678BF0384FFF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989051-0DD6-4901-9E06-24D8FC8CBAD1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C9F271-AA65-4D2D-9BE7-81A07752E186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403580-6EE8-46D2-AA08-6112AE8AFE72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EAAC64-9339-4D5A-8F99-D8F3F0378C91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0C96F-8D1D-4AE8-A2EC-B98E94803D63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0EFD71-8FB6-4C85-B994-26BB03135BB3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28615-F96F-45C9-9FBF-748A2B8F4A68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956BF9-5CEF-4AC5-81AB-72B29DCA6869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01D6A-3D04-4A7B-ABE0-7EED6151F7D5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97C47-89CD-4C28-A8BB-AE075A88E69F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60D3D4-E52E-4FF8-8DBC-595983077EAA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DA7598-CBE0-43CD-9ED7-1068D14ED0A6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B54D4-5FAA-473A-9E25-39D770473B83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1023F1-9D22-42D2-BC9F-7020A56238D5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ECD0BC-378C-4C48-A970-7020E94A34F1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EE27AC-BBF5-4400-A3D9-B38DA6B619CF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99B5D6-84CC-47C0-BA1F-B8D632EC5693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403580-6EE8-46D2-AA08-6112AE8AFE72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445FD-D559-405D-B668-E46D3EA90901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258553-A20B-4056-ABCC-FB435833ABAF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5ECFA5-DF7E-47E4-8175-5EC02200FDF3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1B4FBE-03B1-4A26-88B4-47C1C6D831BF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64834D-82D4-4337-8134-D8A4D5D17428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41DC93-8E1A-41D5-AA6C-4AC4128F71B9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ACCEDD-208D-4200-934D-C1CFFD3FB696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1387D-E5D2-45FD-BC3B-8AAB42EEED49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8771E3-9FAD-4CAD-B09E-3D0B05A6D772}" type="slidenum">
              <a:rPr kumimoji="0" lang="en-US" altLang="en-US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kumimoji="0" lang="en-US" altLang="en-US" smtClean="0">
              <a:solidFill>
                <a:schemeClr val="bg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A9F6-DDAC-4E52-9BC7-5A0C02320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6A64-B3EC-441F-8F88-C572DC7D6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0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7E8B4-6C4B-460A-B32F-4EE6ABADB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6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AE644-6021-484E-886A-3621C96A4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BD90-B776-422D-AEAB-029B588C6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0D3F3-2361-47D5-87BA-6157066E5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4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9E7D5-7DF6-43EF-95E2-2BEA291CA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73C9-F4F8-446A-88E4-FF7CED29F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5D2-989E-429C-91FE-2C5293B8B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9670-2FB3-4F68-9988-D9297B1E0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CD79B-A3AD-47BE-98B1-4B538A404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06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6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E80AF4-B542-4CBB-BE91-76C09BFB5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jpeg"/><Relationship Id="rId7" Type="http://schemas.openxmlformats.org/officeDocument/2006/relationships/hyperlink" Target="Int%20Chalkboard-Algebra%202:Extras:IC%20AL2%20Hel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slide" Target="slide17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3.jpeg"/><Relationship Id="rId7" Type="http://schemas.openxmlformats.org/officeDocument/2006/relationships/hyperlink" Target="Int%20Chalkboard-Algebra%202:Extras:IC%20AL2%20Hel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1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wmf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wmf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6.wmf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wmf"/><Relationship Id="rId9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6.wmf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94.wmf"/><Relationship Id="rId9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86.wmf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94.wmf"/><Relationship Id="rId9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6.wmf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94.wmf"/><Relationship Id="rId9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86.wmf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94.wmf"/><Relationship Id="rId9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86.wmf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94.wmf"/><Relationship Id="rId9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86.wmf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94.wmf"/><Relationship Id="rId9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6.wmf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94.wmf"/><Relationship Id="rId9" Type="http://schemas.openxmlformats.org/officeDocument/2006/relationships/image" Target="../media/image1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54.jpeg"/><Relationship Id="rId7" Type="http://schemas.openxmlformats.org/officeDocument/2006/relationships/hyperlink" Target="Int%20Chalkboard-Algebra%202:Extras:IC%20AL2%20Hel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slide" Target="slide17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55.jpeg"/><Relationship Id="rId7" Type="http://schemas.openxmlformats.org/officeDocument/2006/relationships/hyperlink" Target="Int%20Chalkboard-Algebra%202:Extras:IC%20AL2%20Hel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1.png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Algebra 2A – Unit 3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191000"/>
            <a:ext cx="8686800" cy="17526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Arial Black" pitchFamily="34" charset="0"/>
              </a:rPr>
              <a:t>Quadratic Functions</a:t>
            </a:r>
            <a:endParaRPr lang="en-US" altLang="en-US" smtClean="0"/>
          </a:p>
        </p:txBody>
      </p:sp>
      <p:pic>
        <p:nvPicPr>
          <p:cNvPr id="2052" name="Picture 4" descr="MCj028694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22098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79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Your Turn 1: Solve by factoring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371600" y="1509713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5x</a:t>
            </a:r>
            <a:r>
              <a:rPr lang="en-US" altLang="en-US" sz="2000" baseline="30000"/>
              <a:t>2</a:t>
            </a:r>
            <a:r>
              <a:rPr lang="en-US" altLang="en-US" sz="2000"/>
              <a:t> + 28x – 12 = 0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09698" y="2133600"/>
                <a:ext cx="2484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+6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98" y="2133600"/>
                <a:ext cx="248465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225835" y="2811648"/>
            <a:ext cx="3676789" cy="400110"/>
            <a:chOff x="234905" y="3291702"/>
            <a:chExt cx="3676789" cy="4001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4905" y="3291702"/>
                  <a:ext cx="14684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05" y="3291702"/>
                  <a:ext cx="1468415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85946" y="3291702"/>
                  <a:ext cx="13257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+6=0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946" y="3291702"/>
                  <a:ext cx="132574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73340" y="3253746"/>
                <a:ext cx="1019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40" y="3253746"/>
                <a:ext cx="101938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80833" y="3255805"/>
                <a:ext cx="10690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833" y="3255805"/>
                <a:ext cx="106907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373340" y="3679829"/>
                <a:ext cx="87671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40" y="3679829"/>
                <a:ext cx="876715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365949" y="4876800"/>
                <a:ext cx="1452770" cy="914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49" y="4876800"/>
                <a:ext cx="1452770" cy="9140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Your Turn 2: Solve by factoring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14400" y="1357313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12x</a:t>
            </a:r>
            <a:r>
              <a:rPr lang="en-US" altLang="en-US" sz="2000" baseline="30000"/>
              <a:t>2</a:t>
            </a:r>
            <a:r>
              <a:rPr lang="en-US" altLang="en-US" sz="2000"/>
              <a:t> - 8x + 1 = 0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1393" y="1981200"/>
                <a:ext cx="2627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(6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−1)=0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93" y="1981200"/>
                <a:ext cx="262732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47530" y="2659248"/>
            <a:ext cx="3819456" cy="400110"/>
            <a:chOff x="234905" y="3291702"/>
            <a:chExt cx="3819456" cy="4001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4905" y="3291702"/>
                  <a:ext cx="14684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05" y="3291702"/>
                  <a:ext cx="1468415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85946" y="3291702"/>
                  <a:ext cx="14684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−1=0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946" y="3291702"/>
                  <a:ext cx="146841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95035" y="3101346"/>
                <a:ext cx="1019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35" y="3101346"/>
                <a:ext cx="101938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402528" y="3103405"/>
                <a:ext cx="1019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28" y="3103405"/>
                <a:ext cx="101938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5035" y="3527429"/>
                <a:ext cx="87671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35" y="3527429"/>
                <a:ext cx="876715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400218" y="3638490"/>
                <a:ext cx="87671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218" y="3638490"/>
                <a:ext cx="876715" cy="6685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945054" y="4648200"/>
                <a:ext cx="1185068" cy="914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054" y="4648200"/>
                <a:ext cx="1185068" cy="9140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09600" y="685800"/>
            <a:ext cx="628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Your Turn 3: </a:t>
            </a:r>
            <a:r>
              <a:rPr lang="en-US" altLang="en-US" sz="2000" i="1"/>
              <a:t>Write a quadratic equation with roots  -5.</a:t>
            </a:r>
            <a:r>
              <a:rPr lang="en-US" altLang="en-US" sz="200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55863" y="1981200"/>
                <a:ext cx="3061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=−5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863" y="1981200"/>
                <a:ext cx="306115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74552" y="2486744"/>
                <a:ext cx="2344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52" y="2486744"/>
                <a:ext cx="234455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9949" y="3039254"/>
                <a:ext cx="23300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49" y="3039254"/>
                <a:ext cx="233006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9600" y="685800"/>
            <a:ext cx="702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Your Turn 4: </a:t>
            </a:r>
            <a:r>
              <a:rPr lang="en-US" altLang="en-US" sz="2000" i="1"/>
              <a:t>Write a quadratic equation with roots  </a:t>
            </a:r>
            <a:r>
              <a:rPr lang="en-US" altLang="en-US" sz="1800" i="1"/>
              <a:t>-4/9 and -1</a:t>
            </a:r>
            <a:endParaRPr lang="en-US" alt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50795" y="1665086"/>
                <a:ext cx="2711191" cy="66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795" y="1665086"/>
                <a:ext cx="2711191" cy="6694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66543" y="3389630"/>
                <a:ext cx="2487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43" y="3389630"/>
                <a:ext cx="248721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89872" y="3943290"/>
                <a:ext cx="23300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+13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872" y="3943290"/>
                <a:ext cx="233006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899306" y="2514600"/>
                <a:ext cx="2811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=−4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06" y="2514600"/>
                <a:ext cx="281109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3.1: Assessment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Check for Understanding: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 </a:t>
            </a:r>
            <a:r>
              <a:rPr lang="en-US" altLang="en-US" dirty="0" smtClean="0">
                <a:solidFill>
                  <a:srgbClr val="800080"/>
                </a:solidFill>
              </a:rPr>
              <a:t>Closure 3.1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Homework: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 </a:t>
            </a:r>
            <a:r>
              <a:rPr lang="en-US" altLang="en-US" dirty="0" smtClean="0">
                <a:solidFill>
                  <a:srgbClr val="800080"/>
                </a:solidFill>
              </a:rPr>
              <a:t>Practice 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MC_06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hangingPunct="1"/>
            <a:r>
              <a:rPr lang="en-US" altLang="en-US" sz="1200" smtClean="0"/>
              <a:t>Transparency 4</a:t>
            </a:r>
          </a:p>
        </p:txBody>
      </p:sp>
      <p:pic>
        <p:nvPicPr>
          <p:cNvPr id="1638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ecstart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50" name="Text Box 6"/>
          <p:cNvSpPr txBox="1">
            <a:spLocks noChangeArrowheads="1"/>
          </p:cNvSpPr>
          <p:nvPr/>
        </p:nvSpPr>
        <p:spPr bwMode="white">
          <a:xfrm>
            <a:off x="1652588" y="6427788"/>
            <a:ext cx="57229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Click the mouse button or press the </a:t>
            </a:r>
            <a:b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Space Bar to display the answers.</a:t>
            </a:r>
          </a:p>
        </p:txBody>
      </p:sp>
      <p:pic>
        <p:nvPicPr>
          <p:cNvPr id="16391" name="Picture 7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267200" y="0"/>
            <a:ext cx="4724400" cy="457200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MC_06-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hangingPunct="1"/>
            <a:r>
              <a:rPr lang="en-US" altLang="en-US" sz="1200" smtClean="0"/>
              <a:t>Transparency 4a</a:t>
            </a:r>
          </a:p>
        </p:txBody>
      </p:sp>
      <p:pic>
        <p:nvPicPr>
          <p:cNvPr id="17412" name="Picture 4" descr="secstart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267200" y="0"/>
            <a:ext cx="4724400" cy="457200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Lesson 3.2</a:t>
            </a:r>
            <a:endParaRPr lang="en-US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746375"/>
            <a:ext cx="8686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smtClean="0">
                <a:latin typeface="Arial Black" pitchFamily="34" charset="0"/>
              </a:rPr>
              <a:t>Solving Quadratic Equations by using the QuadraticFormula</a:t>
            </a:r>
            <a:endParaRPr lang="en-US" altLang="en-US" sz="2800" smtClean="0"/>
          </a:p>
        </p:txBody>
      </p:sp>
    </p:spTree>
  </p:cSld>
  <p:clrMapOvr>
    <a:masterClrMapping/>
  </p:clrMapOvr>
  <p:transition advTm="179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Lesson </a:t>
            </a:r>
            <a:r>
              <a:rPr lang="en-US" alt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3.2</a:t>
            </a:r>
            <a:r>
              <a:rPr lang="en-US" alt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altLang="en-US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alt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Learning Targets: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69620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 b="1"/>
              <a:t>I can solve quadratic equations by using the Quadratic Formula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en-US" altLang="en-US" sz="2400" b="1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 b="1"/>
              <a:t>I can use the discriminant to determine the number and types of roots</a:t>
            </a:r>
            <a:r>
              <a:rPr lang="en-US" altLang="en-US" sz="2400"/>
              <a:t>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en-US" altLang="en-US" sz="2400" b="1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en-US" altLang="en-US" sz="2000" b="1">
              <a:latin typeface="Arial Black" pitchFamily="34" charset="0"/>
            </a:endParaRPr>
          </a:p>
        </p:txBody>
      </p:sp>
    </p:spTree>
  </p:cSld>
  <p:clrMapOvr>
    <a:masterClrMapping/>
  </p:clrMapOvr>
  <p:transition advTm="22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</a:t>
            </a: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3043238" y="3379788"/>
            <a:ext cx="2511425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1671638" y="1925638"/>
            <a:ext cx="2514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4981575" y="1931988"/>
            <a:ext cx="2511425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3495675" y="4214813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095875" y="4214813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6"/>
          <p:cNvSpPr>
            <a:spLocks noChangeShapeType="1"/>
          </p:cNvSpPr>
          <p:nvPr/>
        </p:nvSpPr>
        <p:spPr bwMode="auto">
          <a:xfrm>
            <a:off x="5638800" y="3733800"/>
            <a:ext cx="11430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1752600" y="1447800"/>
            <a:ext cx="555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7625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7625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Quadratic Equation:                 Quadratic Formula:</a:t>
            </a:r>
            <a:endParaRPr lang="en-US" altLang="en-US" sz="18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1143000" y="2286000"/>
            <a:ext cx="40528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/>
            </a:r>
            <a:br>
              <a:rPr lang="en-US" altLang="en-US" sz="2400">
                <a:latin typeface="Times New Roman" pitchFamily="18" charset="0"/>
              </a:rPr>
            </a:b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altLang="en-US" sz="2000" b="1">
                <a:cs typeface="Times New Roman" pitchFamily="18" charset="0"/>
              </a:rPr>
              <a:t>Discriminant: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304800" y="4071938"/>
            <a:ext cx="8382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/>
            </a:r>
            <a:br>
              <a:rPr lang="en-US" altLang="en-US" sz="2400">
                <a:latin typeface="Times New Roman" pitchFamily="18" charset="0"/>
              </a:rPr>
            </a:b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Times New Roman" pitchFamily="18" charset="0"/>
              </a:rPr>
              <a:t>Two rational roots:                                                                                                                Two irrational roots:  </a:t>
            </a:r>
            <a:endParaRPr lang="en-US" altLang="en-US" sz="11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__________________                                                                                                                               ____________________</a:t>
            </a:r>
            <a:endParaRPr lang="en-US" altLang="en-US" sz="11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__________________                                                                                                                               ____________________</a:t>
            </a:r>
            <a:endParaRPr lang="en-US" altLang="en-US" sz="11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altLang="en-US" sz="1200" b="1">
                <a:cs typeface="Times New Roman" pitchFamily="18" charset="0"/>
              </a:rPr>
              <a:t>One rational root:                   Two complex roots</a:t>
            </a:r>
            <a:endParaRPr lang="en-US" altLang="en-US" sz="11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                                                     _________________                     __________________</a:t>
            </a:r>
            <a:endParaRPr lang="en-US" altLang="en-US" sz="11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 flipH="1">
            <a:off x="1524000" y="37338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6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22098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1068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187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1549" y="5943600"/>
            <a:ext cx="1563377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8323" y="5943600"/>
            <a:ext cx="1875129" cy="369332"/>
          </a:xfrm>
          <a:prstGeom prst="rect">
            <a:avLst/>
          </a:prstGeom>
          <a:blipFill rotWithShape="1">
            <a:blip r:embed="rId7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5088136"/>
            <a:ext cx="1515223" cy="307777"/>
          </a:xfrm>
          <a:prstGeom prst="rect">
            <a:avLst/>
          </a:prstGeom>
          <a:blipFill rotWithShape="1">
            <a:blip r:embed="rId8"/>
            <a:stretch>
              <a:fillRect b="-4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34173" y="5066390"/>
            <a:ext cx="1515223" cy="307777"/>
          </a:xfrm>
          <a:prstGeom prst="rect">
            <a:avLst/>
          </a:prstGeom>
          <a:blipFill rotWithShape="1">
            <a:blip r:embed="rId9"/>
            <a:stretch>
              <a:fillRect b="-196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59" y="5432524"/>
            <a:ext cx="2377510" cy="307777"/>
          </a:xfrm>
          <a:prstGeom prst="rect">
            <a:avLst/>
          </a:prstGeom>
          <a:blipFill rotWithShape="1">
            <a:blip r:embed="rId10"/>
            <a:stretch>
              <a:fillRect b="-784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600" y="5432524"/>
            <a:ext cx="2896370" cy="307777"/>
          </a:xfrm>
          <a:prstGeom prst="rect">
            <a:avLst/>
          </a:prstGeom>
          <a:blipFill rotWithShape="1">
            <a:blip r:embed="rId11"/>
            <a:stretch>
              <a:fillRect b="-784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Algebra 2A – Unit 3</a:t>
            </a:r>
            <a:br>
              <a:rPr lang="en-US" altLang="en-US" smtClean="0"/>
            </a:br>
            <a:r>
              <a:rPr lang="en-US" altLang="en-US" smtClean="0"/>
              <a:t>Lesson 3.1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81400"/>
            <a:ext cx="8686800" cy="17526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Arial Black" pitchFamily="34" charset="0"/>
              </a:rPr>
              <a:t>Solving Quadratic Equations by factoring</a:t>
            </a:r>
            <a:endParaRPr lang="en-US" altLang="en-US" smtClean="0"/>
          </a:p>
        </p:txBody>
      </p:sp>
    </p:spTree>
  </p:cSld>
  <p:clrMapOvr>
    <a:masterClrMapping/>
  </p:clrMapOvr>
  <p:transition advTm="179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dirty="0" smtClean="0"/>
              <a:t>Example 1: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514600" y="808038"/>
            <a:ext cx="4743450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2x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+ 5x + 3 = 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 = ___         b = ___        c = 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Discriminant: 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Number &amp; type of roots: ________________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068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667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9494" y="137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355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6506" y="13400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289127" y="2135357"/>
                <a:ext cx="2111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(5)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27" y="2135357"/>
                <a:ext cx="211147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65708" y="29718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rational roots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88551" y="4419600"/>
                <a:ext cx="2798074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(5)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2(2)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1" y="4419600"/>
                <a:ext cx="2798074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40951" y="5486400"/>
                <a:ext cx="1537472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51" y="5486400"/>
                <a:ext cx="1537472" cy="6741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35502" y="4384502"/>
                <a:ext cx="1385892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02" y="4384502"/>
                <a:ext cx="1385892" cy="616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548308" y="5158129"/>
                <a:ext cx="981935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08" y="5158129"/>
                <a:ext cx="981935" cy="6099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858000" y="5181289"/>
                <a:ext cx="981935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181289"/>
                <a:ext cx="981935" cy="6099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126609" y="6019800"/>
                <a:ext cx="1174552" cy="620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09" y="6019800"/>
                <a:ext cx="1174552" cy="6206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Example 2: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14600" y="808038"/>
            <a:ext cx="4743450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4x</a:t>
            </a:r>
            <a:r>
              <a:rPr lang="en-US" altLang="en-US" sz="2000" baseline="30000"/>
              <a:t>2</a:t>
            </a:r>
            <a:r>
              <a:rPr lang="en-US" altLang="en-US" sz="2000"/>
              <a:t> + 20x + 29 = 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 = ___         b = ___        c = 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Discriminant: 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Number &amp; type of roots: ________________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068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667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49494" y="137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355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6506" y="13400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289127" y="2135357"/>
                <a:ext cx="2605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(20)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29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27" y="2135357"/>
                <a:ext cx="2605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65708" y="2971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complex roots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88551" y="4419600"/>
                <a:ext cx="3182794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20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29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2(4)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1" y="4419600"/>
                <a:ext cx="3182794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40951" y="5486400"/>
                <a:ext cx="1967077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−64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51" y="5486400"/>
                <a:ext cx="1967077" cy="6732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35502" y="4384502"/>
                <a:ext cx="159518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02" y="4384502"/>
                <a:ext cx="1595180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83666" y="5158129"/>
                <a:ext cx="133870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666" y="5158129"/>
                <a:ext cx="1338700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858000" y="5181289"/>
                <a:ext cx="1396473" cy="89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181289"/>
                <a:ext cx="1396473" cy="8935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126609" y="6019800"/>
                <a:ext cx="1938351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09" y="6019800"/>
                <a:ext cx="1938351" cy="71019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Example 3: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492080" y="640676"/>
            <a:ext cx="478849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25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- 40x = – 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 = ___         b = ___        c = 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Discriminant: 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Number &amp; type of roots: ________________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1068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5" y="3722717"/>
            <a:ext cx="2667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59635" y="15129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0688" y="15148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5941" y="15148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335672" y="2276674"/>
                <a:ext cx="2605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(−40)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16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72" y="2276674"/>
                <a:ext cx="2605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312253" y="311311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rational root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35096" y="4560917"/>
                <a:ext cx="3849644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−(−40)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−40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2(25)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6" y="4560917"/>
                <a:ext cx="3849644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087496" y="5627717"/>
                <a:ext cx="1492588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96" y="5627717"/>
                <a:ext cx="1492588" cy="6741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582047" y="4525819"/>
                <a:ext cx="134100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047" y="4525819"/>
                <a:ext cx="1341008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594853" y="5299446"/>
                <a:ext cx="808811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53" y="5299446"/>
                <a:ext cx="808811" cy="6099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858000" y="5322606"/>
                <a:ext cx="808811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322606"/>
                <a:ext cx="808811" cy="6099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374382" y="6131499"/>
                <a:ext cx="565411" cy="620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382" y="6131499"/>
                <a:ext cx="565411" cy="6206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704145" y="984021"/>
                <a:ext cx="2373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25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+16=0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45" y="984021"/>
                <a:ext cx="237308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Example 4: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492080" y="640676"/>
            <a:ext cx="478849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x</a:t>
            </a:r>
            <a:r>
              <a:rPr lang="en-US" altLang="en-US" sz="2000" baseline="30000" dirty="0"/>
              <a:t>2 </a:t>
            </a:r>
            <a:r>
              <a:rPr lang="en-US" altLang="en-US" sz="2000" dirty="0"/>
              <a:t>- 8x = -14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 = ___         b = ___        c = 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Discriminant: 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Number &amp; type of roots: ________________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068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22717"/>
            <a:ext cx="2667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49494" y="15129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49712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3809" y="15148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289127" y="2276674"/>
                <a:ext cx="2348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(−8)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14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27" y="2276674"/>
                <a:ext cx="23487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65708" y="311311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irrational roots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88551" y="4560917"/>
                <a:ext cx="3464923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−(−8)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(−8)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14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1" y="4560917"/>
                <a:ext cx="3464923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40951" y="5627717"/>
                <a:ext cx="1364348" cy="67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51" y="5627717"/>
                <a:ext cx="1364348" cy="6751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35502" y="4525819"/>
                <a:ext cx="1492588" cy="67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02" y="4525819"/>
                <a:ext cx="1492588" cy="6760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83652" y="5322606"/>
                <a:ext cx="136434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652" y="5322606"/>
                <a:ext cx="1364348" cy="4019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858000" y="5322606"/>
                <a:ext cx="136434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=4−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322606"/>
                <a:ext cx="1364348" cy="4019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30390" y="6131499"/>
                <a:ext cx="1238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90" y="6131499"/>
                <a:ext cx="123867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847756" y="984021"/>
                <a:ext cx="1988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+14=0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756" y="984021"/>
                <a:ext cx="198836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Your Turn 1: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14600" y="808038"/>
            <a:ext cx="4743450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+ 2x - 35 = 0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 = ___         b = ___        c = 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Discriminant: 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Number &amp; type of roots: ________________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068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667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49494" y="137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1355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6506" y="134002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-35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289127" y="2135357"/>
                <a:ext cx="2605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(2)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27" y="2135357"/>
                <a:ext cx="2605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265708" y="29718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rational roots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88551" y="4419600"/>
                <a:ext cx="3099438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−35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1" y="4419600"/>
                <a:ext cx="3099438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040951" y="5486400"/>
                <a:ext cx="1793953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144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51" y="5486400"/>
                <a:ext cx="1793953" cy="6741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535502" y="4384502"/>
                <a:ext cx="151413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02" y="4384502"/>
                <a:ext cx="1514132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548308" y="5158129"/>
                <a:ext cx="93705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08" y="5158129"/>
                <a:ext cx="937051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858000" y="5181289"/>
                <a:ext cx="111017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181289"/>
                <a:ext cx="1110176" cy="6109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126609" y="6019800"/>
                <a:ext cx="962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09" y="6019800"/>
                <a:ext cx="96295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Your Turn 2: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14600" y="808038"/>
            <a:ext cx="4743450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2000"/>
              <a:t>x</a:t>
            </a:r>
            <a:r>
              <a:rPr lang="en-US" altLang="en-US" sz="2000" baseline="30000"/>
              <a:t>2</a:t>
            </a:r>
            <a:r>
              <a:rPr lang="en-US" altLang="en-US" sz="2000"/>
              <a:t> - 6x + 21 = 0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 = ___         b = ___        c = 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Discriminant: 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Number &amp; type of roots: ________________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1068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667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49494" y="137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35581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6506" y="13400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21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289127" y="2135357"/>
                <a:ext cx="2650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(−6)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=−48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27" y="2135357"/>
                <a:ext cx="265008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65708" y="2971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complex roots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88551" y="4419600"/>
                <a:ext cx="3464923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−(−6)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(−6)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1" y="4419600"/>
                <a:ext cx="3464923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40951" y="5486400"/>
                <a:ext cx="1665712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51" y="5486400"/>
                <a:ext cx="1665712" cy="6750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35502" y="4384502"/>
                <a:ext cx="1573636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02" y="4384502"/>
                <a:ext cx="1573636" cy="6750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83666" y="5158129"/>
                <a:ext cx="1573636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666" y="5158129"/>
                <a:ext cx="1573636" cy="4019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109138" y="5172740"/>
                <a:ext cx="1633332" cy="678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=3−2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38" y="5172740"/>
                <a:ext cx="1633332" cy="6789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040402" y="6019800"/>
                <a:ext cx="2300245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3+2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402" y="6019800"/>
                <a:ext cx="2300245" cy="4235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Your Turn 3: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492080" y="672247"/>
            <a:ext cx="4788490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</a:t>
            </a:r>
            <a:r>
              <a:rPr lang="en-US" altLang="en-US" sz="2000" dirty="0"/>
              <a:t>3x</a:t>
            </a:r>
            <a:r>
              <a:rPr lang="en-US" altLang="en-US" sz="2000" baseline="30000" dirty="0"/>
              <a:t>2 </a:t>
            </a:r>
            <a:r>
              <a:rPr lang="en-US" altLang="en-US" sz="2000" dirty="0"/>
              <a:t>+5x = 2</a:t>
            </a:r>
            <a:r>
              <a:rPr lang="en-US" altLang="en-US" sz="1800" dirty="0"/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 = ___         b = ___        c = 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Discriminant: 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Number &amp; type of roots: ________________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1068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5" y="3722717"/>
            <a:ext cx="2667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43796" y="15129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9545" y="14971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3058" y="148133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-2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35672" y="2276674"/>
                <a:ext cx="2220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(5)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72" y="2276674"/>
                <a:ext cx="222048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12253" y="311311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rational roots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35096" y="4560917"/>
                <a:ext cx="2971198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2(3)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96" y="4560917"/>
                <a:ext cx="2971198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87496" y="5627717"/>
                <a:ext cx="1537472" cy="67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96" y="5627717"/>
                <a:ext cx="1537472" cy="6751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82047" y="4525819"/>
                <a:ext cx="1385892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047" y="4525819"/>
                <a:ext cx="1385892" cy="6183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594853" y="5299446"/>
                <a:ext cx="981935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53" y="5299446"/>
                <a:ext cx="981935" cy="6117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858000" y="5322606"/>
                <a:ext cx="981935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322606"/>
                <a:ext cx="981935" cy="6127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374382" y="6131499"/>
                <a:ext cx="1213024" cy="620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382" y="6131499"/>
                <a:ext cx="1213024" cy="6206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704145" y="984021"/>
                <a:ext cx="1988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45" y="984021"/>
                <a:ext cx="198836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Your Turn 4: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14600" y="808038"/>
            <a:ext cx="4743450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</a:t>
            </a:r>
            <a:r>
              <a:rPr lang="en-US" altLang="en-US" sz="2000"/>
              <a:t>x</a:t>
            </a:r>
            <a:r>
              <a:rPr lang="en-US" altLang="en-US" sz="2000" baseline="30000"/>
              <a:t>2</a:t>
            </a:r>
            <a:r>
              <a:rPr lang="en-US" altLang="en-US" sz="2000"/>
              <a:t> - 11x + 24 = 0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 = ___         b = ___        c = 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Discriminant: 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Number &amp; type of roots: ________________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068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667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49494" y="137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355810"/>
            <a:ext cx="50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6506" y="13400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289127" y="2135357"/>
                <a:ext cx="2605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(−11)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24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27" y="2135357"/>
                <a:ext cx="2605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65708" y="29718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rational roots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88551" y="4419600"/>
                <a:ext cx="3721403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−(−11)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(−11)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1" y="4419600"/>
                <a:ext cx="3721403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40951" y="5486400"/>
                <a:ext cx="1620828" cy="67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51" y="5486400"/>
                <a:ext cx="1620828" cy="6760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35502" y="4384502"/>
                <a:ext cx="1341008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02" y="4384502"/>
                <a:ext cx="1341008" cy="616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548308" y="5158129"/>
                <a:ext cx="93705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08" y="5158129"/>
                <a:ext cx="937051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858000" y="5181289"/>
                <a:ext cx="80881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181289"/>
                <a:ext cx="808811" cy="6109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06006" y="6009503"/>
                <a:ext cx="11252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006" y="6009503"/>
                <a:ext cx="112524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</a:t>
            </a:r>
            <a:r>
              <a:rPr lang="en-US" altLang="en-US" dirty="0" smtClean="0"/>
              <a:t>3.2: </a:t>
            </a:r>
            <a:r>
              <a:rPr lang="en-US" altLang="en-US" dirty="0" smtClean="0"/>
              <a:t>Assessment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Check for Understanding: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 </a:t>
            </a:r>
            <a:r>
              <a:rPr lang="en-US" altLang="en-US" dirty="0" smtClean="0">
                <a:solidFill>
                  <a:srgbClr val="800080"/>
                </a:solidFill>
              </a:rPr>
              <a:t>Closure </a:t>
            </a:r>
            <a:r>
              <a:rPr lang="en-US" altLang="en-US" dirty="0" smtClean="0">
                <a:solidFill>
                  <a:srgbClr val="800080"/>
                </a:solidFill>
              </a:rPr>
              <a:t>3.2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Homework: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 </a:t>
            </a:r>
            <a:r>
              <a:rPr lang="en-US" altLang="en-US" dirty="0" smtClean="0">
                <a:solidFill>
                  <a:srgbClr val="800080"/>
                </a:solidFill>
              </a:rPr>
              <a:t>Practice </a:t>
            </a:r>
            <a:r>
              <a:rPr lang="en-US" altLang="en-US" dirty="0" smtClean="0">
                <a:solidFill>
                  <a:srgbClr val="800080"/>
                </a:solidFill>
              </a:rPr>
              <a:t>3.2</a:t>
            </a:r>
            <a:endParaRPr lang="en-US" altLang="en-US" dirty="0" smtClean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MC_06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hangingPunct="1"/>
            <a:r>
              <a:rPr lang="en-US" altLang="en-US" sz="1200" smtClean="0"/>
              <a:t>Transparency 6</a:t>
            </a:r>
          </a:p>
        </p:txBody>
      </p:sp>
      <p:pic>
        <p:nvPicPr>
          <p:cNvPr id="3277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secstart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0838" name="Text Box 6"/>
          <p:cNvSpPr txBox="1">
            <a:spLocks noChangeArrowheads="1"/>
          </p:cNvSpPr>
          <p:nvPr/>
        </p:nvSpPr>
        <p:spPr bwMode="white">
          <a:xfrm>
            <a:off x="1652588" y="6427788"/>
            <a:ext cx="57229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Click the mouse button or press the </a:t>
            </a:r>
            <a:b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Space Bar to display the answers.</a:t>
            </a:r>
          </a:p>
        </p:txBody>
      </p:sp>
      <p:pic>
        <p:nvPicPr>
          <p:cNvPr id="32775" name="Picture 7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267200" y="0"/>
            <a:ext cx="4724400" cy="457200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u="sng" smtClean="0">
                <a:solidFill>
                  <a:schemeClr val="tx1"/>
                </a:solidFill>
                <a:latin typeface="Arial Black" pitchFamily="34" charset="0"/>
              </a:rPr>
              <a:t>Lesson 3.1</a:t>
            </a:r>
            <a:br>
              <a:rPr lang="en-US" altLang="en-US" sz="2400" b="1" u="sng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altLang="en-US" sz="2400" b="1" u="sng" smtClean="0">
                <a:solidFill>
                  <a:schemeClr val="tx1"/>
                </a:solidFill>
                <a:latin typeface="Arial Black" pitchFamily="34" charset="0"/>
              </a:rPr>
              <a:t>Learning Targets: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90600" y="1905000"/>
            <a:ext cx="7239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I can solve quadratic equations by factoring.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I can write a quadratic equation when given its roots</a:t>
            </a:r>
            <a:r>
              <a:rPr lang="en-US" altLang="en-US" sz="2400"/>
              <a:t>.</a:t>
            </a:r>
            <a:endParaRPr lang="en-US" altLang="en-US" sz="2400" b="1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en-US" altLang="en-US" sz="2400" b="1">
              <a:latin typeface="Arial Black" pitchFamily="34" charset="0"/>
            </a:endParaRPr>
          </a:p>
        </p:txBody>
      </p:sp>
    </p:spTree>
  </p:cSld>
  <p:clrMapOvr>
    <a:masterClrMapping/>
  </p:clrMapOvr>
  <p:transition advTm="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MC_06-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hangingPunct="1"/>
            <a:r>
              <a:rPr lang="en-US" altLang="en-US" sz="1200" smtClean="0"/>
              <a:t>Transparency 6a</a:t>
            </a:r>
          </a:p>
        </p:txBody>
      </p:sp>
      <p:pic>
        <p:nvPicPr>
          <p:cNvPr id="33796" name="Picture 4" descr="secstart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267200" y="0"/>
            <a:ext cx="4724400" cy="457200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Review: Factoring Trinomials</a:t>
            </a:r>
            <a:br>
              <a:rPr lang="en-US" altLang="en-US" sz="2400" dirty="0" smtClean="0"/>
            </a:br>
            <a:r>
              <a:rPr lang="en-US" altLang="en-US" sz="2400" dirty="0" smtClean="0"/>
              <a:t>Hint: Always set equal to zero and check for GCF first! </a:t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457200" y="1195259"/>
            <a:ext cx="7924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Any trinomial:                                            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Perfect square trinomial:                           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Difference of two squares:                       Example: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1110729"/>
            <a:ext cx="1970026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38200" y="1479550"/>
            <a:ext cx="608013" cy="1552575"/>
            <a:chOff x="3900252" y="3101610"/>
            <a:chExt cx="780854" cy="1823912"/>
          </a:xfrm>
        </p:grpSpPr>
        <p:cxnSp>
          <p:nvCxnSpPr>
            <p:cNvPr id="5182" name="Straight Connector 3"/>
            <p:cNvCxnSpPr>
              <a:cxnSpLocks noChangeShapeType="1"/>
            </p:cNvCxnSpPr>
            <p:nvPr/>
          </p:nvCxnSpPr>
          <p:spPr bwMode="auto">
            <a:xfrm>
              <a:off x="3976204" y="3537259"/>
              <a:ext cx="685800" cy="9906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3" name="Straight Connector 6"/>
            <p:cNvCxnSpPr>
              <a:cxnSpLocks noChangeShapeType="1"/>
            </p:cNvCxnSpPr>
            <p:nvPr/>
          </p:nvCxnSpPr>
          <p:spPr bwMode="auto">
            <a:xfrm flipH="1">
              <a:off x="3900252" y="3511508"/>
              <a:ext cx="750826" cy="101635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04787" y="3101610"/>
              <a:ext cx="776319" cy="397663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46234" y="4527859"/>
              <a:ext cx="458862" cy="397663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514600" y="1779588"/>
            <a:ext cx="1200150" cy="914400"/>
            <a:chOff x="3219706" y="5715000"/>
            <a:chExt cx="1199894" cy="914400"/>
          </a:xfrm>
        </p:grpSpPr>
        <p:cxnSp>
          <p:nvCxnSpPr>
            <p:cNvPr id="5176" name="Straight Connector 12"/>
            <p:cNvCxnSpPr>
              <a:cxnSpLocks noChangeShapeType="1"/>
            </p:cNvCxnSpPr>
            <p:nvPr/>
          </p:nvCxnSpPr>
          <p:spPr bwMode="auto">
            <a:xfrm flipH="1">
              <a:off x="3219706" y="5715000"/>
              <a:ext cx="1199894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7" name="Straight Connector 14"/>
            <p:cNvCxnSpPr>
              <a:cxnSpLocks noChangeShapeType="1"/>
            </p:cNvCxnSpPr>
            <p:nvPr/>
          </p:nvCxnSpPr>
          <p:spPr bwMode="auto">
            <a:xfrm flipH="1">
              <a:off x="3219706" y="6185337"/>
              <a:ext cx="1199894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8" name="Straight Connector 15"/>
            <p:cNvCxnSpPr>
              <a:cxnSpLocks noChangeShapeType="1"/>
            </p:cNvCxnSpPr>
            <p:nvPr/>
          </p:nvCxnSpPr>
          <p:spPr bwMode="auto">
            <a:xfrm>
              <a:off x="4419600" y="5715000"/>
              <a:ext cx="0" cy="9144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9" name="Straight Connector 16"/>
            <p:cNvCxnSpPr>
              <a:cxnSpLocks noChangeShapeType="1"/>
            </p:cNvCxnSpPr>
            <p:nvPr/>
          </p:nvCxnSpPr>
          <p:spPr bwMode="auto">
            <a:xfrm>
              <a:off x="3219706" y="5715000"/>
              <a:ext cx="0" cy="9144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0" name="Straight Connector 17"/>
            <p:cNvCxnSpPr>
              <a:cxnSpLocks noChangeShapeType="1"/>
            </p:cNvCxnSpPr>
            <p:nvPr/>
          </p:nvCxnSpPr>
          <p:spPr bwMode="auto">
            <a:xfrm flipH="1">
              <a:off x="3231898" y="6629400"/>
              <a:ext cx="118770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1" name="Straight Connector 26"/>
            <p:cNvCxnSpPr>
              <a:cxnSpLocks noChangeShapeType="1"/>
            </p:cNvCxnSpPr>
            <p:nvPr/>
          </p:nvCxnSpPr>
          <p:spPr bwMode="auto">
            <a:xfrm flipH="1">
              <a:off x="3819653" y="5715000"/>
              <a:ext cx="6096" cy="9144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8478" y="1836239"/>
            <a:ext cx="626069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0400" y="2272633"/>
            <a:ext cx="361894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44041" name="Group 44040"/>
          <p:cNvGrpSpPr>
            <a:grpSpLocks/>
          </p:cNvGrpSpPr>
          <p:nvPr/>
        </p:nvGrpSpPr>
        <p:grpSpPr bwMode="auto">
          <a:xfrm>
            <a:off x="1600200" y="1671638"/>
            <a:ext cx="544513" cy="1022350"/>
            <a:chOff x="1600200" y="1434974"/>
            <a:chExt cx="543829" cy="1022325"/>
          </a:xfrm>
        </p:grpSpPr>
        <p:cxnSp>
          <p:nvCxnSpPr>
            <p:cNvPr id="5172" name="Straight Arrow Connector 44032"/>
            <p:cNvCxnSpPr>
              <a:cxnSpLocks noChangeShapeType="1"/>
            </p:cNvCxnSpPr>
            <p:nvPr/>
          </p:nvCxnSpPr>
          <p:spPr bwMode="auto">
            <a:xfrm flipH="1" flipV="1">
              <a:off x="1600200" y="1649338"/>
              <a:ext cx="457200" cy="32944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37" name="TextBox 4403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22119" y="2087967"/>
              <a:ext cx="421910" cy="369332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5174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1600200" y="1965643"/>
              <a:ext cx="457200" cy="38342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40" name="TextBox 4403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46966" y="1434974"/>
              <a:ext cx="372217" cy="523220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44044" name="Group 44043"/>
          <p:cNvGrpSpPr>
            <a:grpSpLocks/>
          </p:cNvGrpSpPr>
          <p:nvPr/>
        </p:nvGrpSpPr>
        <p:grpSpPr bwMode="auto">
          <a:xfrm>
            <a:off x="2181225" y="2020888"/>
            <a:ext cx="1866900" cy="422275"/>
            <a:chOff x="3717823" y="5908233"/>
            <a:chExt cx="1866217" cy="422070"/>
          </a:xfrm>
        </p:grpSpPr>
        <p:sp>
          <p:nvSpPr>
            <p:cNvPr id="5170" name="Oval 44041"/>
            <p:cNvSpPr>
              <a:spLocks noChangeArrowheads="1"/>
            </p:cNvSpPr>
            <p:nvPr/>
          </p:nvSpPr>
          <p:spPr bwMode="auto">
            <a:xfrm rot="-2357820">
              <a:off x="3736991" y="5908233"/>
              <a:ext cx="1827882" cy="42207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5171" name="TextBox 44042"/>
            <p:cNvSpPr txBox="1">
              <a:spLocks noChangeArrowheads="1"/>
            </p:cNvSpPr>
            <p:nvPr/>
          </p:nvSpPr>
          <p:spPr bwMode="auto">
            <a:xfrm rot="-2389384">
              <a:off x="3717823" y="5943599"/>
              <a:ext cx="1866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</a:rPr>
                <a:t>Split the middle term.</a:t>
              </a:r>
            </a:p>
          </p:txBody>
        </p:sp>
      </p:grpSp>
      <p:sp>
        <p:nvSpPr>
          <p:cNvPr id="46" name="Text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2330" y="926063"/>
            <a:ext cx="2116605" cy="36933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181600" y="1571625"/>
            <a:ext cx="623888" cy="1038225"/>
            <a:chOff x="3872894" y="3312677"/>
            <a:chExt cx="800847" cy="1220110"/>
          </a:xfrm>
        </p:grpSpPr>
        <p:cxnSp>
          <p:nvCxnSpPr>
            <p:cNvPr id="5166" name="Straight Connector 47"/>
            <p:cNvCxnSpPr>
              <a:cxnSpLocks noChangeShapeType="1"/>
            </p:cNvCxnSpPr>
            <p:nvPr/>
          </p:nvCxnSpPr>
          <p:spPr bwMode="auto">
            <a:xfrm>
              <a:off x="3976204" y="3537259"/>
              <a:ext cx="685800" cy="9906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7" name="Straight Connector 48"/>
            <p:cNvCxnSpPr>
              <a:cxnSpLocks noChangeShapeType="1"/>
            </p:cNvCxnSpPr>
            <p:nvPr/>
          </p:nvCxnSpPr>
          <p:spPr bwMode="auto">
            <a:xfrm flipH="1">
              <a:off x="3900252" y="3511508"/>
              <a:ext cx="750826" cy="101635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xtBox 4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872894" y="3312677"/>
              <a:ext cx="800847" cy="397663"/>
            </a:xfrm>
            <a:prstGeom prst="rect">
              <a:avLst/>
            </a:prstGeom>
            <a:blipFill rotWithShape="1">
              <a:blip r:embed="rId11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1" name="TextBox 5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46234" y="4135124"/>
              <a:ext cx="457215" cy="397663"/>
            </a:xfrm>
            <a:prstGeom prst="rect">
              <a:avLst/>
            </a:prstGeom>
            <a:blipFill rotWithShape="1">
              <a:blip r:embed="rId12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824538" y="1571625"/>
            <a:ext cx="542925" cy="1022350"/>
            <a:chOff x="1600200" y="1434974"/>
            <a:chExt cx="543829" cy="1022325"/>
          </a:xfrm>
        </p:grpSpPr>
        <p:cxnSp>
          <p:nvCxnSpPr>
            <p:cNvPr id="5162" name="Straight Arrow Connector 52"/>
            <p:cNvCxnSpPr>
              <a:cxnSpLocks noChangeShapeType="1"/>
            </p:cNvCxnSpPr>
            <p:nvPr/>
          </p:nvCxnSpPr>
          <p:spPr bwMode="auto">
            <a:xfrm flipH="1" flipV="1">
              <a:off x="1600200" y="1649338"/>
              <a:ext cx="457200" cy="32944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Box 5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22119" y="2087967"/>
              <a:ext cx="421910" cy="369332"/>
            </a:xfrm>
            <a:prstGeom prst="rect">
              <a:avLst/>
            </a:prstGeom>
            <a:blipFill rotWithShape="1">
              <a:blip r:embed="rId1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5164" name="Straight Arrow Connector 54"/>
            <p:cNvCxnSpPr>
              <a:cxnSpLocks noChangeShapeType="1"/>
            </p:cNvCxnSpPr>
            <p:nvPr/>
          </p:nvCxnSpPr>
          <p:spPr bwMode="auto">
            <a:xfrm flipH="1">
              <a:off x="1600200" y="1965643"/>
              <a:ext cx="457200" cy="38342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TextBox 5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46966" y="1434974"/>
              <a:ext cx="372217" cy="523220"/>
            </a:xfrm>
            <a:prstGeom prst="rect">
              <a:avLst/>
            </a:prstGeom>
            <a:blipFill rotWithShape="1">
              <a:blip r:embed="rId1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44045" name="TextBox 440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9987" y="1988959"/>
            <a:ext cx="1165704" cy="369332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7019925" y="1582738"/>
            <a:ext cx="1200150" cy="914400"/>
            <a:chOff x="3219706" y="5715000"/>
            <a:chExt cx="1199894" cy="914400"/>
          </a:xfrm>
        </p:grpSpPr>
        <p:cxnSp>
          <p:nvCxnSpPr>
            <p:cNvPr id="5156" name="Straight Connector 58"/>
            <p:cNvCxnSpPr>
              <a:cxnSpLocks noChangeShapeType="1"/>
            </p:cNvCxnSpPr>
            <p:nvPr/>
          </p:nvCxnSpPr>
          <p:spPr bwMode="auto">
            <a:xfrm flipH="1">
              <a:off x="3219706" y="5715000"/>
              <a:ext cx="1199894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7" name="Straight Connector 59"/>
            <p:cNvCxnSpPr>
              <a:cxnSpLocks noChangeShapeType="1"/>
            </p:cNvCxnSpPr>
            <p:nvPr/>
          </p:nvCxnSpPr>
          <p:spPr bwMode="auto">
            <a:xfrm flipH="1">
              <a:off x="3219706" y="6185337"/>
              <a:ext cx="1199894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8" name="Straight Connector 60"/>
            <p:cNvCxnSpPr>
              <a:cxnSpLocks noChangeShapeType="1"/>
            </p:cNvCxnSpPr>
            <p:nvPr/>
          </p:nvCxnSpPr>
          <p:spPr bwMode="auto">
            <a:xfrm>
              <a:off x="4419600" y="5715000"/>
              <a:ext cx="0" cy="9144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9" name="Straight Connector 61"/>
            <p:cNvCxnSpPr>
              <a:cxnSpLocks noChangeShapeType="1"/>
            </p:cNvCxnSpPr>
            <p:nvPr/>
          </p:nvCxnSpPr>
          <p:spPr bwMode="auto">
            <a:xfrm>
              <a:off x="3219706" y="5715000"/>
              <a:ext cx="0" cy="9144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0" name="Straight Connector 62"/>
            <p:cNvCxnSpPr>
              <a:cxnSpLocks noChangeShapeType="1"/>
            </p:cNvCxnSpPr>
            <p:nvPr/>
          </p:nvCxnSpPr>
          <p:spPr bwMode="auto">
            <a:xfrm flipH="1">
              <a:off x="3231898" y="6629400"/>
              <a:ext cx="118770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1" name="Straight Connector 63"/>
            <p:cNvCxnSpPr>
              <a:cxnSpLocks noChangeShapeType="1"/>
            </p:cNvCxnSpPr>
            <p:nvPr/>
          </p:nvCxnSpPr>
          <p:spPr bwMode="auto">
            <a:xfrm flipH="1">
              <a:off x="3819653" y="5715000"/>
              <a:ext cx="6096" cy="9144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" name="TextBox 6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34918" y="1656161"/>
            <a:ext cx="620426" cy="369332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44047" name="Group 44046"/>
          <p:cNvGrpSpPr>
            <a:grpSpLocks/>
          </p:cNvGrpSpPr>
          <p:nvPr/>
        </p:nvGrpSpPr>
        <p:grpSpPr bwMode="auto">
          <a:xfrm>
            <a:off x="2149475" y="1409700"/>
            <a:ext cx="1370013" cy="1222375"/>
            <a:chOff x="2740136" y="5562600"/>
            <a:chExt cx="1369568" cy="1222649"/>
          </a:xfrm>
        </p:grpSpPr>
        <p:sp>
          <p:nvSpPr>
            <p:cNvPr id="5154" name="TextBox 44045"/>
            <p:cNvSpPr txBox="1">
              <a:spLocks noChangeArrowheads="1"/>
            </p:cNvSpPr>
            <p:nvPr/>
          </p:nvSpPr>
          <p:spPr bwMode="auto">
            <a:xfrm>
              <a:off x="3271013" y="5562600"/>
              <a:ext cx="8386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Factor</a:t>
              </a:r>
            </a:p>
          </p:txBody>
        </p:sp>
        <p:sp>
          <p:nvSpPr>
            <p:cNvPr id="5155" name="TextBox 66"/>
            <p:cNvSpPr txBox="1">
              <a:spLocks noChangeArrowheads="1"/>
            </p:cNvSpPr>
            <p:nvPr/>
          </p:nvSpPr>
          <p:spPr bwMode="auto">
            <a:xfrm rot="-5400000">
              <a:off x="2505456" y="6181238"/>
              <a:ext cx="8386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Factor</a:t>
              </a:r>
            </a:p>
          </p:txBody>
        </p:sp>
      </p:grpSp>
      <p:sp>
        <p:nvSpPr>
          <p:cNvPr id="69" name="TextBox 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48156" y="2072660"/>
            <a:ext cx="678391" cy="369332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4048" name="TextBox 4404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06239" y="1644366"/>
            <a:ext cx="635687" cy="369332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1" name="TextBox 7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74773" y="2087967"/>
            <a:ext cx="680571" cy="369332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4049" name="TextBox 440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5455" y="1200662"/>
            <a:ext cx="379206" cy="369332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3" name="TextBox 7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39663" y="1631235"/>
            <a:ext cx="507447" cy="369332"/>
          </a:xfrm>
          <a:prstGeom prst="rect">
            <a:avLst/>
          </a:prstGeom>
          <a:blipFill rotWithShape="1">
            <a:blip r:embed="rId21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4" name="TextBox 7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98838" y="1215530"/>
            <a:ext cx="377026" cy="369332"/>
          </a:xfrm>
          <a:prstGeom prst="rect">
            <a:avLst/>
          </a:prstGeom>
          <a:blipFill rotWithShape="1">
            <a:blip r:embed="rId2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5" name="TextBox 7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39663" y="2066112"/>
            <a:ext cx="550151" cy="369332"/>
          </a:xfrm>
          <a:prstGeom prst="rect">
            <a:avLst/>
          </a:prstGeom>
          <a:blipFill rotWithShape="1">
            <a:blip r:embed="rId2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4050" name="TextBox 440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39797" y="2514062"/>
            <a:ext cx="2258567" cy="369332"/>
          </a:xfrm>
          <a:prstGeom prst="rect">
            <a:avLst/>
          </a:prstGeom>
          <a:blipFill rotWithShape="1">
            <a:blip r:embed="rId2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7" name="TextBox 7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240" y="3289528"/>
            <a:ext cx="4550476" cy="369332"/>
          </a:xfrm>
          <a:prstGeom prst="rect">
            <a:avLst/>
          </a:prstGeom>
          <a:blipFill rotWithShape="1">
            <a:blip r:embed="rId2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8" name="TextBox 7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041" y="3658860"/>
            <a:ext cx="2141612" cy="369332"/>
          </a:xfrm>
          <a:prstGeom prst="rect">
            <a:avLst/>
          </a:prstGeom>
          <a:blipFill rotWithShape="1">
            <a:blip r:embed="rId2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9" name="TextBox 7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2104" y="3658860"/>
            <a:ext cx="2141612" cy="369332"/>
          </a:xfrm>
          <a:prstGeom prst="rect">
            <a:avLst/>
          </a:prstGeom>
          <a:blipFill rotWithShape="1">
            <a:blip r:embed="rId2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4051" name="TextBox 440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2630" y="4114800"/>
            <a:ext cx="1517338" cy="369332"/>
          </a:xfrm>
          <a:prstGeom prst="rect">
            <a:avLst/>
          </a:prstGeom>
          <a:blipFill rotWithShape="1">
            <a:blip r:embed="rId2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1" name="TextBox 8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34241" y="4114800"/>
            <a:ext cx="1517338" cy="369332"/>
          </a:xfrm>
          <a:prstGeom prst="rect">
            <a:avLst/>
          </a:prstGeom>
          <a:blipFill rotWithShape="1">
            <a:blip r:embed="rId29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4052" name="Rectangle 440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35727" y="3289528"/>
            <a:ext cx="2167901" cy="369332"/>
          </a:xfrm>
          <a:prstGeom prst="rect">
            <a:avLst/>
          </a:prstGeom>
          <a:blipFill rotWithShape="1">
            <a:blip r:embed="rId3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3" name="TextBox 8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8872" y="3658860"/>
            <a:ext cx="2130327" cy="369332"/>
          </a:xfrm>
          <a:prstGeom prst="rect">
            <a:avLst/>
          </a:prstGeom>
          <a:blipFill rotWithShape="1">
            <a:blip r:embed="rId31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4" name="TextBox 8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18925" y="4114800"/>
            <a:ext cx="1511696" cy="369332"/>
          </a:xfrm>
          <a:prstGeom prst="rect">
            <a:avLst/>
          </a:prstGeom>
          <a:blipFill rotWithShape="1">
            <a:blip r:embed="rId3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11374" y="5257800"/>
                <a:ext cx="1437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74" y="5257800"/>
                <a:ext cx="1437188" cy="36933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990182" y="5627132"/>
                <a:ext cx="2135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82" y="5627132"/>
                <a:ext cx="2135585" cy="369332"/>
              </a:xfrm>
              <a:prstGeom prst="rect">
                <a:avLst/>
              </a:prstGeom>
              <a:blipFill rotWithShape="1">
                <a:blip r:embed="rId3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899866" y="5257800"/>
                <a:ext cx="1453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−64=0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866" y="5257800"/>
                <a:ext cx="1453988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587074" y="5627132"/>
                <a:ext cx="2135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+8)(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−8)=0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074" y="5627132"/>
                <a:ext cx="2135585" cy="369332"/>
              </a:xfrm>
              <a:prstGeom prst="rect">
                <a:avLst/>
              </a:prstGeom>
              <a:blipFill rotWithShape="1">
                <a:blip r:embed="rId36"/>
                <a:stretch>
                  <a:fillRect l="-28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3" grpId="0"/>
      <p:bldP spid="94" grpId="0"/>
      <p:bldP spid="95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Vocabulary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09600" y="1373188"/>
            <a:ext cx="5627688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Zero Product Property</a:t>
            </a:r>
            <a:r>
              <a:rPr lang="en-US" altLang="en-US" sz="2000" b="1" dirty="0" smtClean="0"/>
              <a:t>: </a:t>
            </a: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To write a quadratic equation with roots </a:t>
            </a:r>
            <a:r>
              <a:rPr lang="en-US" altLang="en-US" sz="2000" b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q</a:t>
            </a:r>
            <a:r>
              <a:rPr lang="en-US" altLang="en-US" sz="20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133600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For </a:t>
            </a:r>
            <a:r>
              <a:rPr lang="en-US" altLang="en-US" sz="2000" dirty="0" smtClean="0">
                <a:solidFill>
                  <a:srgbClr val="FF0000"/>
                </a:solidFill>
              </a:rPr>
              <a:t>any</a:t>
            </a:r>
            <a:r>
              <a:rPr lang="en-US" altLang="en-US" dirty="0" smtClean="0">
                <a:solidFill>
                  <a:srgbClr val="FF0000"/>
                </a:solidFill>
              </a:rPr>
              <a:t> real numbers a and b, if ab = 0, then either a = 0 or b = 0, or both a and b equal zero.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4086225"/>
            <a:ext cx="3969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pattern:     (x – p)(x – q) = 0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Example 1: Solve by factoring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066800" y="13573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</a:t>
            </a:r>
            <a:r>
              <a:rPr lang="en-US" altLang="en-US" sz="2000" dirty="0"/>
              <a:t>3x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= 15x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343400" y="1351135"/>
            <a:ext cx="4724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Set the equation equal to zero.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Factor out the GCF if possible.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Use another factoring method if possible.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Set the factor/s equal to zero.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Solve.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904311"/>
                <a:ext cx="1881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4311"/>
                <a:ext cx="188102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2443290"/>
                <a:ext cx="18240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−5)=0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43290"/>
                <a:ext cx="182402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15284" y="3107036"/>
            <a:ext cx="3676789" cy="400110"/>
            <a:chOff x="234905" y="3291702"/>
            <a:chExt cx="3676789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4905" y="3291702"/>
                  <a:ext cx="10193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05" y="3291702"/>
                  <a:ext cx="101938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85946" y="3291702"/>
                  <a:ext cx="13257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−5=0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946" y="3291702"/>
                  <a:ext cx="132574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2789" y="3549134"/>
                <a:ext cx="876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9" y="3549134"/>
                <a:ext cx="87671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70282" y="3551193"/>
                <a:ext cx="876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282" y="3551193"/>
                <a:ext cx="87671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641081" y="4724400"/>
                <a:ext cx="11252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081" y="4724400"/>
                <a:ext cx="112524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smtClean="0"/>
              <a:t>Example 2: Solve by factoring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838200" y="1585913"/>
            <a:ext cx="160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4x</a:t>
            </a:r>
            <a:r>
              <a:rPr lang="en-US" altLang="en-US" sz="2000" baseline="30000"/>
              <a:t>2</a:t>
            </a:r>
            <a:r>
              <a:rPr lang="en-US" altLang="en-US" sz="2000"/>
              <a:t> - 5x = 21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343400" y="1351135"/>
            <a:ext cx="4724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Set the equation equal to zero.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Factor out the GCF if possible.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Use another factoring method if possible.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Set the factor/s equal to zero.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Solve.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1904311"/>
                <a:ext cx="23300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−21=0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4311"/>
                <a:ext cx="2330061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147" y="2428988"/>
                <a:ext cx="2484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(4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+7)(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−3)=0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7" y="2428988"/>
                <a:ext cx="248465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15284" y="3107036"/>
            <a:ext cx="3676789" cy="400110"/>
            <a:chOff x="234905" y="3291702"/>
            <a:chExt cx="3676789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4905" y="3291702"/>
                  <a:ext cx="14684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+7=0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05" y="3291702"/>
                  <a:ext cx="146841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85946" y="3291702"/>
                  <a:ext cx="13257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−3=0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946" y="3291702"/>
                  <a:ext cx="132574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2789" y="3549134"/>
                <a:ext cx="12117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9" y="3549134"/>
                <a:ext cx="121174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70282" y="3551193"/>
                <a:ext cx="876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282" y="3551193"/>
                <a:ext cx="87671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2789" y="3975217"/>
                <a:ext cx="1069075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9" y="3975217"/>
                <a:ext cx="1069075" cy="6665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631864" y="5029199"/>
                <a:ext cx="1512594" cy="911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864" y="5029199"/>
                <a:ext cx="1512594" cy="91121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Write the quadratic equation given its roots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09600" y="1128713"/>
            <a:ext cx="685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Example 3: </a:t>
            </a:r>
            <a:r>
              <a:rPr lang="en-US" altLang="en-US" sz="2000" i="1"/>
              <a:t>Write a quadratic equation with roots  3 and -5.</a:t>
            </a:r>
            <a:r>
              <a:rPr lang="en-US" altLang="en-US" sz="20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55863" y="1981200"/>
                <a:ext cx="2868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               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863" y="1981200"/>
                <a:ext cx="286879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4552" y="2486744"/>
                <a:ext cx="2344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52" y="2486744"/>
                <a:ext cx="234455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9949" y="3039254"/>
                <a:ext cx="2187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−15=0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49" y="3039254"/>
                <a:ext cx="218739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Write the quadratic equation given its roots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9600" y="1128713"/>
            <a:ext cx="734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Example 4: </a:t>
            </a:r>
            <a:r>
              <a:rPr lang="en-US" altLang="en-US" sz="2000" i="1"/>
              <a:t>Write a quadratic equation with roots  -7/8 and 1/3</a:t>
            </a:r>
            <a:r>
              <a:rPr lang="en-US" altLang="en-US" sz="2000"/>
              <a:t> </a:t>
            </a:r>
            <a:r>
              <a:rPr lang="en-US" altLang="en-US" sz="2000" i="1"/>
              <a:t>.</a:t>
            </a:r>
            <a:r>
              <a:rPr lang="en-US" altLang="en-US" sz="200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950795" y="1665086"/>
                <a:ext cx="251883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795" y="1665086"/>
                <a:ext cx="2518831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966543" y="3389630"/>
                <a:ext cx="2629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+7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43" y="3389630"/>
                <a:ext cx="262988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089872" y="3943290"/>
                <a:ext cx="24727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+13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872" y="3943290"/>
                <a:ext cx="247272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899306" y="2514600"/>
                <a:ext cx="2593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=−7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3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06" y="2514600"/>
                <a:ext cx="259308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6971</TotalTime>
  <Words>1693</Words>
  <Application>Microsoft Office PowerPoint</Application>
  <PresentationFormat>On-screen Show (4:3)</PresentationFormat>
  <Paragraphs>392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Algebra 2A – Unit 3 </vt:lpstr>
      <vt:lpstr>Algebra 2A – Unit 3 Lesson 3.1</vt:lpstr>
      <vt:lpstr>Lesson 3.1 Learning Targets:</vt:lpstr>
      <vt:lpstr>Review: Factoring Trinomials Hint: Always set equal to zero and check for GCF first!  </vt:lpstr>
      <vt:lpstr>Vocabulary</vt:lpstr>
      <vt:lpstr>Example 1: Solve by factoring</vt:lpstr>
      <vt:lpstr>Example 2: Solve by factoring</vt:lpstr>
      <vt:lpstr>Write the quadratic equation given its roots</vt:lpstr>
      <vt:lpstr>Write the quadratic equation given its roots</vt:lpstr>
      <vt:lpstr>Your Turn 1: Solve by factoring</vt:lpstr>
      <vt:lpstr>Your Turn 2: Solve by factoring</vt:lpstr>
      <vt:lpstr>PowerPoint Presentation</vt:lpstr>
      <vt:lpstr>PowerPoint Presentation</vt:lpstr>
      <vt:lpstr>Lesson 3.1: Assessment</vt:lpstr>
      <vt:lpstr>Transparency 4</vt:lpstr>
      <vt:lpstr>Transparency 4a</vt:lpstr>
      <vt:lpstr>Lesson 3.2</vt:lpstr>
      <vt:lpstr>Lesson 3.2 Learning Targets:</vt:lpstr>
      <vt:lpstr>Vocabulary</vt:lpstr>
      <vt:lpstr>Example 1:</vt:lpstr>
      <vt:lpstr>Example 2:</vt:lpstr>
      <vt:lpstr>Example 3:</vt:lpstr>
      <vt:lpstr>Example 4:</vt:lpstr>
      <vt:lpstr>Your Turn 1:</vt:lpstr>
      <vt:lpstr>Your Turn 2:</vt:lpstr>
      <vt:lpstr>Your Turn 3:</vt:lpstr>
      <vt:lpstr>Your Turn 4:</vt:lpstr>
      <vt:lpstr>Lesson 3.2: Assessment</vt:lpstr>
      <vt:lpstr>Transparency 6</vt:lpstr>
      <vt:lpstr>Transparency 6a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Algebra Chapter 3</dc:title>
  <dc:creator>Kevin Klassen</dc:creator>
  <cp:lastModifiedBy>The  Klassen's</cp:lastModifiedBy>
  <cp:revision>419</cp:revision>
  <cp:lastPrinted>1904-01-01T00:00:00Z</cp:lastPrinted>
  <dcterms:created xsi:type="dcterms:W3CDTF">2005-10-02T17:14:47Z</dcterms:created>
  <dcterms:modified xsi:type="dcterms:W3CDTF">2015-08-16T03:03:34Z</dcterms:modified>
</cp:coreProperties>
</file>