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0"/>
  </p:notesMasterIdLst>
  <p:sldIdLst>
    <p:sldId id="429" r:id="rId3"/>
    <p:sldId id="430" r:id="rId4"/>
    <p:sldId id="431" r:id="rId5"/>
    <p:sldId id="434" r:id="rId6"/>
    <p:sldId id="432" r:id="rId7"/>
    <p:sldId id="433" r:id="rId8"/>
    <p:sldId id="456" r:id="rId9"/>
    <p:sldId id="435" r:id="rId10"/>
    <p:sldId id="436" r:id="rId11"/>
    <p:sldId id="437" r:id="rId12"/>
    <p:sldId id="438" r:id="rId13"/>
    <p:sldId id="457" r:id="rId14"/>
    <p:sldId id="439" r:id="rId15"/>
    <p:sldId id="440" r:id="rId16"/>
    <p:sldId id="443" r:id="rId17"/>
    <p:sldId id="444" r:id="rId18"/>
    <p:sldId id="445" r:id="rId19"/>
    <p:sldId id="446" r:id="rId20"/>
    <p:sldId id="447" r:id="rId21"/>
    <p:sldId id="448" r:id="rId22"/>
    <p:sldId id="318" r:id="rId23"/>
    <p:sldId id="311" r:id="rId24"/>
    <p:sldId id="319" r:id="rId25"/>
    <p:sldId id="320" r:id="rId26"/>
    <p:sldId id="321" r:id="rId27"/>
    <p:sldId id="322" r:id="rId28"/>
    <p:sldId id="323" r:id="rId29"/>
    <p:sldId id="324" r:id="rId30"/>
    <p:sldId id="427" r:id="rId31"/>
    <p:sldId id="328" r:id="rId32"/>
    <p:sldId id="325" r:id="rId33"/>
    <p:sldId id="326" r:id="rId34"/>
    <p:sldId id="312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422" r:id="rId46"/>
    <p:sldId id="351" r:id="rId47"/>
    <p:sldId id="341" r:id="rId48"/>
    <p:sldId id="342" r:id="rId49"/>
    <p:sldId id="343" r:id="rId50"/>
    <p:sldId id="345" r:id="rId51"/>
    <p:sldId id="347" r:id="rId52"/>
    <p:sldId id="352" r:id="rId53"/>
    <p:sldId id="353" r:id="rId54"/>
    <p:sldId id="354" r:id="rId55"/>
    <p:sldId id="344" r:id="rId56"/>
    <p:sldId id="458" r:id="rId57"/>
    <p:sldId id="363" r:id="rId58"/>
    <p:sldId id="356" r:id="rId59"/>
    <p:sldId id="357" r:id="rId60"/>
    <p:sldId id="358" r:id="rId61"/>
    <p:sldId id="359" r:id="rId62"/>
    <p:sldId id="360" r:id="rId63"/>
    <p:sldId id="361" r:id="rId64"/>
    <p:sldId id="348" r:id="rId65"/>
    <p:sldId id="349" r:id="rId66"/>
    <p:sldId id="459" r:id="rId67"/>
    <p:sldId id="380" r:id="rId68"/>
    <p:sldId id="368" r:id="rId69"/>
    <p:sldId id="369" r:id="rId70"/>
    <p:sldId id="370" r:id="rId71"/>
    <p:sldId id="371" r:id="rId72"/>
    <p:sldId id="381" r:id="rId73"/>
    <p:sldId id="372" r:id="rId74"/>
    <p:sldId id="373" r:id="rId75"/>
    <p:sldId id="374" r:id="rId76"/>
    <p:sldId id="375" r:id="rId77"/>
    <p:sldId id="382" r:id="rId78"/>
    <p:sldId id="383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E8F046"/>
    <a:srgbClr val="EB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82" autoAdjust="0"/>
  </p:normalViewPr>
  <p:slideViewPr>
    <p:cSldViewPr>
      <p:cViewPr varScale="1">
        <p:scale>
          <a:sx n="104" d="100"/>
          <a:sy n="104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8519E1-5382-4DFF-9425-6F4D70DB9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20E138-2E9F-4E96-B5E2-96C8D680059A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890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7C6466-78E1-40B5-B975-CDD4D2BCCCA7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002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39CC3B-DBAE-4742-B66D-8BD45BBE4E9B}" type="slidenum">
              <a:rPr lang="en-US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312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EC1CA0-F557-49EB-B9B4-81839FD90698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111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03ECF7-BFDA-4C76-AB40-BEA9693F4303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49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379AC4-75F7-4780-B124-DB10D0E2B431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242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CE86A8-64D3-4937-AA6C-184CDAF7419F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2785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3782F7-CFD8-49E2-ABCD-D810E80EF644}" type="slidenum">
              <a:rPr lang="en-US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070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8DDEC-34EC-42D4-8266-FFE62A9F8370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8010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18220F-400D-41EA-A73E-37CA427D1D0C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8476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A5905-C97C-48B6-A50C-42D395128649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216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C6CE4-8CEA-4614-BF8E-1D96313C19D2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184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B8D7F1-C266-4383-A281-37EA56CB04D4}" type="slidenum">
              <a:rPr lang="en-US" altLang="en-US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8043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61458B-B390-4B1F-A433-8D04ED1FBBC8}" type="slidenum">
              <a:rPr lang="en-US" altLang="en-US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6809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B170D1-E4E9-4850-9AE2-6833934E3A09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0404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61F29-29A1-48B4-B0F3-1C65D1771811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11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A9AA7D-A87F-480C-AB00-54A8CC02D9AD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6632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5095F5-217C-4E29-8DE2-F96B0E3394C7}" type="slidenum">
              <a:rPr lang="en-US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105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C45746-BB3E-4C2C-975C-E3E362D2EB79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2677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9BC46-6DF2-4C0D-8E2E-A33D641CDE81}" type="slidenum">
              <a:rPr lang="en-US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7129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5A3EB-D361-460F-A950-30D2D67547EF}" type="slidenum">
              <a:rPr lang="en-US" altLang="en-US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655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F45CFA-A776-4886-8A8A-0390723E9C98}" type="slidenum">
              <a:rPr lang="en-US" altLang="en-US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806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BE614E-04A5-4786-A6A2-8E6EFC78308E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2678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CC8C19-66CA-49C2-ACB3-5EB330DA83F8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7588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1278BF-76D9-43CD-9291-415F4A1D4EAB}" type="slidenum">
              <a:rPr lang="en-US" altLang="en-US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8761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F2B141-8696-424E-82D0-0E6E1E3D6CB7}" type="slidenum">
              <a:rPr lang="en-US" altLang="en-US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217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D22A7C-48D1-4D32-9C2A-DEAF6F4D6C86}" type="slidenum">
              <a:rPr lang="en-US" altLang="en-US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6157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61F29-29A1-48B4-B0F3-1C65D1771811}" type="slidenum">
              <a:rPr lang="en-US" altLang="en-US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6808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C29DC6-50C9-4BB4-B149-BC4CB9111E59}" type="slidenum">
              <a:rPr lang="en-US" altLang="en-US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6495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6B96BC-3DC6-4F16-BBB1-FE697DD4A05B}" type="slidenum">
              <a:rPr lang="en-US" altLang="en-US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7283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6D3CD2-13BF-44DE-9F40-9B624874C7FA}" type="slidenum">
              <a:rPr lang="en-US" altLang="en-US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8654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273683-7C65-4949-A50C-6546121C162A}" type="slidenum">
              <a:rPr lang="en-US" altLang="en-US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4534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E439F9-F5BB-40A5-8B35-6D8AA8404C69}" type="slidenum">
              <a:rPr lang="en-US" altLang="en-US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995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61C4E8-E503-4482-9CD0-47A42187EE4C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1262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97A732-2443-4824-B010-2B57F1714D40}" type="slidenum">
              <a:rPr lang="en-US" altLang="en-US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74816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2A0DC9-6534-4BC1-8E9A-60F2FA837129}" type="slidenum">
              <a:rPr lang="en-US" altLang="en-US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2072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7BBD3-7B59-4310-8F88-BDBA8062DF3E}" type="slidenum">
              <a:rPr lang="en-US" altLang="en-US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7366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BA1D5A-1D56-49B4-9199-2A99305164C2}" type="slidenum">
              <a:rPr lang="en-US" altLang="en-US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10895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61F29-29A1-48B4-B0F3-1C65D1771811}" type="slidenum">
              <a:rPr lang="en-US" altLang="en-US" smtClean="0"/>
              <a:pPr eaLnBrk="1" hangingPunct="1"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5030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B01AB3-B1E4-49D7-BB61-41CDD1273AB0}" type="slidenum">
              <a:rPr lang="en-US" altLang="en-US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50339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DE6267-30CF-42AE-BFE1-702F6410F921}" type="slidenum">
              <a:rPr lang="en-US" altLang="en-US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8148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4AA0A9-04E4-46F9-AEFC-1CDEF4165FB6}" type="slidenum">
              <a:rPr lang="en-US" altLang="en-US" smtClean="0"/>
              <a:pPr eaLnBrk="1" hangingPunct="1">
                <a:spcBef>
                  <a:spcPct val="0"/>
                </a:spcBef>
              </a:pPr>
              <a:t>68</a:t>
            </a:fld>
            <a:endParaRPr lang="en-US" alt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80584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3C336-6DB5-4005-AA9A-3E53C7A13425}" type="slidenum">
              <a:rPr lang="en-US" altLang="en-US" smtClean="0"/>
              <a:pPr eaLnBrk="1" hangingPunct="1">
                <a:spcBef>
                  <a:spcPct val="0"/>
                </a:spcBef>
              </a:pPr>
              <a:t>69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1213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81FC5A-F772-499B-9A92-3366FBF2AFA4}" type="slidenum">
              <a:rPr lang="en-US" altLang="en-US" smtClean="0"/>
              <a:pPr eaLnBrk="1" hangingPunct="1">
                <a:spcBef>
                  <a:spcPct val="0"/>
                </a:spcBef>
              </a:pPr>
              <a:t>70</a:t>
            </a:fld>
            <a:endParaRPr lang="en-US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430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8D2ED3-C89E-4F58-8878-CE6A73B49C28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1671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6639D-3899-4A48-AEE1-08D48D7FB127}" type="slidenum">
              <a:rPr lang="en-US" altLang="en-US" smtClean="0"/>
              <a:pPr eaLnBrk="1" hangingPunct="1"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7240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DF8A33-A9B0-44F5-9B12-D7B412F3F319}" type="slidenum">
              <a:rPr lang="en-US" altLang="en-US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6209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CE3A67-998C-4220-BA39-227A9F78FA58}" type="slidenum">
              <a:rPr lang="en-US" altLang="en-US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28543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E1DE85-CF8B-417C-9A65-0356F0E1A7B5}" type="slidenum">
              <a:rPr lang="en-US" altLang="en-US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148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F4147-34BF-4F25-8667-BB5E4438BD19}" type="slidenum">
              <a:rPr lang="en-US" altLang="en-US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70329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225749-EB76-4FB7-A5B6-3D5A3F1C9198}" type="slidenum">
              <a:rPr lang="en-US" altLang="en-US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95644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2CABBE-71D3-4867-A9D2-D1483FB31E9B}" type="slidenum">
              <a:rPr lang="en-US" altLang="en-US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075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4F191B-6A91-4703-BB93-1B54C3185C82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780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C1227-2687-4D28-9B8B-0CA6977E9CF8}" type="slidenum">
              <a:rPr lang="en-US" altLang="en-US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474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DE5E2E-AF09-4EFE-AE52-6D7D65ACE306}" type="slidenum">
              <a:rPr lang="en-US" altLang="en-US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879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EE78B3-2279-4193-90DB-ACE0611FF04D}" type="slidenum">
              <a:rPr lang="en-US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072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B47F-D0DE-4E58-9523-2EB3DECE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1872F-6E4A-46B6-A17F-AC31A3CC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AA324-B141-4BA9-ACCE-0F46675E0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91216-9D17-4C0C-9DE5-E318EB379513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5D0AB-AFDC-470F-B7BB-85F8931E8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1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6D49A9-73F8-4CA1-921A-8070632589B0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764894-0D10-4082-A243-8DFD2CF1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7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B01C-4D95-4E43-BB59-D3B25184FE02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8E6B-E3E6-49A2-9268-9C9C717D9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920C-8FAC-472B-B4F9-00590DAE3922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36C1-01B7-4828-96E7-DE6B5A459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9B77-EC2F-4D61-9786-589070EF77C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3D42-3F46-4AB0-BDA3-57084DA8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4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E984A2-E09D-4FDB-9487-78F65F6BF8C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54A0DC-7E9E-4AA2-A9F1-9B5EE69BF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10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3275-6D54-4CEC-9FE1-4E6892A3FC8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3DD6-CEFB-4CB1-994C-F148260FB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0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0940FA-853F-4396-85E5-496C3C221A8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E62091-EA98-4325-BA80-CD15A9DEC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1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C8F8-FA11-44B3-A429-836309E5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5C1BB1-F1C2-4CCF-BAA2-96E6178A9DB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FA3817-1C9F-432B-B5FB-74B5B6C39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57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5B19-BFC4-4F43-B192-2C8574B84651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57ED-7083-494B-9F04-C1FBC5D6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94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B60F-871D-4E16-B3DC-72E99693CC4E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BF83-AFA2-4F02-8236-0D3F51CA8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EBFC-A51C-467B-8020-28556242F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7D45-761A-482B-92C2-D072FC50A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5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6682-E9D1-407B-8436-A8D7867BB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3B615-1A1A-4BB9-8C6A-77989A33B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4602-D011-45F4-B7A6-5B62F1FDE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7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E8C8-620F-4373-B11A-BC400E1A6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9EED-E585-4547-AF64-A494FA0F6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269D19-4D8D-48AD-B47A-CB299614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34AAE8C-B7B5-4555-9817-4B6A3E0B22D5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12/1/2015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051DE08-9E77-4A12-B470-16B026C5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15.wmf"/><Relationship Id="rId4" Type="http://schemas.openxmlformats.org/officeDocument/2006/relationships/image" Target="../media/image118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1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7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134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3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36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3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762000"/>
            <a:ext cx="64770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Unit 4 – </a:t>
            </a:r>
            <a:r>
              <a:rPr lang="en-US" sz="3200" b="0" dirty="0" smtClean="0"/>
              <a:t>Polynomials (Basics)</a:t>
            </a:r>
            <a:endParaRPr lang="en-US" b="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39624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Algebra  2A </a:t>
            </a:r>
          </a:p>
        </p:txBody>
      </p:sp>
    </p:spTree>
    <p:extLst>
      <p:ext uri="{BB962C8B-B14F-4D97-AF65-F5344CB8AC3E}">
        <p14:creationId xmlns:p14="http://schemas.microsoft.com/office/powerpoint/2010/main" val="2484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prstClr val="black"/>
                </a:solidFill>
              </a:rPr>
              <a:t>Example 3:</a:t>
            </a:r>
            <a:r>
              <a:rPr lang="en-US" altLang="en-US" sz="1800">
                <a:solidFill>
                  <a:prstClr val="black"/>
                </a:solidFill>
              </a:rPr>
              <a:t>  Simplify the following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d.			</a:t>
            </a:r>
            <a:endParaRPr lang="en-US" altLang="en-US" sz="3200" baseline="3000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			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90600" y="752475"/>
            <a:ext cx="281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(10ab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3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 (3b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en-US" sz="3200" baseline="30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prstClr val="black"/>
                </a:solidFill>
              </a:rPr>
              <a:t>Your Turn 3:</a:t>
            </a:r>
            <a:r>
              <a:rPr lang="en-US" altLang="en-US" sz="1800">
                <a:solidFill>
                  <a:prstClr val="black"/>
                </a:solidFill>
              </a:rPr>
              <a:t>  Simplify the following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4.			</a:t>
            </a:r>
            <a:endParaRPr lang="en-US" altLang="en-US" sz="3200" baseline="3000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			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90600" y="752475"/>
            <a:ext cx="2668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(2xy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3 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(-4x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5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en-US" sz="3200" baseline="30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953000" y="381000"/>
            <a:ext cx="762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5433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10000" y="2362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962400" y="27432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</a:rPr>
              <a:t>Quotient of </a:t>
            </a:r>
            <a:r>
              <a:rPr lang="en-US" altLang="en-US" sz="4000" b="1" dirty="0">
                <a:solidFill>
                  <a:prstClr val="black"/>
                </a:solidFill>
              </a:rPr>
              <a:t>Powers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5257800" y="381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Examples: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6858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What is it?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713538" y="375602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Nonexamples: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95300" y="3760788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Important characteristic:</a:t>
            </a:r>
          </a:p>
        </p:txBody>
      </p:sp>
      <p:sp>
        <p:nvSpPr>
          <p:cNvPr id="13324" name="Rectangle 1"/>
          <p:cNvSpPr>
            <a:spLocks noChangeArrowheads="1"/>
          </p:cNvSpPr>
          <p:nvPr/>
        </p:nvSpPr>
        <p:spPr bwMode="auto">
          <a:xfrm>
            <a:off x="838200" y="4724400"/>
            <a:ext cx="289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prstClr val="black"/>
                </a:solidFill>
              </a:rPr>
              <a:t>Subtract the</a:t>
            </a:r>
            <a:endParaRPr lang="en-US" altLang="en-US" sz="28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exponents</a:t>
            </a:r>
          </a:p>
        </p:txBody>
      </p:sp>
    </p:spTree>
    <p:extLst>
      <p:ext uri="{BB962C8B-B14F-4D97-AF65-F5344CB8AC3E}">
        <p14:creationId xmlns:p14="http://schemas.microsoft.com/office/powerpoint/2010/main" val="18877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3400" y="1219200"/>
            <a:ext cx="4953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>
                <a:solidFill>
                  <a:prstClr val="black"/>
                </a:solidFill>
              </a:rPr>
              <a:t>Example 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4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prstClr val="black"/>
                </a:solidFill>
              </a:rPr>
              <a:t>a.</a:t>
            </a:r>
            <a:r>
              <a:rPr lang="en-US" altLang="en-US" sz="1400">
                <a:solidFill>
                  <a:prstClr val="black"/>
                </a:solidFill>
              </a:rPr>
              <a:t>	</a:t>
            </a:r>
            <a:r>
              <a:rPr lang="en-US" altLang="en-US" sz="3200" u="sng">
                <a:solidFill>
                  <a:prstClr val="black"/>
                </a:solidFill>
              </a:rPr>
              <a:t>16x</a:t>
            </a:r>
            <a:r>
              <a:rPr lang="en-US" altLang="en-US" sz="3200" u="sng" baseline="30000">
                <a:solidFill>
                  <a:prstClr val="black"/>
                </a:solidFill>
              </a:rPr>
              <a:t>3</a:t>
            </a:r>
            <a:r>
              <a:rPr lang="en-US" altLang="en-US" sz="3200" u="sng">
                <a:solidFill>
                  <a:prstClr val="black"/>
                </a:solidFill>
              </a:rPr>
              <a:t>y</a:t>
            </a:r>
            <a:r>
              <a:rPr lang="en-US" altLang="en-US" sz="3200" u="sng" baseline="30000">
                <a:solidFill>
                  <a:prstClr val="black"/>
                </a:solidFill>
              </a:rPr>
              <a:t>4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         4 x</a:t>
            </a:r>
            <a:r>
              <a:rPr lang="en-US" altLang="en-US" sz="3200" baseline="30000">
                <a:solidFill>
                  <a:prstClr val="black"/>
                </a:solidFill>
              </a:rPr>
              <a:t>5</a:t>
            </a:r>
            <a:r>
              <a:rPr lang="en-US" altLang="en-US" sz="3200">
                <a:solidFill>
                  <a:prstClr val="black"/>
                </a:solidFill>
              </a:rPr>
              <a:t>y</a:t>
            </a:r>
            <a:r>
              <a:rPr lang="en-US" altLang="en-US" sz="1800">
                <a:solidFill>
                  <a:prstClr val="black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prstClr val="black"/>
                </a:solidFill>
              </a:rPr>
              <a:t>b.</a:t>
            </a:r>
            <a:r>
              <a:rPr lang="en-US" altLang="en-US" sz="1800">
                <a:solidFill>
                  <a:prstClr val="black"/>
                </a:solidFill>
              </a:rPr>
              <a:t>	</a:t>
            </a:r>
            <a:endParaRPr lang="en-US" altLang="en-US" sz="1200" baseline="300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aseline="300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aseline="30000">
              <a:solidFill>
                <a:prstClr val="black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aseline="3000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143000" y="4724400"/>
          <a:ext cx="1347788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Equation" r:id="rId3" imgW="558558" imgH="444307" progId="Equation.3">
                  <p:embed/>
                </p:oleObj>
              </mc:Choice>
              <mc:Fallback>
                <p:oleObj name="Equation" r:id="rId3" imgW="55855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1347788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09600" y="3048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1800">
                <a:solidFill>
                  <a:srgbClr val="FFC000"/>
                </a:solidFill>
              </a:rPr>
              <a:t> </a:t>
            </a:r>
            <a:r>
              <a:rPr lang="en-US" altLang="en-US" sz="1800">
                <a:solidFill>
                  <a:prstClr val="black"/>
                </a:solidFill>
              </a:rPr>
              <a:t>I can simplify </a:t>
            </a:r>
            <a:r>
              <a:rPr lang="en-US" altLang="en-US" sz="2800" b="1">
                <a:solidFill>
                  <a:prstClr val="black"/>
                </a:solidFill>
              </a:rPr>
              <a:t>quotient</a:t>
            </a:r>
            <a:r>
              <a:rPr lang="en-US" altLang="en-US" sz="1800">
                <a:solidFill>
                  <a:prstClr val="black"/>
                </a:solidFill>
              </a:rPr>
              <a:t> of monomials.</a:t>
            </a:r>
          </a:p>
        </p:txBody>
      </p:sp>
    </p:spTree>
    <p:extLst>
      <p:ext uri="{BB962C8B-B14F-4D97-AF65-F5344CB8AC3E}">
        <p14:creationId xmlns:p14="http://schemas.microsoft.com/office/powerpoint/2010/main" val="2019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85800" y="3048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Your Turn!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1000" y="12192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	</a:t>
            </a:r>
            <a:r>
              <a:rPr lang="en-US" altLang="en-US" sz="3200" u="sng">
                <a:solidFill>
                  <a:prstClr val="black"/>
                </a:solidFill>
              </a:rPr>
              <a:t>(3xy</a:t>
            </a:r>
            <a:r>
              <a:rPr lang="en-US" altLang="en-US" sz="3200" u="sng" baseline="30000">
                <a:solidFill>
                  <a:prstClr val="black"/>
                </a:solidFill>
              </a:rPr>
              <a:t>5</a:t>
            </a:r>
            <a:r>
              <a:rPr lang="en-US" altLang="en-US" sz="3200" u="sng">
                <a:solidFill>
                  <a:prstClr val="black"/>
                </a:solidFill>
              </a:rPr>
              <a:t>)</a:t>
            </a:r>
            <a:r>
              <a:rPr lang="en-US" altLang="en-US" sz="3200" u="sng" baseline="30000">
                <a:solidFill>
                  <a:prstClr val="black"/>
                </a:solidFill>
              </a:rPr>
              <a:t>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        (2x</a:t>
            </a:r>
            <a:r>
              <a:rPr lang="en-US" altLang="en-US" sz="3200" baseline="30000">
                <a:solidFill>
                  <a:prstClr val="black"/>
                </a:solidFill>
              </a:rPr>
              <a:t>3</a:t>
            </a:r>
            <a:r>
              <a:rPr lang="en-US" altLang="en-US" sz="3200">
                <a:solidFill>
                  <a:prstClr val="black"/>
                </a:solidFill>
              </a:rPr>
              <a:t>y</a:t>
            </a:r>
            <a:r>
              <a:rPr lang="en-US" altLang="en-US" sz="3200" baseline="30000">
                <a:solidFill>
                  <a:prstClr val="black"/>
                </a:solidFill>
              </a:rPr>
              <a:t>7</a:t>
            </a:r>
            <a:r>
              <a:rPr lang="en-US" altLang="en-US" sz="3200">
                <a:solidFill>
                  <a:prstClr val="black"/>
                </a:solidFill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328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-66675"/>
            <a:ext cx="8320087" cy="708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76438" y="1752600"/>
            <a:ext cx="13763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(b)</a:t>
            </a:r>
            <a:r>
              <a:rPr lang="en-US" altLang="en-US" sz="2800" baseline="30000">
                <a:solidFill>
                  <a:prstClr val="black"/>
                </a:solidFill>
              </a:rPr>
              <a:t>0</a:t>
            </a:r>
            <a:r>
              <a:rPr lang="en-US" altLang="en-US" sz="2800">
                <a:solidFill>
                  <a:prstClr val="black"/>
                </a:solidFill>
              </a:rPr>
              <a:t> = 1</a:t>
            </a:r>
            <a:endParaRPr lang="en-US" altLang="en-US" sz="2800" baseline="30000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4648200"/>
            <a:ext cx="3490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u="sng">
                <a:solidFill>
                  <a:prstClr val="black"/>
                </a:solidFill>
              </a:rPr>
              <a:t>Anything</a:t>
            </a:r>
            <a:r>
              <a:rPr lang="en-US" altLang="en-US" sz="2800">
                <a:solidFill>
                  <a:prstClr val="black"/>
                </a:solidFill>
              </a:rPr>
              <a:t> to the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power of zero is one!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5800" y="3668713"/>
            <a:ext cx="251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Zero Exponents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       </a:t>
            </a:r>
            <a:r>
              <a:rPr lang="en-US" altLang="en-US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en-US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6096000" y="139223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(5xy)</a:t>
            </a:r>
            <a:r>
              <a:rPr lang="en-US" altLang="en-US" sz="3200" baseline="30000">
                <a:solidFill>
                  <a:prstClr val="black"/>
                </a:solidFill>
              </a:rPr>
              <a:t>0</a:t>
            </a:r>
            <a:r>
              <a:rPr lang="en-US" altLang="en-US" sz="3200">
                <a:solidFill>
                  <a:prstClr val="black"/>
                </a:solidFill>
              </a:rPr>
              <a:t> = 1</a:t>
            </a:r>
            <a:endParaRPr lang="en-US" alt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753100" y="5208588"/>
            <a:ext cx="2171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(5xy)</a:t>
            </a:r>
            <a:r>
              <a:rPr lang="en-US" altLang="en-US" sz="3200" baseline="30000">
                <a:solidFill>
                  <a:prstClr val="black"/>
                </a:solidFill>
              </a:rPr>
              <a:t>0</a:t>
            </a:r>
            <a:r>
              <a:rPr lang="en-US" altLang="en-US" sz="3200">
                <a:solidFill>
                  <a:prstClr val="black"/>
                </a:solidFill>
              </a:rPr>
              <a:t> </a:t>
            </a:r>
            <a:r>
              <a:rPr lang="en-US" altLang="en-US" sz="4000" b="1">
                <a:solidFill>
                  <a:srgbClr val="C00000"/>
                </a:solidFill>
                <a:cs typeface="Arial" charset="0"/>
              </a:rPr>
              <a:t>≠</a:t>
            </a:r>
            <a:r>
              <a:rPr lang="en-US" altLang="en-US" sz="3200">
                <a:solidFill>
                  <a:prstClr val="black"/>
                </a:solidFill>
              </a:rPr>
              <a:t> 0</a:t>
            </a:r>
            <a:endParaRPr lang="en-US" altLang="en-US" sz="3200" baseline="30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-77788"/>
            <a:ext cx="8229600" cy="701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624013"/>
            <a:ext cx="18335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prstClr val="black"/>
                </a:solidFill>
              </a:rPr>
              <a:t>(b)</a:t>
            </a:r>
            <a:r>
              <a:rPr lang="en-US" altLang="en-US" sz="4000" baseline="30000">
                <a:solidFill>
                  <a:prstClr val="black"/>
                </a:solidFill>
              </a:rPr>
              <a:t>-n</a:t>
            </a:r>
            <a:r>
              <a:rPr lang="en-US" altLang="en-US" sz="4000">
                <a:solidFill>
                  <a:prstClr val="black"/>
                </a:solidFill>
              </a:rPr>
              <a:t> =</a:t>
            </a:r>
            <a:endParaRPr lang="en-US" altLang="en-US" sz="4000" baseline="30000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4648200"/>
            <a:ext cx="39179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Negative exponents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“move” up or down 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make it a positive exp.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95800" y="3668713"/>
            <a:ext cx="2514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Negative Exponents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Arial" charset="0"/>
              </a:rPr>
              <a:t>        </a:t>
            </a:r>
            <a:r>
              <a:rPr lang="en-US" altLang="en-US" sz="18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en-US" altLang="en-U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5638800" y="139223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(5a)</a:t>
            </a:r>
            <a:r>
              <a:rPr lang="en-US" altLang="en-US" sz="3200" baseline="30000">
                <a:solidFill>
                  <a:prstClr val="black"/>
                </a:solidFill>
              </a:rPr>
              <a:t>-1</a:t>
            </a:r>
            <a:r>
              <a:rPr lang="en-US" altLang="en-US" sz="3200">
                <a:solidFill>
                  <a:prstClr val="black"/>
                </a:solidFill>
              </a:rPr>
              <a:t> =</a:t>
            </a:r>
            <a:endParaRPr lang="en-US" alt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5753100" y="5208588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(5a)</a:t>
            </a:r>
            <a:r>
              <a:rPr lang="en-US" altLang="en-US" sz="3200" baseline="30000">
                <a:solidFill>
                  <a:prstClr val="black"/>
                </a:solidFill>
              </a:rPr>
              <a:t>-1</a:t>
            </a:r>
            <a:r>
              <a:rPr lang="en-US" altLang="en-US" sz="3200">
                <a:solidFill>
                  <a:prstClr val="black"/>
                </a:solidFill>
              </a:rPr>
              <a:t> </a:t>
            </a:r>
            <a:r>
              <a:rPr lang="en-US" altLang="en-US" sz="4000" b="1">
                <a:solidFill>
                  <a:srgbClr val="C00000"/>
                </a:solidFill>
                <a:cs typeface="Arial" charset="0"/>
              </a:rPr>
              <a:t>≠</a:t>
            </a:r>
            <a:r>
              <a:rPr lang="en-US" altLang="en-US" sz="3200">
                <a:solidFill>
                  <a:prstClr val="black"/>
                </a:solidFill>
              </a:rPr>
              <a:t> -5a</a:t>
            </a:r>
            <a:endParaRPr lang="en-US" altLang="en-US" sz="3200" baseline="30000">
              <a:solidFill>
                <a:prstClr val="black"/>
              </a:solidFill>
            </a:endParaRPr>
          </a:p>
        </p:txBody>
      </p:sp>
      <p:graphicFrame>
        <p:nvGraphicFramePr>
          <p:cNvPr id="23560" name="Object 9"/>
          <p:cNvGraphicFramePr>
            <a:graphicFrameLocks noChangeAspect="1"/>
          </p:cNvGraphicFramePr>
          <p:nvPr/>
        </p:nvGraphicFramePr>
        <p:xfrm>
          <a:off x="7124700" y="1139825"/>
          <a:ext cx="6873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6" name="Equation" r:id="rId4" imgW="228501" imgH="393529" progId="Equation.3">
                  <p:embed/>
                </p:oleObj>
              </mc:Choice>
              <mc:Fallback>
                <p:oleObj name="Equation" r:id="rId4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1139825"/>
                        <a:ext cx="6873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53"/>
          <p:cNvGraphicFramePr>
            <a:graphicFrameLocks noChangeAspect="1"/>
          </p:cNvGraphicFramePr>
          <p:nvPr/>
        </p:nvGraphicFramePr>
        <p:xfrm>
          <a:off x="3124200" y="1398588"/>
          <a:ext cx="6096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7" name="Equation" r:id="rId6" imgW="215713" imgH="393359" progId="Equation.3">
                  <p:embed/>
                </p:oleObj>
              </mc:Choice>
              <mc:Fallback>
                <p:oleObj name="Equation" r:id="rId6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98588"/>
                        <a:ext cx="6096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6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Negative exponent </a:t>
            </a:r>
            <a:r>
              <a:rPr lang="en-US" dirty="0" smtClean="0"/>
              <a:t>rule: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1534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8000" b="1" smtClean="0"/>
              <a:t>a</a:t>
            </a:r>
            <a:r>
              <a:rPr lang="en-US" altLang="en-US" sz="8000" b="1" baseline="30000" smtClean="0"/>
              <a:t>-n</a:t>
            </a:r>
            <a:r>
              <a:rPr lang="en-US" altLang="en-US" sz="4000" smtClean="0"/>
              <a:t> is the reciprocal of </a:t>
            </a:r>
            <a:r>
              <a:rPr lang="en-US" altLang="en-US" sz="7200" smtClean="0"/>
              <a:t>a</a:t>
            </a:r>
            <a:r>
              <a:rPr lang="en-US" altLang="en-US" sz="7200" baseline="30000" smtClean="0"/>
              <a:t>n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3600" b="1" u="sng" baseline="30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="1" u="sng" baseline="30000" smtClean="0"/>
              <a:t>Example1:</a:t>
            </a:r>
            <a:endParaRPr lang="en-US" altLang="en-US" sz="3600" baseline="30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aseline="30000" smtClean="0"/>
              <a:t>1.</a:t>
            </a:r>
            <a:r>
              <a:rPr lang="en-US" altLang="en-US" sz="3600" smtClean="0"/>
              <a:t>    x</a:t>
            </a:r>
            <a:r>
              <a:rPr lang="en-US" altLang="en-US" sz="3600" baseline="30000" smtClean="0"/>
              <a:t>-3 		2. </a:t>
            </a:r>
            <a:r>
              <a:rPr lang="en-US" altLang="en-US" sz="3600" smtClean="0"/>
              <a:t>  5a</a:t>
            </a:r>
            <a:r>
              <a:rPr lang="en-US" altLang="en-US" sz="3600" baseline="30000" smtClean="0"/>
              <a:t>-2</a:t>
            </a:r>
            <a:r>
              <a:rPr lang="en-US" altLang="en-US" sz="3600" smtClean="0"/>
              <a:t>b</a:t>
            </a:r>
            <a:r>
              <a:rPr lang="en-US" altLang="en-US" sz="3600" baseline="30000" smtClean="0"/>
              <a:t>0</a:t>
            </a:r>
            <a:r>
              <a:rPr lang="en-US" altLang="en-US" sz="3600" b="1" baseline="30000" smtClean="0"/>
              <a:t> </a:t>
            </a:r>
            <a:r>
              <a:rPr lang="en-US" altLang="en-US" sz="3600" baseline="30000" smtClean="0"/>
              <a:t>	</a:t>
            </a:r>
            <a:r>
              <a:rPr lang="en-US" altLang="en-US" sz="3600" smtClean="0"/>
              <a:t>    </a:t>
            </a:r>
            <a:r>
              <a:rPr lang="en-US" altLang="en-US" sz="3600" baseline="30000" smtClean="0"/>
              <a:t>3.</a:t>
            </a:r>
            <a:r>
              <a:rPr lang="en-US" altLang="en-US" sz="3600" smtClean="0"/>
              <a:t> -4a</a:t>
            </a:r>
            <a:r>
              <a:rPr lang="en-US" altLang="en-US" sz="3600" baseline="30000" smtClean="0"/>
              <a:t>-7</a:t>
            </a:r>
            <a:r>
              <a:rPr lang="en-US" altLang="en-US" sz="3600" smtClean="0"/>
              <a:t>b</a:t>
            </a:r>
            <a:r>
              <a:rPr lang="en-US" altLang="en-US" sz="3600" baseline="30000" smtClean="0"/>
              <a:t>-3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3600" baseline="300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5486400" y="304800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prstClr val="black"/>
                </a:solidFill>
              </a:rPr>
              <a:t>a</a:t>
            </a:r>
            <a:r>
              <a:rPr lang="en-US" altLang="en-US" sz="4000" baseline="30000">
                <a:solidFill>
                  <a:prstClr val="black"/>
                </a:solidFill>
              </a:rPr>
              <a:t>-n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24582" name="Object 34"/>
          <p:cNvGraphicFramePr>
            <a:graphicFrameLocks noChangeAspect="1"/>
          </p:cNvGraphicFramePr>
          <p:nvPr/>
        </p:nvGraphicFramePr>
        <p:xfrm>
          <a:off x="6764338" y="228600"/>
          <a:ext cx="6461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9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228600"/>
                        <a:ext cx="6461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324600" y="6096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572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81534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="1" u="sng" baseline="30000" smtClean="0"/>
              <a:t>Your Turn 1:</a:t>
            </a:r>
            <a:endParaRPr lang="en-US" altLang="en-US" sz="3600" baseline="30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aseline="30000" smtClean="0"/>
              <a:t>a.</a:t>
            </a:r>
            <a:r>
              <a:rPr lang="en-US" altLang="en-US" sz="3600" smtClean="0"/>
              <a:t>    3w</a:t>
            </a:r>
            <a:r>
              <a:rPr lang="en-US" altLang="en-US" sz="3600" baseline="30000" smtClean="0"/>
              <a:t>-3 		b. </a:t>
            </a:r>
            <a:r>
              <a:rPr lang="en-US" altLang="en-US" sz="3600" smtClean="0"/>
              <a:t>  4x</a:t>
            </a:r>
            <a:r>
              <a:rPr lang="en-US" altLang="en-US" sz="3600" baseline="30000" smtClean="0"/>
              <a:t>-7</a:t>
            </a:r>
            <a:r>
              <a:rPr lang="en-US" altLang="en-US" sz="3600" b="1" baseline="30000" smtClean="0"/>
              <a:t> </a:t>
            </a:r>
            <a:r>
              <a:rPr lang="en-US" altLang="en-US" sz="3600" baseline="30000" smtClean="0"/>
              <a:t>	</a:t>
            </a:r>
            <a:r>
              <a:rPr lang="en-US" altLang="en-US" sz="3600" smtClean="0"/>
              <a:t>    	</a:t>
            </a:r>
            <a:r>
              <a:rPr lang="en-US" altLang="en-US" sz="3600" baseline="30000" smtClean="0"/>
              <a:t>c.</a:t>
            </a:r>
            <a:r>
              <a:rPr lang="en-US" altLang="en-US" sz="3600" smtClean="0"/>
              <a:t> 3x</a:t>
            </a:r>
            <a:r>
              <a:rPr lang="en-US" altLang="en-US" sz="3600" baseline="30000" smtClean="0"/>
              <a:t>0</a:t>
            </a:r>
            <a:r>
              <a:rPr lang="en-US" altLang="en-US" sz="3600" smtClean="0"/>
              <a:t>y</a:t>
            </a:r>
            <a:r>
              <a:rPr lang="en-US" altLang="en-US" sz="3600" baseline="30000" smtClean="0"/>
              <a:t>-4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3600" baseline="300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4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81534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="1" u="sng" baseline="30000" smtClean="0"/>
              <a:t>Example 2:</a:t>
            </a:r>
            <a:endParaRPr lang="en-US" altLang="en-US" sz="3600" baseline="300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aseline="30000" smtClean="0"/>
              <a:t>4.  </a:t>
            </a:r>
            <a:r>
              <a:rPr lang="en-US" altLang="en-US" sz="3600" smtClean="0"/>
              <a:t> </a:t>
            </a:r>
            <a:r>
              <a:rPr lang="en-US" altLang="en-US" sz="3600" baseline="30000" smtClean="0"/>
              <a:t>				5. </a:t>
            </a:r>
            <a:r>
              <a:rPr lang="en-US" altLang="en-US" sz="3600" smtClean="0"/>
              <a:t> </a:t>
            </a:r>
            <a:endParaRPr lang="en-US" altLang="en-US" sz="3600" baseline="3000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333500" y="533400"/>
          <a:ext cx="103028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4" name="Equation" r:id="rId3" imgW="342751" imgH="418918" progId="Equation.3">
                  <p:embed/>
                </p:oleObj>
              </mc:Choice>
              <mc:Fallback>
                <p:oleObj name="Equation" r:id="rId3" imgW="34275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33400"/>
                        <a:ext cx="1030288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5"/>
          <p:cNvGraphicFramePr>
            <a:graphicFrameLocks noChangeAspect="1"/>
          </p:cNvGraphicFramePr>
          <p:nvPr/>
        </p:nvGraphicFramePr>
        <p:xfrm>
          <a:off x="5029200" y="533400"/>
          <a:ext cx="160337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5" name="Equation" r:id="rId5" imgW="533169" imgH="418918" progId="Equation.3">
                  <p:embed/>
                </p:oleObj>
              </mc:Choice>
              <mc:Fallback>
                <p:oleObj name="Equation" r:id="rId5" imgW="533169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"/>
                        <a:ext cx="1603375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3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 4 Introduction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36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 can use power properties to simplify monomials.</a:t>
            </a:r>
          </a:p>
        </p:txBody>
      </p:sp>
    </p:spTree>
    <p:extLst>
      <p:ext uri="{BB962C8B-B14F-4D97-AF65-F5344CB8AC3E}">
        <p14:creationId xmlns:p14="http://schemas.microsoft.com/office/powerpoint/2010/main" val="27774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"/>
            <a:ext cx="81534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="1" u="sng" baseline="30000" dirty="0" smtClean="0"/>
              <a:t>Your Turn 2:</a:t>
            </a:r>
            <a:endParaRPr lang="en-US" altLang="en-US" sz="3600" baseline="300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3600" baseline="30000" dirty="0" smtClean="0"/>
              <a:t>d.  </a:t>
            </a:r>
            <a:r>
              <a:rPr lang="en-US" altLang="en-US" sz="3600" dirty="0" smtClean="0"/>
              <a:t> </a:t>
            </a:r>
            <a:r>
              <a:rPr lang="en-US" altLang="en-US" sz="3600" baseline="30000" dirty="0" smtClean="0"/>
              <a:t>		</a:t>
            </a:r>
            <a:r>
              <a:rPr lang="en-US" altLang="en-US" sz="3600" dirty="0" smtClean="0"/>
              <a:t>     </a:t>
            </a:r>
            <a:r>
              <a:rPr lang="en-US" altLang="en-US" sz="3600" baseline="30000" dirty="0" smtClean="0"/>
              <a:t>e. 		 </a:t>
            </a:r>
            <a:r>
              <a:rPr lang="en-US" altLang="en-US" sz="3600" dirty="0" smtClean="0"/>
              <a:t>    </a:t>
            </a:r>
            <a:r>
              <a:rPr lang="en-US" altLang="en-US" sz="3600" baseline="30000" dirty="0" smtClean="0"/>
              <a:t> f.</a:t>
            </a:r>
            <a:r>
              <a:rPr lang="en-US" altLang="en-US" sz="3600" dirty="0" smtClean="0"/>
              <a:t> </a:t>
            </a:r>
            <a:endParaRPr lang="en-US" altLang="en-US" sz="3600" baseline="30000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1066800" y="533400"/>
          <a:ext cx="83978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9" name="Equation" r:id="rId3" imgW="279279" imgH="444307" progId="Equation.3">
                  <p:embed/>
                </p:oleObj>
              </mc:Choice>
              <mc:Fallback>
                <p:oleObj name="Equation" r:id="rId3" imgW="27927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33400"/>
                        <a:ext cx="839788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3505200" y="457200"/>
          <a:ext cx="14509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0" name="Equation" r:id="rId5" imgW="482391" imgH="444307" progId="Equation.3">
                  <p:embed/>
                </p:oleObj>
              </mc:Choice>
              <mc:Fallback>
                <p:oleObj name="Equation" r:id="rId5" imgW="48239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57200"/>
                        <a:ext cx="14509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2"/>
          <p:cNvGraphicFramePr>
            <a:graphicFrameLocks noChangeAspect="1"/>
          </p:cNvGraphicFramePr>
          <p:nvPr/>
        </p:nvGraphicFramePr>
        <p:xfrm>
          <a:off x="6324600" y="381000"/>
          <a:ext cx="22145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1" name="Equation" r:id="rId7" imgW="736600" imgH="508000" progId="Equation.3">
                  <p:embed/>
                </p:oleObj>
              </mc:Choice>
              <mc:Fallback>
                <p:oleObj name="Equation" r:id="rId7" imgW="7366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"/>
                        <a:ext cx="22145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astellar" pitchFamily="18" charset="0"/>
              </a:rPr>
              <a:t>Roots of Real Numbers</a:t>
            </a:r>
            <a:br>
              <a:rPr lang="en-US" altLang="en-US" sz="4000" dirty="0" smtClean="0">
                <a:latin typeface="Castellar" pitchFamily="18" charset="0"/>
              </a:rPr>
            </a:br>
            <a:r>
              <a:rPr lang="en-US" altLang="en-US" sz="2400" dirty="0" smtClean="0">
                <a:latin typeface="Copperplate Gothic Bold" pitchFamily="34" charset="0"/>
              </a:rPr>
              <a:t>lesson 4.1</a:t>
            </a:r>
            <a:endParaRPr lang="en-US" altLang="en-US" sz="2400" dirty="0" smtClean="0">
              <a:latin typeface="Castellar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458200" cy="17526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Learning Targets:</a:t>
            </a:r>
          </a:p>
          <a:p>
            <a:pPr algn="l" eaLnBrk="1" hangingPunct="1"/>
            <a:r>
              <a:rPr lang="en-US" altLang="en-US" smtClean="0"/>
              <a:t>    </a:t>
            </a:r>
            <a:r>
              <a:rPr lang="en-US" altLang="en-US" sz="3000" smtClean="0"/>
              <a:t>I can simplify radicals.</a:t>
            </a:r>
          </a:p>
          <a:p>
            <a:pPr algn="l" eaLnBrk="1" hangingPunct="1"/>
            <a:r>
              <a:rPr lang="en-US" altLang="en-US" sz="3000" smtClean="0"/>
              <a:t>    I can use a calculator to approximate radicals. </a:t>
            </a:r>
          </a:p>
        </p:txBody>
      </p:sp>
      <p:pic>
        <p:nvPicPr>
          <p:cNvPr id="2052" name="Picture 5" descr="MPj04331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87888"/>
            <a:ext cx="3281363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MCNA00713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812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86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457200" y="1762125"/>
          <a:ext cx="1947863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825500" imgH="863600" progId="Equation.3">
                  <p:embed/>
                </p:oleObj>
              </mc:Choice>
              <mc:Fallback>
                <p:oleObj name="Equation" r:id="rId5" imgW="825500" imgH="86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2125"/>
                        <a:ext cx="1947863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457200" y="152400"/>
            <a:ext cx="31623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Simplifying Radicals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0" y="2828925"/>
            <a:ext cx="4302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</a:t>
            </a:r>
            <a:endParaRPr lang="en-US" altLang="en-US" sz="1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itchFamily="18" charset="0"/>
              </a:rPr>
              <a:t>     </a:t>
            </a:r>
            <a:endParaRPr lang="en-US" altLang="en-US" sz="1800"/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3048000" y="1752600"/>
            <a:ext cx="4572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Even Roots: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Odd Roots: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43025" y="2362200"/>
            <a:ext cx="695325" cy="346075"/>
            <a:chOff x="2581669" y="4754908"/>
            <a:chExt cx="694931" cy="346249"/>
          </a:xfrm>
        </p:grpSpPr>
        <p:sp>
          <p:nvSpPr>
            <p:cNvPr id="3110" name="TextBox 1"/>
            <p:cNvSpPr txBox="1">
              <a:spLocks noChangeArrowheads="1"/>
            </p:cNvSpPr>
            <p:nvPr/>
          </p:nvSpPr>
          <p:spPr bwMode="auto">
            <a:xfrm>
              <a:off x="2581669" y="4754908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</a:rPr>
                <a:t>index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048130" y="4962976"/>
              <a:ext cx="228470" cy="13818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349500" y="2462213"/>
            <a:ext cx="801688" cy="276225"/>
            <a:chOff x="2248122" y="4685728"/>
            <a:chExt cx="802926" cy="276999"/>
          </a:xfrm>
        </p:grpSpPr>
        <p:sp>
          <p:nvSpPr>
            <p:cNvPr id="3108" name="TextBox 9"/>
            <p:cNvSpPr txBox="1">
              <a:spLocks noChangeArrowheads="1"/>
            </p:cNvSpPr>
            <p:nvPr/>
          </p:nvSpPr>
          <p:spPr bwMode="auto">
            <a:xfrm>
              <a:off x="2449601" y="4685728"/>
              <a:ext cx="601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</a:rPr>
                <a:t>power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248122" y="4813084"/>
              <a:ext cx="267112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260600" y="3332163"/>
            <a:ext cx="712788" cy="277812"/>
            <a:chOff x="783990" y="4658151"/>
            <a:chExt cx="713040" cy="276999"/>
          </a:xfrm>
        </p:grpSpPr>
        <p:sp>
          <p:nvSpPr>
            <p:cNvPr id="3106" name="TextBox 8"/>
            <p:cNvSpPr txBox="1">
              <a:spLocks noChangeArrowheads="1"/>
            </p:cNvSpPr>
            <p:nvPr/>
          </p:nvSpPr>
          <p:spPr bwMode="auto">
            <a:xfrm>
              <a:off x="946879" y="4658151"/>
              <a:ext cx="550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</a:rPr>
                <a:t>index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83990" y="4819602"/>
              <a:ext cx="21756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257425" y="3055938"/>
            <a:ext cx="715963" cy="276225"/>
            <a:chOff x="1653527" y="5638800"/>
            <a:chExt cx="717271" cy="276999"/>
          </a:xfrm>
        </p:grpSpPr>
        <p:sp>
          <p:nvSpPr>
            <p:cNvPr id="3104" name="TextBox 10"/>
            <p:cNvSpPr txBox="1">
              <a:spLocks noChangeArrowheads="1"/>
            </p:cNvSpPr>
            <p:nvPr/>
          </p:nvSpPr>
          <p:spPr bwMode="auto">
            <a:xfrm>
              <a:off x="1769351" y="5638800"/>
              <a:ext cx="60144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</a:rPr>
                <a:t>power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1653527" y="5777299"/>
              <a:ext cx="20198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3800" y="2112291"/>
            <a:ext cx="1440523" cy="776816"/>
          </a:xfrm>
          <a:prstGeom prst="rect">
            <a:avLst/>
          </a:prstGeom>
          <a:blipFill rotWithShape="1">
            <a:blip r:embed="rId7"/>
            <a:stretch>
              <a:fillRect b="-551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36677" y="2890546"/>
            <a:ext cx="627736" cy="36760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3800" y="2920459"/>
            <a:ext cx="1224118" cy="307777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" name="TextBox 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2600" y="2085304"/>
            <a:ext cx="1492267" cy="592150"/>
          </a:xfrm>
          <a:prstGeom prst="rect">
            <a:avLst/>
          </a:prstGeom>
          <a:blipFill rotWithShape="1">
            <a:blip r:embed="rId10"/>
            <a:stretch>
              <a:fillRect b="-721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7977" y="2860635"/>
            <a:ext cx="781624" cy="367601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8736" y="2875781"/>
            <a:ext cx="1531125" cy="307777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19861" y="2085304"/>
            <a:ext cx="1440523" cy="592150"/>
          </a:xfrm>
          <a:prstGeom prst="rect">
            <a:avLst/>
          </a:prstGeom>
          <a:blipFill rotWithShape="1">
            <a:blip r:embed="rId13"/>
            <a:stretch>
              <a:fillRect b="-721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86472" y="2815957"/>
            <a:ext cx="513923" cy="367601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81448" y="2815957"/>
            <a:ext cx="567078" cy="338554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4" name="TextBox 3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7204" y="4017528"/>
            <a:ext cx="1440523" cy="776816"/>
          </a:xfrm>
          <a:prstGeom prst="rect">
            <a:avLst/>
          </a:prstGeom>
          <a:blipFill rotWithShape="1">
            <a:blip r:embed="rId16"/>
            <a:stretch>
              <a:fillRect b="-551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7312" y="4875708"/>
            <a:ext cx="627736" cy="367601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73219" y="4875708"/>
            <a:ext cx="567078" cy="338554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0313" y="4098892"/>
            <a:ext cx="1440523" cy="776816"/>
          </a:xfrm>
          <a:prstGeom prst="rect">
            <a:avLst/>
          </a:prstGeom>
          <a:blipFill rotWithShape="1">
            <a:blip r:embed="rId19"/>
            <a:stretch>
              <a:fillRect b="-468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9" name="TextBox 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68950" y="4903839"/>
            <a:ext cx="781624" cy="367601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0" name="TextBox 3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8642" y="4933810"/>
            <a:ext cx="720967" cy="338554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2230" y="4109861"/>
            <a:ext cx="1440523" cy="592150"/>
          </a:xfrm>
          <a:prstGeom prst="rect">
            <a:avLst/>
          </a:prstGeom>
          <a:blipFill rotWithShape="1">
            <a:blip r:embed="rId22"/>
            <a:stretch>
              <a:fillRect b="-721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1313" y="4834300"/>
            <a:ext cx="513922" cy="367601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36289" y="4834300"/>
            <a:ext cx="567078" cy="338554"/>
          </a:xfrm>
          <a:prstGeom prst="rect">
            <a:avLst/>
          </a:prstGeom>
          <a:blipFill rotWithShape="1">
            <a:blip r:embed="rId2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19413" y="5346700"/>
            <a:ext cx="5794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If you have an even root and an odd powered answer,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you must take the absolute value of it to get the principal root.</a:t>
            </a:r>
          </a:p>
        </p:txBody>
      </p:sp>
      <p:sp>
        <p:nvSpPr>
          <p:cNvPr id="45" name="TextBox 4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5947" y="6096000"/>
            <a:ext cx="1051891" cy="370743"/>
          </a:xfrm>
          <a:prstGeom prst="rect">
            <a:avLst/>
          </a:prstGeom>
          <a:blipFill rotWithShape="1">
            <a:blip r:embed="rId25"/>
            <a:stretch>
              <a:fillRect l="-3488" b="-2131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65857" y="6112094"/>
            <a:ext cx="798487" cy="338554"/>
          </a:xfrm>
          <a:prstGeom prst="rect">
            <a:avLst/>
          </a:prstGeom>
          <a:blipFill rotWithShape="1">
            <a:blip r:embed="rId2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990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5747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7675"/>
            <a:ext cx="18288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57200" y="457200"/>
            <a:ext cx="311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1:</a:t>
            </a:r>
            <a:r>
              <a:rPr lang="en-US" altLang="en-US" sz="2400">
                <a:cs typeface="Times New Roman" pitchFamily="18" charset="0"/>
              </a:rPr>
              <a:t>  Simplify.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</a:t>
            </a:r>
            <a:r>
              <a:rPr lang="en-US" altLang="en-US" sz="1400">
                <a:cs typeface="Times New Roman" pitchFamily="18" charset="0"/>
              </a:rPr>
              <a:t>     	</a:t>
            </a:r>
            <a:endParaRPr lang="en-US" altLang="en-US" sz="140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609600" y="2819400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</a:t>
            </a:r>
            <a:r>
              <a:rPr lang="en-US" altLang="en-US" sz="1400">
                <a:cs typeface="Times New Roman" pitchFamily="18" charset="0"/>
              </a:rPr>
              <a:t>    </a:t>
            </a:r>
            <a:endParaRPr lang="en-US" altLang="en-US" sz="1800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533400" y="4495800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</a:t>
            </a:r>
            <a:r>
              <a:rPr lang="en-US" altLang="en-US" sz="1400">
                <a:cs typeface="Times New Roman" pitchFamily="18" charset="0"/>
              </a:rPr>
              <a:t>    </a:t>
            </a:r>
            <a:endParaRPr lang="en-US" altLang="en-US" sz="1800"/>
          </a:p>
        </p:txBody>
      </p:sp>
      <p:sp>
        <p:nvSpPr>
          <p:cNvPr id="3" name="Oval 2"/>
          <p:cNvSpPr/>
          <p:nvPr/>
        </p:nvSpPr>
        <p:spPr>
          <a:xfrm>
            <a:off x="3200400" y="1241425"/>
            <a:ext cx="5334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33800" y="1257300"/>
            <a:ext cx="5334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1262063"/>
            <a:ext cx="5334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95850" y="1257300"/>
            <a:ext cx="5334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29250" y="1273175"/>
            <a:ext cx="5334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1800" y="1178052"/>
            <a:ext cx="3053656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1888" y="1225034"/>
            <a:ext cx="947503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33900" y="1536700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51632" y="1879235"/>
            <a:ext cx="911275" cy="43826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5260" y="1913700"/>
            <a:ext cx="952440" cy="493853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7700" y="1975960"/>
            <a:ext cx="947503" cy="36933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8564" y="2628546"/>
            <a:ext cx="1045158" cy="427746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42597" y="2658031"/>
            <a:ext cx="787395" cy="36933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25019" y="4301275"/>
            <a:ext cx="1332864" cy="427746"/>
          </a:xfrm>
          <a:prstGeom prst="rect">
            <a:avLst/>
          </a:prstGeom>
          <a:blipFill rotWithShape="1">
            <a:blip r:embed="rId13"/>
            <a:stretch>
              <a:fillRect b="-571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63979" y="4335305"/>
            <a:ext cx="1597039" cy="369332"/>
          </a:xfrm>
          <a:prstGeom prst="rect">
            <a:avLst/>
          </a:prstGeom>
          <a:blipFill rotWithShape="1">
            <a:blip r:embed="rId1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89827" y="4335740"/>
            <a:ext cx="1426352" cy="369332"/>
          </a:xfrm>
          <a:prstGeom prst="rect">
            <a:avLst/>
          </a:prstGeom>
          <a:blipFill rotWithShape="1">
            <a:blip r:embed="rId15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13938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1393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1089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381000" y="0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1:</a:t>
            </a:r>
            <a:r>
              <a:rPr lang="en-US" altLang="en-US" sz="2400">
                <a:cs typeface="Times New Roman" pitchFamily="18" charset="0"/>
              </a:rPr>
              <a:t>  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57200" y="26670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81000" y="44958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9812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259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81000" y="0"/>
            <a:ext cx="3282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2:</a:t>
            </a:r>
            <a:r>
              <a:rPr lang="en-US" altLang="en-US" sz="2400">
                <a:cs typeface="Times New Roman" pitchFamily="18" charset="0"/>
              </a:rPr>
              <a:t>    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57200" y="35814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4335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600075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9144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95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533400" y="0"/>
            <a:ext cx="3482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2:  </a:t>
            </a:r>
            <a:r>
              <a:rPr lang="en-US" altLang="en-US" sz="2400">
                <a:cs typeface="Times New Roman" pitchFamily="18" charset="0"/>
              </a:rPr>
              <a:t>Simplify.  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609600" y="29718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609600" y="50292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0" y="4678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6338"/>
            <a:ext cx="9858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05150"/>
            <a:ext cx="1143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11382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5800" y="122238"/>
            <a:ext cx="78120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3: </a:t>
            </a:r>
            <a:r>
              <a:rPr lang="en-US" altLang="en-US" sz="2400">
                <a:cs typeface="Times New Roman" pitchFamily="18" charset="0"/>
              </a:rPr>
              <a:t> Use a calculator to approximate each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    to three decimal places.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5800" y="32004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62000" y="4953000"/>
            <a:ext cx="84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 </a:t>
            </a:r>
            <a:endParaRPr lang="en-US" altLang="en-US" sz="1800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1197531"/>
            <a:ext cx="1281826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3200400"/>
            <a:ext cx="996491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00" y="4881039"/>
            <a:ext cx="1331518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1050" y="2133600"/>
            <a:ext cx="455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Look at the Math button on the calculator: 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05065" y="2502932"/>
            <a:ext cx="3048270" cy="408253"/>
          </a:xfrm>
          <a:prstGeom prst="rect">
            <a:avLst/>
          </a:prstGeom>
          <a:blipFill rotWithShape="1">
            <a:blip r:embed="rId9"/>
            <a:stretch>
              <a:fillRect l="-1800" r="-1000" b="-238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4318926"/>
            <a:ext cx="4765920" cy="408253"/>
          </a:xfrm>
          <a:prstGeom prst="rect">
            <a:avLst/>
          </a:prstGeom>
          <a:blipFill rotWithShape="1">
            <a:blip r:embed="rId10"/>
            <a:stretch>
              <a:fillRect l="-1023" r="-512" b="-238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13144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10858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9334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533400" y="0"/>
            <a:ext cx="8096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2:  </a:t>
            </a:r>
            <a:r>
              <a:rPr lang="en-US" altLang="en-US" sz="2400">
                <a:cs typeface="Times New Roman" pitchFamily="18" charset="0"/>
              </a:rPr>
              <a:t>Use a calculator to approximate each value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       to three decimal places.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33400" y="32004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09600" y="50292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1115953"/>
            <a:ext cx="1424493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5070" y="3147189"/>
            <a:ext cx="1331518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81250" y="4972814"/>
            <a:ext cx="1139158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457200"/>
            <a:ext cx="8839200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Learning Targets Reflection:</a:t>
            </a:r>
          </a:p>
          <a:p>
            <a:pPr eaLnBrk="1" hangingPunct="1">
              <a:defRPr/>
            </a:pPr>
            <a:r>
              <a:rPr lang="en-US" dirty="0" smtClean="0"/>
              <a:t>    </a:t>
            </a:r>
            <a:r>
              <a:rPr lang="en-US" sz="3000" dirty="0" smtClean="0"/>
              <a:t>I can simplify radicals.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3000" dirty="0" smtClean="0"/>
              <a:t> </a:t>
            </a:r>
          </a:p>
          <a:p>
            <a:pPr eaLnBrk="1" hangingPunct="1">
              <a:defRPr/>
            </a:pPr>
            <a:endParaRPr lang="en-US" sz="3000" dirty="0"/>
          </a:p>
          <a:p>
            <a:pPr eaLnBrk="1" hangingPunct="1">
              <a:defRPr/>
            </a:pPr>
            <a:r>
              <a:rPr lang="en-US" sz="3000" dirty="0" smtClean="0"/>
              <a:t>   I can use a calculator to approximate radicals.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953000" y="381000"/>
            <a:ext cx="762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5433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10000" y="2362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419600" y="30480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prstClr val="black"/>
                </a:solidFill>
              </a:rPr>
              <a:t>Power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257800" y="381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Examples: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6858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What is it?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701800" y="1219200"/>
            <a:ext cx="925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prstClr val="black"/>
                </a:solidFill>
              </a:rPr>
              <a:t>b</a:t>
            </a:r>
            <a:r>
              <a:rPr lang="en-US" altLang="en-US" sz="6000" baseline="30000">
                <a:solidFill>
                  <a:prstClr val="black"/>
                </a:solidFill>
              </a:rPr>
              <a:t>n</a:t>
            </a:r>
            <a:endParaRPr lang="en-US" altLang="en-US" sz="6000">
              <a:solidFill>
                <a:prstClr val="black"/>
              </a:solidFill>
            </a:endParaRP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6713538" y="375602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Nonexamples: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495300" y="3760788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Important characteristic:</a:t>
            </a:r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533400" y="4495800"/>
            <a:ext cx="434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Base: 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Exponent: 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</a:rPr>
              <a:t>Shortcut for repeated multiplications</a:t>
            </a:r>
          </a:p>
        </p:txBody>
      </p:sp>
    </p:spTree>
    <p:extLst>
      <p:ext uri="{BB962C8B-B14F-4D97-AF65-F5344CB8AC3E}">
        <p14:creationId xmlns:p14="http://schemas.microsoft.com/office/powerpoint/2010/main" val="12892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astellar" pitchFamily="18" charset="0"/>
              </a:rPr>
              <a:t>Radical Expressions</a:t>
            </a:r>
            <a:br>
              <a:rPr lang="en-US" altLang="en-US" sz="4000" dirty="0" smtClean="0">
                <a:latin typeface="Castellar" pitchFamily="18" charset="0"/>
              </a:rPr>
            </a:br>
            <a:r>
              <a:rPr lang="en-US" altLang="en-US" sz="2400" dirty="0" smtClean="0">
                <a:latin typeface="Copperplate Gothic Bold" pitchFamily="34" charset="0"/>
              </a:rPr>
              <a:t>lesson 4.2</a:t>
            </a:r>
            <a:endParaRPr lang="en-US" altLang="en-US" sz="2400" dirty="0" smtClean="0">
              <a:latin typeface="Castellar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0"/>
            <a:ext cx="8763000" cy="1752600"/>
          </a:xfrm>
        </p:spPr>
        <p:txBody>
          <a:bodyPr/>
          <a:lstStyle/>
          <a:p>
            <a:pPr algn="l" eaLnBrk="1" hangingPunct="1"/>
            <a:r>
              <a:rPr lang="en-US" altLang="en-US" sz="2800" smtClean="0"/>
              <a:t>Objectives:</a:t>
            </a:r>
          </a:p>
          <a:p>
            <a:pPr algn="l" eaLnBrk="1" hangingPunct="1"/>
            <a:r>
              <a:rPr lang="en-US" altLang="en-US" sz="2800" smtClean="0"/>
              <a:t>        </a:t>
            </a:r>
            <a:r>
              <a:rPr lang="en-US" altLang="en-US" sz="2600" smtClean="0"/>
              <a:t>Simplify radical expressions.</a:t>
            </a:r>
          </a:p>
          <a:p>
            <a:pPr algn="l" eaLnBrk="1" hangingPunct="1"/>
            <a:r>
              <a:rPr lang="en-US" altLang="en-US" sz="2600" smtClean="0"/>
              <a:t>      Add, subtract, multiply, and divide radical expressions. </a:t>
            </a:r>
          </a:p>
        </p:txBody>
      </p:sp>
      <p:pic>
        <p:nvPicPr>
          <p:cNvPr id="13316" name="Picture 5" descr="MCNA00713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18161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CNA0038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371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MCj027245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73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17621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90775"/>
            <a:ext cx="16764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04800" y="1752600"/>
            <a:ext cx="311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Example 1:  </a:t>
            </a:r>
            <a:r>
              <a:rPr lang="en-US" altLang="en-US" sz="2400" dirty="0">
                <a:cs typeface="Times New Roman" pitchFamily="18" charset="0"/>
              </a:rPr>
              <a:t>Simplify.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itchFamily="18" charset="0"/>
              </a:rPr>
              <a:t>a.    </a:t>
            </a:r>
            <a:endParaRPr lang="en-US" altLang="en-US" sz="1800" dirty="0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4876800" y="25146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4573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10001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67275"/>
            <a:ext cx="7715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81000" y="0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1:</a:t>
            </a:r>
            <a:r>
              <a:rPr lang="en-US" altLang="en-US" sz="2400">
                <a:cs typeface="Times New Roman" pitchFamily="18" charset="0"/>
              </a:rPr>
              <a:t>  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381000" y="29718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57200" y="49530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11763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65500"/>
            <a:ext cx="12192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57200" y="0"/>
            <a:ext cx="3114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2: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57200" y="35814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11509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1524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81000" y="0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2: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57200" y="38862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457200" y="0"/>
            <a:ext cx="5942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3: </a:t>
            </a:r>
            <a:r>
              <a:rPr lang="en-US" altLang="en-US" sz="2400">
                <a:cs typeface="Times New Roman" pitchFamily="18" charset="0"/>
              </a:rPr>
              <a:t> Simplify. (Adding radicals.)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</a:t>
            </a:r>
            <a:endParaRPr lang="en-US" altLang="en-US" sz="180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09613"/>
            <a:ext cx="464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609600" y="0"/>
            <a:ext cx="3314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3:</a:t>
            </a:r>
            <a:r>
              <a:rPr lang="en-US" altLang="en-US" sz="2400">
                <a:cs typeface="Times New Roman" pitchFamily="18" charset="0"/>
              </a:rPr>
              <a:t>  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</a:t>
            </a:r>
            <a:endParaRPr lang="en-US" altLang="en-US" sz="180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7113"/>
            <a:ext cx="2209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79500"/>
            <a:ext cx="3962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457200" y="0"/>
            <a:ext cx="647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4:</a:t>
            </a:r>
            <a:r>
              <a:rPr lang="en-US" altLang="en-US" sz="2400">
                <a:cs typeface="Times New Roman" pitchFamily="18" charset="0"/>
              </a:rPr>
              <a:t>  Simplify.</a:t>
            </a:r>
            <a:r>
              <a:rPr lang="en-US" altLang="en-US" sz="900"/>
              <a:t>  </a:t>
            </a:r>
            <a:r>
              <a:rPr lang="en-US" altLang="en-US" sz="2400">
                <a:cs typeface="Times New Roman" pitchFamily="18" charset="0"/>
              </a:rPr>
              <a:t>(Multiplying radicals.)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343400" y="11430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2962275" y="4251325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457200" y="0"/>
            <a:ext cx="3314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4: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29527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6304" y="3429000"/>
                <a:ext cx="1638300" cy="722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04" y="3429000"/>
                <a:ext cx="1638300" cy="7229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381000"/>
            <a:ext cx="1195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     </a:t>
            </a:r>
            <a:endParaRPr lang="en-US" altLang="en-US" sz="180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227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06304" y="3429000"/>
                <a:ext cx="3151496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𝟏𝟏𝟓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e>
                      </m:ra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04" y="3429000"/>
                <a:ext cx="3151496" cy="7116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953000" y="381000"/>
            <a:ext cx="762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5433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10000" y="2362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962400" y="27432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prstClr val="black"/>
                </a:solidFill>
              </a:rPr>
              <a:t>Product of Powers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5257800" y="381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Examples: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6858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What is it?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655638" y="1111250"/>
            <a:ext cx="36544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prstClr val="black"/>
                </a:solidFill>
              </a:rPr>
              <a:t>b</a:t>
            </a:r>
            <a:r>
              <a:rPr lang="en-US" altLang="en-US" sz="4000" baseline="30000">
                <a:solidFill>
                  <a:prstClr val="black"/>
                </a:solidFill>
              </a:rPr>
              <a:t>n</a:t>
            </a:r>
            <a:r>
              <a:rPr lang="en-US" altLang="en-US" sz="4000">
                <a:solidFill>
                  <a:prstClr val="black"/>
                </a:solidFill>
              </a:rPr>
              <a:t> </a:t>
            </a:r>
            <a:r>
              <a:rPr lang="en-US" altLang="en-US" sz="4000">
                <a:solidFill>
                  <a:prstClr val="black"/>
                </a:solidFill>
                <a:cs typeface="Arial" charset="0"/>
              </a:rPr>
              <a:t>• b</a:t>
            </a:r>
            <a:r>
              <a:rPr lang="en-US" altLang="en-US" sz="4000" baseline="30000">
                <a:solidFill>
                  <a:prstClr val="black"/>
                </a:solidFill>
                <a:cs typeface="Arial" charset="0"/>
              </a:rPr>
              <a:t>m</a:t>
            </a:r>
            <a:r>
              <a:rPr lang="en-US" altLang="en-US" sz="4000">
                <a:solidFill>
                  <a:prstClr val="black"/>
                </a:solidFill>
              </a:rPr>
              <a:t> = b</a:t>
            </a:r>
            <a:r>
              <a:rPr lang="en-US" altLang="en-US" sz="4000" baseline="30000">
                <a:solidFill>
                  <a:prstClr val="black"/>
                </a:solidFill>
              </a:rPr>
              <a:t>n </a:t>
            </a:r>
            <a:r>
              <a:rPr lang="en-US" altLang="en-US" sz="4000" baseline="30000">
                <a:solidFill>
                  <a:prstClr val="black"/>
                </a:solidFill>
                <a:cs typeface="Arial" charset="0"/>
              </a:rPr>
              <a:t>+</a:t>
            </a:r>
            <a:r>
              <a:rPr lang="en-US" altLang="en-US" sz="4000" baseline="30000">
                <a:solidFill>
                  <a:prstClr val="black"/>
                </a:solidFill>
              </a:rPr>
              <a:t> 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prstClr val="black"/>
                </a:solidFill>
              </a:rPr>
              <a:t>same bases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>
              <a:solidFill>
                <a:prstClr val="black"/>
              </a:solidFill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713538" y="375602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Nonexamples: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95300" y="3760788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Important characteristic:</a:t>
            </a:r>
          </a:p>
        </p:txBody>
      </p:sp>
      <p:sp>
        <p:nvSpPr>
          <p:cNvPr id="13324" name="Rectangle 1"/>
          <p:cNvSpPr>
            <a:spLocks noChangeArrowheads="1"/>
          </p:cNvSpPr>
          <p:nvPr/>
        </p:nvSpPr>
        <p:spPr bwMode="auto">
          <a:xfrm>
            <a:off x="838200" y="4724400"/>
            <a:ext cx="289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Add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prstClr val="black"/>
                </a:solidFill>
              </a:rPr>
              <a:t>exponents</a:t>
            </a:r>
          </a:p>
        </p:txBody>
      </p:sp>
      <p:sp>
        <p:nvSpPr>
          <p:cNvPr id="13325" name="Rectangle 3"/>
          <p:cNvSpPr>
            <a:spLocks noChangeArrowheads="1"/>
          </p:cNvSpPr>
          <p:nvPr/>
        </p:nvSpPr>
        <p:spPr bwMode="auto">
          <a:xfrm>
            <a:off x="5410200" y="903288"/>
            <a:ext cx="152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x</a:t>
            </a:r>
            <a:r>
              <a:rPr lang="en-US" altLang="en-US" sz="3200" baseline="30000">
                <a:solidFill>
                  <a:prstClr val="black"/>
                </a:solidFill>
              </a:rPr>
              <a:t>3</a:t>
            </a:r>
            <a:r>
              <a:rPr lang="en-US" altLang="en-US" sz="3200">
                <a:solidFill>
                  <a:prstClr val="black"/>
                </a:solidFill>
              </a:rPr>
              <a:t> 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• x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3326" name="Rectangle 8"/>
          <p:cNvSpPr>
            <a:spLocks noChangeArrowheads="1"/>
          </p:cNvSpPr>
          <p:nvPr/>
        </p:nvSpPr>
        <p:spPr bwMode="auto">
          <a:xfrm>
            <a:off x="5257800" y="1676400"/>
            <a:ext cx="211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(2x</a:t>
            </a:r>
            <a:r>
              <a:rPr lang="en-US" altLang="en-US" sz="3200" baseline="30000">
                <a:solidFill>
                  <a:prstClr val="black"/>
                </a:solidFill>
              </a:rPr>
              <a:t>3</a:t>
            </a:r>
            <a:r>
              <a:rPr lang="en-US" altLang="en-US" sz="3200">
                <a:solidFill>
                  <a:prstClr val="black"/>
                </a:solidFill>
              </a:rPr>
              <a:t>y)(5x) </a:t>
            </a: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5430838" y="4908550"/>
            <a:ext cx="2387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x</a:t>
            </a:r>
            <a:r>
              <a:rPr lang="en-US" altLang="en-US" sz="3200" baseline="30000">
                <a:solidFill>
                  <a:prstClr val="black"/>
                </a:solidFill>
              </a:rPr>
              <a:t>3</a:t>
            </a:r>
            <a:r>
              <a:rPr lang="en-US" altLang="en-US" sz="3200">
                <a:solidFill>
                  <a:prstClr val="black"/>
                </a:solidFill>
              </a:rPr>
              <a:t> • x</a:t>
            </a:r>
            <a:r>
              <a:rPr lang="en-US" altLang="en-US" sz="3200" baseline="30000">
                <a:solidFill>
                  <a:prstClr val="black"/>
                </a:solidFill>
              </a:rPr>
              <a:t>4</a:t>
            </a:r>
            <a:r>
              <a:rPr lang="en-US" altLang="en-US" sz="3200">
                <a:solidFill>
                  <a:prstClr val="black"/>
                </a:solidFill>
              </a:rPr>
              <a:t> 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≠</a:t>
            </a:r>
            <a:r>
              <a:rPr lang="en-US" altLang="en-US" sz="3200">
                <a:solidFill>
                  <a:prstClr val="black"/>
                </a:solidFill>
              </a:rPr>
              <a:t> x</a:t>
            </a:r>
            <a:r>
              <a:rPr lang="en-US" altLang="en-US" sz="3200" baseline="300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771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533400" y="0"/>
            <a:ext cx="59626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Example 5:  </a:t>
            </a:r>
            <a:r>
              <a:rPr lang="en-US" altLang="en-US" sz="2400"/>
              <a:t>Simplify.  (Dividing radicals.)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Remember conjugates!!!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33400" y="30480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125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533400" y="1524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13716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85800" y="274638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5: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12763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914650" y="3797300"/>
            <a:ext cx="30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</a:t>
            </a:r>
            <a:r>
              <a:rPr lang="en-US" altLang="en-US" sz="900"/>
              <a:t>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457200" y="2286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114935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6705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Castellar" pitchFamily="18" charset="0"/>
              </a:rPr>
              <a:t>Assignment</a:t>
            </a: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Castellar" pitchFamily="18" charset="0"/>
              </a:rPr>
              <a:t>4.2 Worksheet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astellar" pitchFamily="18" charset="0"/>
              </a:rPr>
              <a:t>* Skip #7 *</a:t>
            </a:r>
            <a:endParaRPr lang="en-US" altLang="en-US" sz="2400" dirty="0">
              <a:solidFill>
                <a:srgbClr val="FF0000"/>
              </a:solidFill>
              <a:latin typeface="Castellar" pitchFamily="18" charset="0"/>
            </a:endParaRPr>
          </a:p>
        </p:txBody>
      </p:sp>
      <p:pic>
        <p:nvPicPr>
          <p:cNvPr id="27651" name="Picture 4" descr="MCNA00713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9812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astellar" pitchFamily="18" charset="0"/>
              </a:rPr>
              <a:t>Rational Expressions</a:t>
            </a:r>
            <a:br>
              <a:rPr lang="en-US" altLang="en-US" sz="4000" dirty="0" smtClean="0">
                <a:latin typeface="Castellar" pitchFamily="18" charset="0"/>
              </a:rPr>
            </a:br>
            <a:r>
              <a:rPr lang="en-US" altLang="en-US" sz="2400" dirty="0" smtClean="0">
                <a:latin typeface="Copperplate Gothic Bold" pitchFamily="34" charset="0"/>
              </a:rPr>
              <a:t>lesson 4.3</a:t>
            </a:r>
            <a:endParaRPr lang="en-US" altLang="en-US" sz="2400" dirty="0" smtClean="0">
              <a:latin typeface="Castellar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763000" cy="2209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smtClean="0"/>
              <a:t>Objectives: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Write expressions with rational exponents in radical form, and vice versa.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Simplify expressions in exponential or radical form. </a:t>
            </a:r>
          </a:p>
        </p:txBody>
      </p:sp>
      <p:pic>
        <p:nvPicPr>
          <p:cNvPr id="30724" name="Picture 4" descr="MCNA0071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5640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0"/>
            <a:ext cx="86106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28863"/>
            <a:ext cx="3790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05263"/>
            <a:ext cx="6305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1143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381000" y="2438400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Example 1:  </a:t>
            </a:r>
            <a:endParaRPr lang="en-US" altLang="en-US" sz="1800"/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381000" y="3886200"/>
            <a:ext cx="187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Example 2:  </a:t>
            </a:r>
            <a:endParaRPr lang="en-US" altLang="en-US" sz="1800"/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2533650" y="3790950"/>
            <a:ext cx="60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0" y="0"/>
            <a:ext cx="238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Example 3:   </a:t>
            </a:r>
            <a:endParaRPr lang="en-US" altLang="en-US" sz="180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3588"/>
            <a:ext cx="2438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3381375" y="3516313"/>
            <a:ext cx="2682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381000" y="0"/>
            <a:ext cx="6994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1:</a:t>
            </a:r>
            <a:r>
              <a:rPr lang="en-US" altLang="en-US" sz="2400">
                <a:cs typeface="Times New Roman" pitchFamily="18" charset="0"/>
              </a:rPr>
              <a:t>    Write the expression in radical form.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</a:t>
            </a:r>
            <a:endParaRPr lang="en-US" altLang="en-US" sz="1800"/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12954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1143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457200" y="3200400"/>
            <a:ext cx="7026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1:  </a:t>
            </a:r>
            <a:r>
              <a:rPr lang="en-US" altLang="en-US" sz="2400">
                <a:cs typeface="Times New Roman" pitchFamily="18" charset="0"/>
              </a:rPr>
              <a:t>Write the expression in radical form.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81000" y="51783"/>
            <a:ext cx="79504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Example 2: </a:t>
            </a:r>
            <a:r>
              <a:rPr lang="en-US" altLang="en-US" sz="2400" dirty="0">
                <a:cs typeface="Times New Roman" pitchFamily="18" charset="0"/>
              </a:rPr>
              <a:t> Write each radical using rational exponents.</a:t>
            </a:r>
            <a:endParaRPr lang="en-US" altLang="en-US" sz="9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   </a:t>
            </a:r>
            <a:endParaRPr lang="en-US" altLang="en-US" sz="1800" dirty="0"/>
          </a:p>
        </p:txBody>
      </p:sp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2" y="978535"/>
            <a:ext cx="1552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prstClr val="black"/>
                </a:solidFill>
              </a:rPr>
              <a:t>Example 1:</a:t>
            </a:r>
            <a:r>
              <a:rPr lang="en-US" altLang="en-US" sz="1800">
                <a:solidFill>
                  <a:prstClr val="black"/>
                </a:solidFill>
              </a:rPr>
              <a:t>  Simplify the following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a.			b.			c.			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452813" y="652463"/>
            <a:ext cx="1704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(6x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)(x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685800" y="665163"/>
            <a:ext cx="1603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(4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5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)(4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096000" y="665163"/>
            <a:ext cx="2403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(3x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y)(-4x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 </a:t>
            </a:r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57200" y="71438"/>
            <a:ext cx="8080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2:  </a:t>
            </a:r>
            <a:r>
              <a:rPr lang="en-US" altLang="en-US" sz="2400">
                <a:cs typeface="Times New Roman" pitchFamily="18" charset="0"/>
              </a:rPr>
              <a:t>Write each radical using rational exponents.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476250" y="3733800"/>
            <a:ext cx="534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Times New Roman" pitchFamily="18" charset="0"/>
              </a:rPr>
              <a:t> </a:t>
            </a:r>
            <a:r>
              <a:rPr lang="en-US" altLang="en-US" sz="2400">
                <a:cs typeface="Times New Roman" pitchFamily="18" charset="0"/>
              </a:rPr>
              <a:t>b.</a:t>
            </a:r>
            <a:r>
              <a:rPr lang="en-US" altLang="en-US" sz="1400">
                <a:cs typeface="Times New Roman" pitchFamily="18" charset="0"/>
              </a:rPr>
              <a:t>                                                         </a:t>
            </a:r>
            <a:r>
              <a:rPr lang="en-US" altLang="en-US" sz="900"/>
              <a:t> </a:t>
            </a:r>
            <a:endParaRPr lang="en-US" altLang="en-US" sz="1800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6788"/>
            <a:ext cx="1066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1276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457200" y="228600"/>
            <a:ext cx="3114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Example 3:</a:t>
            </a:r>
            <a:r>
              <a:rPr lang="en-US" altLang="en-US" sz="2400"/>
              <a:t>  Simplify.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a.</a:t>
            </a:r>
            <a:r>
              <a:rPr lang="en-US" altLang="en-US" sz="1800"/>
              <a:t>    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13239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10763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0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b.</a:t>
            </a:r>
            <a:r>
              <a:rPr lang="en-US" altLang="en-US" sz="18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33400" y="838200"/>
            <a:ext cx="73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c.</a:t>
            </a:r>
            <a:r>
              <a:rPr lang="en-US" altLang="en-US" sz="1800"/>
              <a:t>     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15049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0" y="399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304800" y="0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3: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39940" name="Rectangle 12"/>
          <p:cNvSpPr>
            <a:spLocks noChangeArrowheads="1"/>
          </p:cNvSpPr>
          <p:nvPr/>
        </p:nvSpPr>
        <p:spPr bwMode="auto">
          <a:xfrm>
            <a:off x="381000" y="31242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381000" y="51054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  <p:pic>
        <p:nvPicPr>
          <p:cNvPr id="3994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8286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5619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9525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670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Castellar" pitchFamily="18" charset="0"/>
              </a:rPr>
              <a:t>Assignment</a:t>
            </a: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Castellar" pitchFamily="18" charset="0"/>
              </a:rPr>
              <a:t>4.3 Worksheet</a:t>
            </a:r>
            <a:endParaRPr lang="en-US" altLang="en-US" sz="2400" dirty="0">
              <a:latin typeface="Castellar" pitchFamily="18" charset="0"/>
            </a:endParaRPr>
          </a:p>
        </p:txBody>
      </p:sp>
      <p:pic>
        <p:nvPicPr>
          <p:cNvPr id="27651" name="Picture 4" descr="MCNA00713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9812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astellar" pitchFamily="18" charset="0"/>
              </a:rPr>
              <a:t>Radical Equations</a:t>
            </a:r>
            <a:br>
              <a:rPr lang="en-US" altLang="en-US" sz="4000" dirty="0" smtClean="0">
                <a:latin typeface="Castellar" pitchFamily="18" charset="0"/>
              </a:rPr>
            </a:br>
            <a:r>
              <a:rPr lang="en-US" altLang="en-US" sz="2400" dirty="0" smtClean="0">
                <a:latin typeface="Copperplate Gothic Bold" pitchFamily="34" charset="0"/>
              </a:rPr>
              <a:t>lesson 4.4</a:t>
            </a:r>
            <a:endParaRPr lang="en-US" altLang="en-US" sz="2400" dirty="0" smtClean="0">
              <a:latin typeface="Castellar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610600" cy="2209800"/>
          </a:xfrm>
        </p:spPr>
        <p:txBody>
          <a:bodyPr/>
          <a:lstStyle/>
          <a:p>
            <a:pPr algn="l" eaLnBrk="1" hangingPunct="1"/>
            <a:r>
              <a:rPr lang="en-US" altLang="en-US" sz="3600" smtClean="0"/>
              <a:t>Learning Target:</a:t>
            </a:r>
          </a:p>
          <a:p>
            <a:pPr algn="l" eaLnBrk="1" hangingPunct="1"/>
            <a:r>
              <a:rPr lang="en-US" altLang="en-US" sz="2800" smtClean="0"/>
              <a:t> 		I can solve equations containing radicals.</a:t>
            </a:r>
            <a:r>
              <a:rPr lang="en-US" altLang="en-US" smtClean="0"/>
              <a:t> </a:t>
            </a:r>
          </a:p>
        </p:txBody>
      </p:sp>
      <p:pic>
        <p:nvPicPr>
          <p:cNvPr id="41988" name="Picture 4" descr="MCNA00715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45640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MCNA0038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2954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609600" y="228600"/>
            <a:ext cx="81534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Solve Radical Equations: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	</a:t>
            </a:r>
            <a:r>
              <a:rPr lang="en-US" altLang="en-US" sz="1800"/>
              <a:t>The following steps are used in solving equations that have variables 	in the radicand.  Some algebraic procedures may be needed before 	you use these steps.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Step 1:  </a:t>
            </a:r>
            <a:r>
              <a:rPr lang="en-US" altLang="en-US" sz="1800"/>
              <a:t> Isolate the radical on one side of the equation.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(No #’s in front or separate.)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Step 2:</a:t>
            </a:r>
            <a:r>
              <a:rPr lang="en-US" altLang="en-US" sz="1800"/>
              <a:t>   To eliminate the radical, raise each side of the equation to a power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equal to the index of the radical.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Step 3:</a:t>
            </a:r>
            <a:r>
              <a:rPr lang="en-US" altLang="en-US" sz="1800"/>
              <a:t>   Solve the resulting equation.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Step 4:</a:t>
            </a:r>
            <a:r>
              <a:rPr lang="en-US" altLang="en-US" sz="1800"/>
              <a:t>   Check your solution in the </a:t>
            </a:r>
            <a:r>
              <a:rPr lang="en-US" altLang="en-US" sz="1800" u="sng"/>
              <a:t>original equation</a:t>
            </a:r>
            <a:r>
              <a:rPr lang="en-US" altLang="en-US" sz="1800"/>
              <a:t> to make sure that you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have not obtained any extra roots.</a:t>
            </a:r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2171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3013" name="Object 7"/>
          <p:cNvGraphicFramePr>
            <a:graphicFrameLocks noChangeAspect="1"/>
          </p:cNvGraphicFramePr>
          <p:nvPr/>
        </p:nvGraphicFramePr>
        <p:xfrm>
          <a:off x="6934200" y="1752600"/>
          <a:ext cx="16002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Equation" r:id="rId5" imgW="761669" imgH="228501" progId="Equation.3">
                  <p:embed/>
                </p:oleObj>
              </mc:Choice>
              <mc:Fallback>
                <p:oleObj name="Equation" r:id="rId5" imgW="761669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752600"/>
                        <a:ext cx="16002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3015" name="Object 9"/>
          <p:cNvGraphicFramePr>
            <a:graphicFrameLocks noChangeAspect="1"/>
          </p:cNvGraphicFramePr>
          <p:nvPr/>
        </p:nvGraphicFramePr>
        <p:xfrm>
          <a:off x="6553200" y="3124200"/>
          <a:ext cx="2190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Equation" r:id="rId7" imgW="1040948" imgH="279279" progId="Equation.3">
                  <p:embed/>
                </p:oleObj>
              </mc:Choice>
              <mc:Fallback>
                <p:oleObj name="Equation" r:id="rId7" imgW="1040948" imgH="27927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124200"/>
                        <a:ext cx="2190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3017" name="Object 11"/>
          <p:cNvGraphicFramePr>
            <a:graphicFrameLocks noChangeAspect="1"/>
          </p:cNvGraphicFramePr>
          <p:nvPr/>
        </p:nvGraphicFramePr>
        <p:xfrm>
          <a:off x="7391400" y="3962400"/>
          <a:ext cx="876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9" name="Equation" r:id="rId9" imgW="418918" imgH="177723" progId="Equation.3">
                  <p:embed/>
                </p:oleObj>
              </mc:Choice>
              <mc:Fallback>
                <p:oleObj name="Equation" r:id="rId9" imgW="418918" imgH="17772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62400"/>
                        <a:ext cx="8763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3019" name="Object 13"/>
          <p:cNvGraphicFramePr>
            <a:graphicFrameLocks noChangeAspect="1"/>
          </p:cNvGraphicFramePr>
          <p:nvPr/>
        </p:nvGraphicFramePr>
        <p:xfrm>
          <a:off x="6477000" y="4724400"/>
          <a:ext cx="21621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0" name="Equation" r:id="rId11" imgW="1028254" imgH="253890" progId="Equation.3">
                  <p:embed/>
                </p:oleObj>
              </mc:Choice>
              <mc:Fallback>
                <p:oleObj name="Equation" r:id="rId11" imgW="1028254" imgH="25389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724400"/>
                        <a:ext cx="21621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3021" name="Object 15"/>
          <p:cNvGraphicFramePr>
            <a:graphicFrameLocks noChangeAspect="1"/>
          </p:cNvGraphicFramePr>
          <p:nvPr/>
        </p:nvGraphicFramePr>
        <p:xfrm>
          <a:off x="7315200" y="5410200"/>
          <a:ext cx="129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1" name="Equation" r:id="rId13" imgW="571004" imgH="177646" progId="Equation.3">
                  <p:embed/>
                </p:oleObj>
              </mc:Choice>
              <mc:Fallback>
                <p:oleObj name="Equation" r:id="rId13" imgW="571004" imgH="17764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410200"/>
                        <a:ext cx="12954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381000" y="0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</a:t>
            </a:r>
            <a:r>
              <a:rPr lang="en-US" altLang="en-US" sz="2400" b="1">
                <a:cs typeface="Times New Roman" pitchFamily="18" charset="0"/>
              </a:rPr>
              <a:t>Example 1:</a:t>
            </a:r>
            <a:r>
              <a:rPr lang="en-US" altLang="en-US" sz="2400">
                <a:cs typeface="Times New Roman" pitchFamily="18" charset="0"/>
              </a:rPr>
              <a:t>  Solve.   </a:t>
            </a:r>
            <a:endParaRPr lang="en-US" altLang="en-US" sz="180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14375"/>
            <a:ext cx="31242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6096000" y="762000"/>
            <a:ext cx="172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Check: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304800" y="0"/>
            <a:ext cx="317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1:</a:t>
            </a:r>
            <a:r>
              <a:rPr lang="en-US" altLang="en-US" sz="2400">
                <a:cs typeface="Times New Roman" pitchFamily="18" charset="0"/>
              </a:rPr>
              <a:t>  Solve.  </a:t>
            </a:r>
            <a:endParaRPr lang="en-US" altLang="en-US" sz="180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543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5943600" y="457200"/>
            <a:ext cx="1828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                           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Check:  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prstClr val="black"/>
                </a:solidFill>
              </a:rPr>
              <a:t>Your Turn 1:</a:t>
            </a:r>
            <a:r>
              <a:rPr lang="en-US" altLang="en-US" sz="1800">
                <a:solidFill>
                  <a:prstClr val="black"/>
                </a:solidFill>
              </a:rPr>
              <a:t>  Simplify the following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1.			2.			3.			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452813" y="652463"/>
            <a:ext cx="18938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(5v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)(3v)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85800" y="665163"/>
            <a:ext cx="18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6096000" y="665163"/>
            <a:ext cx="2801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(-4ab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6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)(7a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3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 </a:t>
            </a: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777875" y="622300"/>
            <a:ext cx="160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(2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3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)(2</a:t>
            </a:r>
            <a:r>
              <a:rPr lang="en-US" altLang="en-US" sz="3200" baseline="30000">
                <a:solidFill>
                  <a:prstClr val="black"/>
                </a:solidFill>
                <a:cs typeface="Arial" charset="0"/>
              </a:rPr>
              <a:t>4</a:t>
            </a:r>
            <a:r>
              <a:rPr lang="en-US" altLang="en-US" sz="3200">
                <a:solidFill>
                  <a:prstClr val="black"/>
                </a:solidFill>
                <a:cs typeface="Arial" charset="0"/>
              </a:rPr>
              <a:t>) </a:t>
            </a:r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381000" y="0"/>
            <a:ext cx="297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2: </a:t>
            </a:r>
            <a:r>
              <a:rPr lang="en-US" altLang="en-US" sz="2400">
                <a:cs typeface="Times New Roman" pitchFamily="18" charset="0"/>
              </a:rPr>
              <a:t> Solve.  </a:t>
            </a:r>
            <a:endParaRPr lang="en-US" altLang="en-US" sz="180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2416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5715000" y="685800"/>
            <a:ext cx="189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Check: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381000" y="0"/>
            <a:ext cx="317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2:  </a:t>
            </a:r>
            <a:r>
              <a:rPr lang="en-US" altLang="en-US" sz="2400">
                <a:cs typeface="Times New Roman" pitchFamily="18" charset="0"/>
              </a:rPr>
              <a:t>Solve.  </a:t>
            </a:r>
            <a:endParaRPr lang="en-US" altLang="en-US" sz="180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0368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5715000" y="838200"/>
            <a:ext cx="189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Check: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381000" y="0"/>
            <a:ext cx="6486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3:  </a:t>
            </a:r>
            <a:r>
              <a:rPr lang="en-US" altLang="en-US" sz="2400">
                <a:cs typeface="Times New Roman" pitchFamily="18" charset="0"/>
              </a:rPr>
              <a:t>Solve and check each equation.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8650"/>
            <a:ext cx="301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381000" y="0"/>
            <a:ext cx="6486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3:  </a:t>
            </a:r>
            <a:r>
              <a:rPr lang="en-US" altLang="en-US" sz="2400">
                <a:cs typeface="Times New Roman" pitchFamily="18" charset="0"/>
              </a:rPr>
              <a:t>Solve and check each equation.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733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81000" y="0"/>
            <a:ext cx="6486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3:  </a:t>
            </a:r>
            <a:r>
              <a:rPr lang="en-US" altLang="en-US" sz="2400">
                <a:cs typeface="Times New Roman" pitchFamily="18" charset="0"/>
              </a:rPr>
              <a:t>Solve and check each equation.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666750"/>
            <a:ext cx="3429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670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Castellar" pitchFamily="18" charset="0"/>
              </a:rPr>
              <a:t>Assignment</a:t>
            </a: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 dirty="0">
              <a:latin typeface="Castellar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Castellar" pitchFamily="18" charset="0"/>
              </a:rPr>
              <a:t>4.4 Worksheet</a:t>
            </a:r>
            <a:endParaRPr lang="en-US" altLang="en-US" sz="2400" dirty="0">
              <a:latin typeface="Castellar" pitchFamily="18" charset="0"/>
            </a:endParaRPr>
          </a:p>
        </p:txBody>
      </p:sp>
      <p:pic>
        <p:nvPicPr>
          <p:cNvPr id="27651" name="Picture 4" descr="MCNA00713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9812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11" descr="MCj033589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82" y="76200"/>
            <a:ext cx="168101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MPj043850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7" y="0"/>
            <a:ext cx="186903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astellar" pitchFamily="18" charset="0"/>
              </a:rPr>
              <a:t>Complex Numbers</a:t>
            </a:r>
            <a:br>
              <a:rPr lang="en-US" altLang="en-US" sz="4000" dirty="0" smtClean="0">
                <a:latin typeface="Castellar" pitchFamily="18" charset="0"/>
              </a:rPr>
            </a:br>
            <a:r>
              <a:rPr lang="en-US" altLang="en-US" sz="2400" dirty="0" smtClean="0">
                <a:latin typeface="Copperplate Gothic Bold" pitchFamily="34" charset="0"/>
              </a:rPr>
              <a:t>lesson 4.5</a:t>
            </a:r>
            <a:endParaRPr lang="en-US" altLang="en-US" sz="2400" dirty="0" smtClean="0">
              <a:latin typeface="Castellar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0"/>
            <a:ext cx="8534400" cy="22098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/>
              <a:t>Learning Targets:</a:t>
            </a:r>
          </a:p>
          <a:p>
            <a:pPr algn="l" eaLnBrk="1" hangingPunct="1"/>
            <a:r>
              <a:rPr lang="en-US" altLang="en-US" sz="3600" dirty="0" smtClean="0"/>
              <a:t>  </a:t>
            </a:r>
            <a:r>
              <a:rPr lang="en-US" altLang="en-US" dirty="0" smtClean="0"/>
              <a:t>I can add and subtract complex numbers.</a:t>
            </a:r>
          </a:p>
          <a:p>
            <a:pPr eaLnBrk="1" hangingPunct="1"/>
            <a:r>
              <a:rPr lang="en-US" altLang="en-US" dirty="0" smtClean="0"/>
              <a:t>I can multiply and divide complex numbers.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04800" y="19050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Imaginery:      </a:t>
            </a:r>
          </a:p>
        </p:txBody>
      </p:sp>
      <p:graphicFrame>
        <p:nvGraphicFramePr>
          <p:cNvPr id="53252" name="Object 13"/>
          <p:cNvGraphicFramePr>
            <a:graphicFrameLocks noChangeAspect="1"/>
          </p:cNvGraphicFramePr>
          <p:nvPr/>
        </p:nvGraphicFramePr>
        <p:xfrm>
          <a:off x="990600" y="2438400"/>
          <a:ext cx="4762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5" imgW="215619" imgH="164885" progId="Equation.3">
                  <p:embed/>
                </p:oleObj>
              </mc:Choice>
              <mc:Fallback>
                <p:oleObj name="Equation" r:id="rId5" imgW="215619" imgH="16488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4762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12"/>
          <p:cNvGraphicFramePr>
            <a:graphicFrameLocks noChangeAspect="1"/>
          </p:cNvGraphicFramePr>
          <p:nvPr/>
        </p:nvGraphicFramePr>
        <p:xfrm>
          <a:off x="5334000" y="2362200"/>
          <a:ext cx="666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7" imgW="304536" imgH="203024" progId="Equation.3">
                  <p:embed/>
                </p:oleObj>
              </mc:Choice>
              <mc:Fallback>
                <p:oleObj name="Equation" r:id="rId7" imgW="304536" imgH="20302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666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11"/>
          <p:cNvGraphicFramePr>
            <a:graphicFrameLocks noChangeAspect="1"/>
          </p:cNvGraphicFramePr>
          <p:nvPr/>
        </p:nvGraphicFramePr>
        <p:xfrm>
          <a:off x="914400" y="3200400"/>
          <a:ext cx="638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9" imgW="291973" imgH="203112" progId="Equation.3">
                  <p:embed/>
                </p:oleObj>
              </mc:Choice>
              <mc:Fallback>
                <p:oleObj name="Equation" r:id="rId9" imgW="291973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638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10"/>
          <p:cNvGraphicFramePr>
            <a:graphicFrameLocks noChangeAspect="1"/>
          </p:cNvGraphicFramePr>
          <p:nvPr/>
        </p:nvGraphicFramePr>
        <p:xfrm>
          <a:off x="5257800" y="3429000"/>
          <a:ext cx="695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Equation" r:id="rId11" imgW="317225" imgH="203024" progId="Equation.3">
                  <p:embed/>
                </p:oleObj>
              </mc:Choice>
              <mc:Fallback>
                <p:oleObj name="Equation" r:id="rId11" imgW="317225" imgH="20302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6953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9"/>
          <p:cNvGraphicFramePr>
            <a:graphicFrameLocks noChangeAspect="1"/>
          </p:cNvGraphicFramePr>
          <p:nvPr/>
        </p:nvGraphicFramePr>
        <p:xfrm>
          <a:off x="914400" y="4191000"/>
          <a:ext cx="581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" name="Equation" r:id="rId13" imgW="266469" imgH="203024" progId="Equation.3">
                  <p:embed/>
                </p:oleObj>
              </mc:Choice>
              <mc:Fallback>
                <p:oleObj name="Equation" r:id="rId13" imgW="266469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581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8"/>
          <p:cNvGraphicFramePr>
            <a:graphicFrameLocks noChangeAspect="1"/>
          </p:cNvGraphicFramePr>
          <p:nvPr/>
        </p:nvGraphicFramePr>
        <p:xfrm>
          <a:off x="5257800" y="4495800"/>
          <a:ext cx="695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1" name="Equation" r:id="rId15" imgW="317225" imgH="203024" progId="Equation.3">
                  <p:embed/>
                </p:oleObj>
              </mc:Choice>
              <mc:Fallback>
                <p:oleObj name="Equation" r:id="rId15" imgW="317225" imgH="20302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6953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7"/>
          <p:cNvGraphicFramePr>
            <a:graphicFrameLocks noChangeAspect="1"/>
          </p:cNvGraphicFramePr>
          <p:nvPr/>
        </p:nvGraphicFramePr>
        <p:xfrm>
          <a:off x="914400" y="5181600"/>
          <a:ext cx="609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" name="Equation" r:id="rId17" imgW="279279" imgH="203112" progId="Equation.3">
                  <p:embed/>
                </p:oleObj>
              </mc:Choice>
              <mc:Fallback>
                <p:oleObj name="Equation" r:id="rId17" imgW="27927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609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6"/>
          <p:cNvGraphicFramePr>
            <a:graphicFrameLocks noChangeAspect="1"/>
          </p:cNvGraphicFramePr>
          <p:nvPr/>
        </p:nvGraphicFramePr>
        <p:xfrm>
          <a:off x="914400" y="6019800"/>
          <a:ext cx="581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" name="Equation" r:id="rId19" imgW="266469" imgH="203024" progId="Equation.3">
                  <p:embed/>
                </p:oleObj>
              </mc:Choice>
              <mc:Fallback>
                <p:oleObj name="Equation" r:id="rId19" imgW="266469" imgH="2030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19800"/>
                        <a:ext cx="581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Rectangle 14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61" name="Rectangle 15"/>
          <p:cNvSpPr>
            <a:spLocks noChangeArrowheads="1"/>
          </p:cNvSpPr>
          <p:nvPr/>
        </p:nvSpPr>
        <p:spPr bwMode="auto">
          <a:xfrm>
            <a:off x="0" y="1038225"/>
            <a:ext cx="3087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                                       </a:t>
            </a:r>
            <a:endParaRPr lang="en-US" altLang="en-US" sz="1800"/>
          </a:p>
        </p:txBody>
      </p:sp>
      <p:sp>
        <p:nvSpPr>
          <p:cNvPr id="53262" name="Rectangle 16"/>
          <p:cNvSpPr>
            <a:spLocks noChangeArrowheads="1"/>
          </p:cNvSpPr>
          <p:nvPr/>
        </p:nvSpPr>
        <p:spPr bwMode="auto">
          <a:xfrm>
            <a:off x="0" y="177165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</a:t>
            </a:r>
            <a:endParaRPr lang="en-US" altLang="en-US" sz="1800"/>
          </a:p>
        </p:txBody>
      </p:sp>
      <p:sp>
        <p:nvSpPr>
          <p:cNvPr id="53263" name="Rectangle 17"/>
          <p:cNvSpPr>
            <a:spLocks noChangeArrowheads="1"/>
          </p:cNvSpPr>
          <p:nvPr/>
        </p:nvSpPr>
        <p:spPr bwMode="auto">
          <a:xfrm>
            <a:off x="0" y="2505075"/>
            <a:ext cx="303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                                      </a:t>
            </a:r>
            <a:endParaRPr lang="en-US" altLang="en-US" sz="1800"/>
          </a:p>
        </p:txBody>
      </p:sp>
      <p:sp>
        <p:nvSpPr>
          <p:cNvPr id="53264" name="Rectangle 18"/>
          <p:cNvSpPr>
            <a:spLocks noChangeArrowheads="1"/>
          </p:cNvSpPr>
          <p:nvPr/>
        </p:nvSpPr>
        <p:spPr bwMode="auto">
          <a:xfrm>
            <a:off x="0" y="32385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 </a:t>
            </a:r>
            <a:endParaRPr lang="en-US" altLang="en-US" sz="1800"/>
          </a:p>
        </p:txBody>
      </p:sp>
      <p:sp>
        <p:nvSpPr>
          <p:cNvPr id="53265" name="Rectangle 19"/>
          <p:cNvSpPr>
            <a:spLocks noChangeArrowheads="1"/>
          </p:cNvSpPr>
          <p:nvPr/>
        </p:nvSpPr>
        <p:spPr bwMode="auto">
          <a:xfrm>
            <a:off x="0" y="3971925"/>
            <a:ext cx="303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                                      </a:t>
            </a:r>
            <a:endParaRPr lang="en-US" altLang="en-US" sz="1800"/>
          </a:p>
        </p:txBody>
      </p:sp>
      <p:sp>
        <p:nvSpPr>
          <p:cNvPr id="53266" name="Rectangle 20"/>
          <p:cNvSpPr>
            <a:spLocks noChangeArrowheads="1"/>
          </p:cNvSpPr>
          <p:nvPr/>
        </p:nvSpPr>
        <p:spPr bwMode="auto">
          <a:xfrm>
            <a:off x="0" y="4705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 </a:t>
            </a:r>
            <a:endParaRPr lang="en-US" altLang="en-US" sz="1800"/>
          </a:p>
        </p:txBody>
      </p:sp>
      <p:sp>
        <p:nvSpPr>
          <p:cNvPr id="53267" name="Rectangle 21"/>
          <p:cNvSpPr>
            <a:spLocks noChangeArrowheads="1"/>
          </p:cNvSpPr>
          <p:nvPr/>
        </p:nvSpPr>
        <p:spPr bwMode="auto">
          <a:xfrm>
            <a:off x="0" y="5438775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cs typeface="Times New Roman" pitchFamily="18" charset="0"/>
              </a:rPr>
              <a:t>                 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058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1242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3276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304800" y="1676400"/>
            <a:ext cx="5451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1:</a:t>
            </a:r>
            <a:r>
              <a:rPr lang="en-US" altLang="en-US" sz="2400">
                <a:cs typeface="Times New Roman" pitchFamily="18" charset="0"/>
              </a:rPr>
              <a:t>  Simplify.  (add &amp; subtract)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54278" name="Rectangle 8"/>
          <p:cNvSpPr>
            <a:spLocks noChangeArrowheads="1"/>
          </p:cNvSpPr>
          <p:nvPr/>
        </p:nvSpPr>
        <p:spPr bwMode="auto">
          <a:xfrm>
            <a:off x="381000" y="44196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533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3124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304800" y="0"/>
            <a:ext cx="3314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1: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a.    </a:t>
            </a:r>
            <a:endParaRPr lang="en-US" altLang="en-US" sz="1800"/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381000" y="2971800"/>
            <a:ext cx="69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b.   </a:t>
            </a:r>
            <a:endParaRPr lang="en-US" altLang="en-US" sz="1800"/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381000" y="472440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c.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953000" y="381000"/>
            <a:ext cx="76200" cy="632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5433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810000" y="2362200"/>
            <a:ext cx="2895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962400" y="27432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</a:rPr>
              <a:t>Power of </a:t>
            </a:r>
            <a:r>
              <a:rPr lang="en-US" altLang="en-US" sz="4000" b="1" dirty="0">
                <a:solidFill>
                  <a:prstClr val="black"/>
                </a:solidFill>
              </a:rPr>
              <a:t>Powers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5257800" y="3810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Examples: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685800" y="3810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What is it?</a:t>
            </a: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655638" y="1111250"/>
            <a:ext cx="286488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prstClr val="black"/>
                </a:solidFill>
              </a:rPr>
              <a:t>(</a:t>
            </a:r>
            <a:r>
              <a:rPr lang="en-US" altLang="en-US" sz="4000" dirty="0" err="1" smtClean="0">
                <a:solidFill>
                  <a:prstClr val="black"/>
                </a:solidFill>
              </a:rPr>
              <a:t>b</a:t>
            </a:r>
            <a:r>
              <a:rPr lang="en-US" altLang="en-US" sz="4000" baseline="30000" dirty="0" err="1" smtClean="0">
                <a:solidFill>
                  <a:prstClr val="black"/>
                </a:solidFill>
              </a:rPr>
              <a:t>n</a:t>
            </a:r>
            <a:r>
              <a:rPr lang="en-US" altLang="en-US" sz="4000" dirty="0" smtClean="0">
                <a:solidFill>
                  <a:prstClr val="black"/>
                </a:solidFill>
              </a:rPr>
              <a:t>)</a:t>
            </a:r>
            <a:r>
              <a:rPr lang="en-US" altLang="en-US" sz="4000" baseline="30000" dirty="0">
                <a:solidFill>
                  <a:prstClr val="black"/>
                </a:solidFill>
              </a:rPr>
              <a:t> </a:t>
            </a:r>
            <a:r>
              <a:rPr lang="en-US" altLang="en-US" sz="4000" baseline="30000" dirty="0" smtClean="0">
                <a:solidFill>
                  <a:prstClr val="black"/>
                </a:solidFill>
              </a:rPr>
              <a:t>m</a:t>
            </a:r>
            <a:r>
              <a:rPr lang="en-US" altLang="en-US" sz="4000" dirty="0" smtClean="0">
                <a:solidFill>
                  <a:prstClr val="black"/>
                </a:solidFill>
              </a:rPr>
              <a:t>= </a:t>
            </a:r>
            <a:r>
              <a:rPr lang="en-US" altLang="en-US" sz="4000" dirty="0" err="1" smtClean="0">
                <a:solidFill>
                  <a:prstClr val="black"/>
                </a:solidFill>
              </a:rPr>
              <a:t>b</a:t>
            </a:r>
            <a:r>
              <a:rPr lang="en-US" altLang="en-US" sz="4000" baseline="30000" dirty="0" err="1" smtClean="0">
                <a:solidFill>
                  <a:prstClr val="black"/>
                </a:solidFill>
              </a:rPr>
              <a:t>nm</a:t>
            </a:r>
            <a:endParaRPr lang="en-US" altLang="en-US" sz="4000" baseline="300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prstClr val="black"/>
                </a:solidFill>
              </a:rPr>
              <a:t>same bases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6000" dirty="0">
              <a:solidFill>
                <a:prstClr val="black"/>
              </a:solidFill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713538" y="375602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Nonexamples:</a:t>
            </a: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495300" y="3760788"/>
            <a:ext cx="331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Important characteristic:</a:t>
            </a:r>
          </a:p>
        </p:txBody>
      </p:sp>
      <p:sp>
        <p:nvSpPr>
          <p:cNvPr id="13324" name="Rectangle 1"/>
          <p:cNvSpPr>
            <a:spLocks noChangeArrowheads="1"/>
          </p:cNvSpPr>
          <p:nvPr/>
        </p:nvSpPr>
        <p:spPr bwMode="auto">
          <a:xfrm>
            <a:off x="838200" y="4724400"/>
            <a:ext cx="289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prstClr val="black"/>
                </a:solidFill>
              </a:rPr>
              <a:t>Multiply the</a:t>
            </a:r>
            <a:endParaRPr lang="en-US" altLang="en-US" sz="2800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</a:rPr>
              <a:t>exponents</a:t>
            </a:r>
          </a:p>
        </p:txBody>
      </p:sp>
    </p:spTree>
    <p:extLst>
      <p:ext uri="{BB962C8B-B14F-4D97-AF65-F5344CB8AC3E}">
        <p14:creationId xmlns:p14="http://schemas.microsoft.com/office/powerpoint/2010/main" val="9030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ChangeArrowheads="1"/>
          </p:cNvSpPr>
          <p:nvPr/>
        </p:nvSpPr>
        <p:spPr bwMode="auto">
          <a:xfrm>
            <a:off x="381000" y="0"/>
            <a:ext cx="452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2:  </a:t>
            </a:r>
            <a:r>
              <a:rPr lang="en-US" altLang="en-US" sz="2400">
                <a:cs typeface="Times New Roman" pitchFamily="18" charset="0"/>
              </a:rPr>
              <a:t>Simplify.  (multiply)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</a:t>
            </a:r>
            <a:endParaRPr lang="en-US" altLang="en-US" sz="180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55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2311400" y="371633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381000" y="0"/>
            <a:ext cx="3314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2: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    </a:t>
            </a:r>
            <a:endParaRPr lang="en-US" altLang="en-US" sz="180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971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457200" y="0"/>
            <a:ext cx="428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3: </a:t>
            </a:r>
            <a:r>
              <a:rPr lang="en-US" altLang="en-US" sz="2400">
                <a:cs typeface="Times New Roman" pitchFamily="18" charset="0"/>
              </a:rPr>
              <a:t> Simplify.  (divide)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</a:t>
            </a:r>
            <a:endParaRPr lang="en-US" altLang="en-US" sz="180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130333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381000" y="0"/>
            <a:ext cx="3314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3:  </a:t>
            </a: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</a:t>
            </a:r>
            <a:endParaRPr lang="en-US" altLang="en-US" sz="180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11239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457200" y="533400"/>
            <a:ext cx="529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Example 4:  </a:t>
            </a:r>
            <a:r>
              <a:rPr lang="en-US" altLang="en-US" sz="2400">
                <a:cs typeface="Times New Roman" pitchFamily="18" charset="0"/>
              </a:rPr>
              <a:t>Solve.  	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</a:t>
            </a:r>
            <a:endParaRPr lang="en-US" altLang="en-US" sz="180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264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533400" y="457200"/>
            <a:ext cx="300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Your Turn 4:  </a:t>
            </a:r>
            <a:r>
              <a:rPr lang="en-US" altLang="en-US" sz="2400">
                <a:cs typeface="Times New Roman" pitchFamily="18" charset="0"/>
              </a:rPr>
              <a:t>Solve.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                      </a:t>
            </a:r>
            <a:endParaRPr lang="en-US" altLang="en-US" sz="1800"/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2667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232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31559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381000" y="381000"/>
            <a:ext cx="3873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Times New Roman" pitchFamily="18" charset="0"/>
              </a:rPr>
              <a:t>Check for understanding.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Simplify.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1.    </a:t>
            </a:r>
            <a:endParaRPr lang="en-US" altLang="en-US" sz="1800"/>
          </a:p>
        </p:txBody>
      </p:sp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304800" y="35052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2.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304800" y="0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Check for understanding.</a:t>
            </a:r>
          </a:p>
        </p:txBody>
      </p:sp>
      <p:pic>
        <p:nvPicPr>
          <p:cNvPr id="634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1295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661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23383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381000" y="6096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3.    </a:t>
            </a:r>
            <a:endParaRPr lang="en-US" altLang="en-US" sz="1800"/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6172200" y="685800"/>
            <a:ext cx="774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4.    </a:t>
            </a:r>
            <a:endParaRPr lang="en-US" altLang="en-US" sz="1800"/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457200" y="3276600"/>
            <a:ext cx="1031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5114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14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Solve.</a:t>
            </a:r>
            <a:endParaRPr lang="en-US" altLang="en-US" sz="9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4.    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prstClr val="black"/>
                </a:solidFill>
              </a:rPr>
              <a:t>Example 2:</a:t>
            </a:r>
            <a:r>
              <a:rPr lang="en-US" altLang="en-US" sz="1800">
                <a:solidFill>
                  <a:prstClr val="black"/>
                </a:solidFill>
              </a:rPr>
              <a:t>  Simplify the following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7848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a.			b.			c. </a:t>
            </a:r>
            <a:r>
              <a:rPr lang="en-US" altLang="en-US" sz="3200">
                <a:solidFill>
                  <a:prstClr val="black"/>
                </a:solidFill>
              </a:rPr>
              <a:t>(3xy)</a:t>
            </a:r>
            <a:r>
              <a:rPr lang="en-US" altLang="en-US" sz="3200" baseline="30000">
                <a:solidFill>
                  <a:prstClr val="black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			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657600" y="1828800"/>
            <a:ext cx="982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D2611C"/>
              </a:buClr>
              <a:buSzPct val="75000"/>
              <a:buFontTx/>
              <a:buNone/>
            </a:pPr>
            <a:r>
              <a:rPr lang="en-US" altLang="en-US" sz="3200">
                <a:solidFill>
                  <a:prstClr val="black"/>
                </a:solidFill>
              </a:rPr>
              <a:t>(y</a:t>
            </a:r>
            <a:r>
              <a:rPr lang="en-US" altLang="en-US" sz="3200" baseline="30000">
                <a:solidFill>
                  <a:prstClr val="black"/>
                </a:solidFill>
              </a:rPr>
              <a:t>7</a:t>
            </a:r>
            <a:r>
              <a:rPr lang="en-US" altLang="en-US" sz="3200">
                <a:solidFill>
                  <a:prstClr val="black"/>
                </a:solidFill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914400" y="1752600"/>
            <a:ext cx="9826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3200">
                <a:solidFill>
                  <a:prstClr val="black"/>
                </a:solidFill>
              </a:rPr>
              <a:t>(x</a:t>
            </a:r>
            <a:r>
              <a:rPr lang="en-US" altLang="en-US" sz="3200" baseline="30000">
                <a:solidFill>
                  <a:prstClr val="black"/>
                </a:solidFill>
              </a:rPr>
              <a:t>5</a:t>
            </a:r>
            <a:r>
              <a:rPr lang="en-US" altLang="en-US" sz="3200">
                <a:solidFill>
                  <a:prstClr val="black"/>
                </a:solidFill>
              </a:rPr>
              <a:t>)</a:t>
            </a:r>
            <a:r>
              <a:rPr lang="en-US" altLang="en-US" sz="3200" baseline="3000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219200" y="304800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ourier New" pitchFamily="49" charset="0"/>
              <a:buChar char="o"/>
            </a:pPr>
            <a:r>
              <a:rPr lang="en-US" altLang="en-US" sz="1800">
                <a:solidFill>
                  <a:srgbClr val="FFC000"/>
                </a:solidFill>
              </a:rPr>
              <a:t> </a:t>
            </a:r>
            <a:r>
              <a:rPr lang="en-US" altLang="en-US" sz="1800">
                <a:solidFill>
                  <a:prstClr val="black"/>
                </a:solidFill>
              </a:rPr>
              <a:t>I can simplify </a:t>
            </a:r>
            <a:r>
              <a:rPr lang="en-US" altLang="en-US" sz="2800" b="1">
                <a:solidFill>
                  <a:prstClr val="black"/>
                </a:solidFill>
              </a:rPr>
              <a:t>product</a:t>
            </a:r>
            <a:r>
              <a:rPr lang="en-US" altLang="en-US" sz="1800">
                <a:solidFill>
                  <a:prstClr val="black"/>
                </a:solidFill>
              </a:rPr>
              <a:t> of </a:t>
            </a:r>
            <a:r>
              <a:rPr lang="en-US" altLang="en-US" b="1">
                <a:solidFill>
                  <a:prstClr val="black"/>
                </a:solidFill>
              </a:rPr>
              <a:t>Powers</a:t>
            </a:r>
            <a:r>
              <a:rPr lang="en-US" altLang="en-US" sz="180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44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81000" y="1524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prstClr val="black"/>
                </a:solidFill>
              </a:rPr>
              <a:t>Your Turn 2:</a:t>
            </a:r>
            <a:r>
              <a:rPr lang="en-US" altLang="en-US" sz="1800">
                <a:solidFill>
                  <a:prstClr val="black"/>
                </a:solidFill>
              </a:rPr>
              <a:t>  Simplify the following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</a:rPr>
              <a:t>1.			2.			3.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2813" y="652463"/>
            <a:ext cx="12176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D2611C"/>
              </a:buClr>
              <a:buSzPct val="75000"/>
              <a:defRPr/>
            </a:pPr>
            <a:r>
              <a:rPr lang="en-US" sz="32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(2b</a:t>
            </a:r>
            <a:r>
              <a:rPr lang="en-US" sz="3200" baseline="300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4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85800" y="665163"/>
            <a:ext cx="184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665163"/>
            <a:ext cx="14747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(4abc)</a:t>
            </a:r>
            <a:r>
              <a:rPr lang="en-US" sz="3200" baseline="300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875" y="622300"/>
            <a:ext cx="12398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(m </a:t>
            </a:r>
            <a:r>
              <a:rPr lang="en-US" sz="3200" baseline="300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6</a:t>
            </a:r>
            <a:r>
              <a:rPr lang="en-US" sz="32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)</a:t>
            </a:r>
            <a:r>
              <a:rPr lang="en-US" sz="3200" baseline="30000" dirty="0">
                <a:solidFill>
                  <a:prstClr val="black"/>
                </a:solidFill>
                <a:latin typeface="Century Schoolbook"/>
                <a:cs typeface="Arial" pitchFamily="34" charset="0"/>
              </a:rPr>
              <a:t>2</a:t>
            </a:r>
            <a:endParaRPr lang="en-US" sz="32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5193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9947</TotalTime>
  <Words>1051</Words>
  <Application>Microsoft Office PowerPoint</Application>
  <PresentationFormat>On-screen Show (4:3)</PresentationFormat>
  <Paragraphs>446</Paragraphs>
  <Slides>77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Default Design</vt:lpstr>
      <vt:lpstr>Oriel</vt:lpstr>
      <vt:lpstr>Equation</vt:lpstr>
      <vt:lpstr>Unit 4 – Polynomials (Basics)</vt:lpstr>
      <vt:lpstr>Unit 4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Negative exponent rule:</vt:lpstr>
      <vt:lpstr>PowerPoint Presentation</vt:lpstr>
      <vt:lpstr>PowerPoint Presentation</vt:lpstr>
      <vt:lpstr>PowerPoint Presentation</vt:lpstr>
      <vt:lpstr>Roots of Real Numbers lesson 4.1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 Expressions lesson 4.2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Expressions lesson 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Radical Equations lesson 4.4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Complex Numbers lesson 4.5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Ottawa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Monomials lesson 5-1</dc:title>
  <dc:creator>LEL</dc:creator>
  <cp:lastModifiedBy>klassenk</cp:lastModifiedBy>
  <cp:revision>201</cp:revision>
  <dcterms:created xsi:type="dcterms:W3CDTF">2009-02-06T14:52:51Z</dcterms:created>
  <dcterms:modified xsi:type="dcterms:W3CDTF">2015-12-01T14:04:21Z</dcterms:modified>
</cp:coreProperties>
</file>