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71" r:id="rId2"/>
    <p:sldId id="256" r:id="rId3"/>
    <p:sldId id="258" r:id="rId4"/>
    <p:sldId id="264" r:id="rId5"/>
    <p:sldId id="275" r:id="rId6"/>
    <p:sldId id="265" r:id="rId7"/>
    <p:sldId id="268" r:id="rId8"/>
    <p:sldId id="257" r:id="rId9"/>
    <p:sldId id="260" r:id="rId10"/>
    <p:sldId id="259" r:id="rId11"/>
    <p:sldId id="261" r:id="rId12"/>
    <p:sldId id="262" r:id="rId13"/>
    <p:sldId id="276" r:id="rId14"/>
    <p:sldId id="272" r:id="rId15"/>
    <p:sldId id="273" r:id="rId16"/>
    <p:sldId id="267" r:id="rId17"/>
    <p:sldId id="278" r:id="rId18"/>
    <p:sldId id="279" r:id="rId19"/>
    <p:sldId id="277" r:id="rId20"/>
    <p:sldId id="266" r:id="rId21"/>
    <p:sldId id="280" r:id="rId22"/>
    <p:sldId id="281" r:id="rId23"/>
    <p:sldId id="282" r:id="rId24"/>
    <p:sldId id="283" r:id="rId25"/>
    <p:sldId id="285" r:id="rId26"/>
    <p:sldId id="284" r:id="rId27"/>
    <p:sldId id="286" r:id="rId28"/>
    <p:sldId id="287" r:id="rId29"/>
    <p:sldId id="291" r:id="rId30"/>
    <p:sldId id="292" r:id="rId31"/>
    <p:sldId id="293" r:id="rId32"/>
    <p:sldId id="294" r:id="rId33"/>
    <p:sldId id="295" r:id="rId34"/>
    <p:sldId id="296" r:id="rId35"/>
    <p:sldId id="430" r:id="rId36"/>
    <p:sldId id="431" r:id="rId37"/>
    <p:sldId id="297" r:id="rId38"/>
    <p:sldId id="300" r:id="rId39"/>
    <p:sldId id="301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7" r:id="rId52"/>
    <p:sldId id="318" r:id="rId53"/>
    <p:sldId id="319" r:id="rId54"/>
    <p:sldId id="320" r:id="rId55"/>
    <p:sldId id="326" r:id="rId56"/>
    <p:sldId id="328" r:id="rId57"/>
    <p:sldId id="331" r:id="rId58"/>
    <p:sldId id="332" r:id="rId59"/>
    <p:sldId id="333" r:id="rId60"/>
    <p:sldId id="334" r:id="rId61"/>
    <p:sldId id="335" r:id="rId62"/>
    <p:sldId id="336" r:id="rId63"/>
    <p:sldId id="338" r:id="rId64"/>
    <p:sldId id="337" r:id="rId65"/>
    <p:sldId id="339" r:id="rId66"/>
    <p:sldId id="346" r:id="rId67"/>
    <p:sldId id="347" r:id="rId68"/>
    <p:sldId id="348" r:id="rId69"/>
    <p:sldId id="349" r:id="rId70"/>
    <p:sldId id="352" r:id="rId71"/>
    <p:sldId id="350" r:id="rId72"/>
    <p:sldId id="432" r:id="rId73"/>
    <p:sldId id="356" r:id="rId74"/>
    <p:sldId id="357" r:id="rId75"/>
    <p:sldId id="376" r:id="rId76"/>
    <p:sldId id="377" r:id="rId77"/>
    <p:sldId id="378" r:id="rId78"/>
    <p:sldId id="379" r:id="rId79"/>
    <p:sldId id="380" r:id="rId80"/>
    <p:sldId id="381" r:id="rId81"/>
    <p:sldId id="442" r:id="rId82"/>
    <p:sldId id="382" r:id="rId83"/>
    <p:sldId id="383" r:id="rId84"/>
    <p:sldId id="433" r:id="rId85"/>
    <p:sldId id="434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b="1" kern="1200" baseline="50000">
        <a:solidFill>
          <a:schemeClr val="tx1"/>
        </a:solidFill>
        <a:latin typeface="Times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 baseline="500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 baseline="500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 baseline="500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 baseline="500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200" b="1" kern="1200" baseline="50000">
        <a:solidFill>
          <a:schemeClr val="tx1"/>
        </a:solidFill>
        <a:latin typeface="Times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200" b="1" kern="1200" baseline="50000">
        <a:solidFill>
          <a:schemeClr val="tx1"/>
        </a:solidFill>
        <a:latin typeface="Times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200" b="1" kern="1200" baseline="50000">
        <a:solidFill>
          <a:schemeClr val="tx1"/>
        </a:solidFill>
        <a:latin typeface="Times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200" b="1" kern="1200" baseline="50000">
        <a:solidFill>
          <a:schemeClr val="tx1"/>
        </a:solidFill>
        <a:latin typeface="Times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9900"/>
    <a:srgbClr val="CCECFF"/>
    <a:srgbClr val="FF66FF"/>
    <a:srgbClr val="FF0000"/>
    <a:srgbClr val="FF9933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14" y="-90"/>
      </p:cViewPr>
      <p:guideLst>
        <p:guide orient="horz" pos="1548"/>
        <p:guide pos="8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baseline="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baseline="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latin typeface="Times" charset="0"/>
              </a:defRPr>
            </a:lvl1pPr>
          </a:lstStyle>
          <a:p>
            <a:pPr>
              <a:defRPr/>
            </a:pPr>
            <a:fld id="{7295716A-1467-4FA3-B935-BD7949C60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93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baseline="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baseline="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latin typeface="Times" charset="0"/>
              </a:defRPr>
            </a:lvl1pPr>
          </a:lstStyle>
          <a:p>
            <a:pPr>
              <a:defRPr/>
            </a:pPr>
            <a:fld id="{410A3A71-40C9-42A0-854A-3037EC770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7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0C3DD861-8C3E-47AF-9A91-6014EFA98B4B}" type="slidenum">
              <a:rPr lang="en-US" altLang="en-US" sz="1200" b="0" baseline="0" smtClean="0"/>
              <a:pPr/>
              <a:t>1</a:t>
            </a:fld>
            <a:endParaRPr lang="en-US" altLang="en-US" sz="1200" b="0" baseline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20CFDA3A-DE3D-4DF2-A464-29AB45753CCA}" type="slidenum">
              <a:rPr lang="en-US" altLang="en-US" sz="1200" b="0" baseline="0" smtClean="0"/>
              <a:pPr/>
              <a:t>10</a:t>
            </a:fld>
            <a:endParaRPr lang="en-US" altLang="en-US" sz="1200" b="0" baseline="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1662F21A-C78C-4607-A63A-2D6C836A60ED}" type="slidenum">
              <a:rPr lang="en-US" altLang="en-US" sz="1200" b="0" baseline="0" smtClean="0"/>
              <a:pPr/>
              <a:t>11</a:t>
            </a:fld>
            <a:endParaRPr lang="en-US" altLang="en-US" sz="1200" b="0" baseline="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076A9B31-E858-45E1-973B-C4B9C1EBD1F8}" type="slidenum">
              <a:rPr lang="en-US" altLang="en-US" sz="1200" b="0" baseline="0" smtClean="0"/>
              <a:pPr/>
              <a:t>12</a:t>
            </a:fld>
            <a:endParaRPr lang="en-US" altLang="en-US" sz="1200" b="0" baseline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BB93230A-A490-479F-95E7-BEAA5136150E}" type="slidenum">
              <a:rPr lang="en-US" altLang="en-US" sz="1200" b="0" baseline="0" smtClean="0"/>
              <a:pPr/>
              <a:t>13</a:t>
            </a:fld>
            <a:endParaRPr lang="en-US" altLang="en-US" sz="1200" b="0" baseline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32ECFD29-33A2-4C37-9943-13D23E9FB187}" type="slidenum">
              <a:rPr lang="en-US" altLang="en-US" sz="1200" b="0" baseline="0" smtClean="0"/>
              <a:pPr/>
              <a:t>14</a:t>
            </a:fld>
            <a:endParaRPr lang="en-US" altLang="en-US" sz="1200" b="0" baseline="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D5A5447F-BF1A-47E9-B832-EE590CDD7965}" type="slidenum">
              <a:rPr lang="en-US" altLang="en-US" sz="1200" b="0" baseline="0" smtClean="0"/>
              <a:pPr/>
              <a:t>15</a:t>
            </a:fld>
            <a:endParaRPr lang="en-US" altLang="en-US" sz="1200" b="0" baseline="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2B494F19-FD0F-429F-88FA-16CAC60BF739}" type="slidenum">
              <a:rPr lang="en-US" altLang="en-US" sz="1200" b="0" baseline="0" smtClean="0"/>
              <a:pPr/>
              <a:t>16</a:t>
            </a:fld>
            <a:endParaRPr lang="en-US" altLang="en-US" sz="1200" b="0" baseline="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11210257-0EE7-4B47-826F-E598EDB9A4D0}" type="slidenum">
              <a:rPr lang="en-US" altLang="en-US" sz="1200" b="0" baseline="0" smtClean="0"/>
              <a:pPr/>
              <a:t>17</a:t>
            </a:fld>
            <a:endParaRPr lang="en-US" altLang="en-US" sz="1200" b="0" baseline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271ECB87-D141-4F64-AA24-29180F30BD01}" type="slidenum">
              <a:rPr lang="en-US" altLang="en-US" sz="1200" b="0" baseline="0" smtClean="0"/>
              <a:pPr/>
              <a:t>18</a:t>
            </a:fld>
            <a:endParaRPr lang="en-US" altLang="en-US" sz="1200" b="0" baseline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3F74CED4-5322-4D6D-B779-BC303D376707}" type="slidenum">
              <a:rPr lang="en-US" altLang="en-US" sz="1200" b="0" baseline="0" smtClean="0"/>
              <a:pPr/>
              <a:t>19</a:t>
            </a:fld>
            <a:endParaRPr lang="en-US" altLang="en-US" sz="1200" b="0" baseline="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F9EE1B07-E8F3-4A74-BE95-71BB9FE004C6}" type="slidenum">
              <a:rPr lang="en-US" altLang="en-US" sz="1200" b="0" baseline="0" smtClean="0"/>
              <a:pPr/>
              <a:t>2</a:t>
            </a:fld>
            <a:endParaRPr lang="en-US" altLang="en-US" sz="1200" b="0" baseline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C8011F79-4A4B-4FEC-A6AC-E0235A4145A7}" type="slidenum">
              <a:rPr lang="en-US" altLang="en-US" sz="1200" b="0" baseline="0" smtClean="0"/>
              <a:pPr/>
              <a:t>20</a:t>
            </a:fld>
            <a:endParaRPr lang="en-US" altLang="en-US" sz="1200" b="0" baseline="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7823B5AF-70B5-4627-BBB1-D962635ECBE0}" type="slidenum">
              <a:rPr lang="en-US" altLang="en-US" sz="1200" b="0" baseline="0" smtClean="0"/>
              <a:pPr/>
              <a:t>21</a:t>
            </a:fld>
            <a:endParaRPr lang="en-US" altLang="en-US" sz="1200" b="0" baseline="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26FF561F-6A0A-42E1-9744-3C2F71F1C0DA}" type="slidenum">
              <a:rPr lang="en-US" altLang="en-US" sz="1200" b="0" baseline="0" smtClean="0"/>
              <a:pPr/>
              <a:t>22</a:t>
            </a:fld>
            <a:endParaRPr lang="en-US" altLang="en-US" sz="1200" b="0" baseline="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F405E93E-4121-46B8-B7DC-F30C73E23787}" type="slidenum">
              <a:rPr lang="en-US" altLang="en-US" sz="1200" b="0" baseline="0" smtClean="0"/>
              <a:pPr/>
              <a:t>23</a:t>
            </a:fld>
            <a:endParaRPr lang="en-US" altLang="en-US" sz="1200" b="0" baseline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74558202-6709-42D4-BF0F-4F1A1B0652FD}" type="slidenum">
              <a:rPr lang="en-US" altLang="en-US" sz="1200" b="0" baseline="0" smtClean="0"/>
              <a:pPr/>
              <a:t>24</a:t>
            </a:fld>
            <a:endParaRPr lang="en-US" altLang="en-US" sz="1200" b="0" baseline="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3B5E5502-3E87-49CE-9FBD-0C7AD1F7A128}" type="slidenum">
              <a:rPr lang="en-US" altLang="en-US" sz="1200" b="0" baseline="0" smtClean="0"/>
              <a:pPr/>
              <a:t>25</a:t>
            </a:fld>
            <a:endParaRPr lang="en-US" altLang="en-US" sz="1200" b="0" baseline="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74E630DC-50EE-432B-BBE8-C04DE09B39B1}" type="slidenum">
              <a:rPr lang="en-US" altLang="en-US" sz="1200" b="0" baseline="0" smtClean="0"/>
              <a:pPr/>
              <a:t>26</a:t>
            </a:fld>
            <a:endParaRPr lang="en-US" altLang="en-US" sz="1200" b="0" baseline="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CA62E294-4E14-4577-8ADF-C3639FE6AD8E}" type="slidenum">
              <a:rPr lang="en-US" altLang="en-US" sz="1200" b="0" baseline="0" smtClean="0"/>
              <a:pPr/>
              <a:t>3</a:t>
            </a:fld>
            <a:endParaRPr lang="en-US" altLang="en-US" sz="1200" b="0" baseline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C1A2EF6F-206C-4C95-A270-A110E6A0F229}" type="slidenum">
              <a:rPr lang="en-US" altLang="en-US" sz="1200" b="0" baseline="0" smtClean="0"/>
              <a:pPr/>
              <a:t>4</a:t>
            </a:fld>
            <a:endParaRPr lang="en-US" altLang="en-US" sz="1200" b="0" baseline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435328D3-A3C5-4E0B-A738-D3CF932ED9AA}" type="slidenum">
              <a:rPr lang="en-US" altLang="en-US" sz="1200" b="0" baseline="0" smtClean="0"/>
              <a:pPr/>
              <a:t>5</a:t>
            </a:fld>
            <a:endParaRPr lang="en-US" altLang="en-US" sz="1200" b="0" baseline="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2C5FE1AD-CD87-41F2-B92C-6045CE3AEFA4}" type="slidenum">
              <a:rPr lang="en-US" altLang="en-US" sz="1200" b="0" baseline="0" smtClean="0"/>
              <a:pPr/>
              <a:t>6</a:t>
            </a:fld>
            <a:endParaRPr lang="en-US" altLang="en-US" sz="1200" b="0" baseline="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F657C857-F21F-4924-888D-D46D70F47631}" type="slidenum">
              <a:rPr lang="en-US" altLang="en-US" sz="1200" b="0" baseline="0" smtClean="0"/>
              <a:pPr/>
              <a:t>7</a:t>
            </a:fld>
            <a:endParaRPr lang="en-US" altLang="en-US" sz="1200" b="0" baseline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4A5F7CC8-388B-480E-B7FA-E539FFDCBBD2}" type="slidenum">
              <a:rPr lang="en-US" altLang="en-US" sz="1200" b="0" baseline="0" smtClean="0"/>
              <a:pPr/>
              <a:t>8</a:t>
            </a:fld>
            <a:endParaRPr lang="en-US" altLang="en-US" sz="1200" b="0" baseline="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 baseline="50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fld id="{7775801F-39B6-4335-9E75-7FA83403247F}" type="slidenum">
              <a:rPr lang="en-US" altLang="en-US" sz="1200" b="0" baseline="0" smtClean="0"/>
              <a:pPr/>
              <a:t>9</a:t>
            </a:fld>
            <a:endParaRPr lang="en-US" altLang="en-US" sz="1200" b="0" baseline="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E6870-0A98-44DA-AFB1-3483CDC51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B924-DDDF-4D67-9463-9E67C0770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EF37B-65B4-4BFB-9E4A-81C5886D6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9127F-2891-481C-9D3E-4818898B6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C487-4211-4217-B46A-FC66EC3F5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8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3B821-B8F9-426D-83C4-CED690C26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1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46EA-6735-4F8F-B536-734664CFE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2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AD24-7C01-4E81-84D7-B268430CB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4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DEFE-8494-4143-B964-CCCF2EBE5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19C86-4D6A-49C5-B389-655BBEEB5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8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BD70-07A3-470A-951E-BF91D280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latin typeface="Times" charset="0"/>
              </a:defRPr>
            </a:lvl1pPr>
          </a:lstStyle>
          <a:p>
            <a:pPr>
              <a:defRPr/>
            </a:pPr>
            <a:fld id="{3ED6A699-B036-442D-B477-BD0D93F9B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4.bin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7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2.bin"/><Relationship Id="rId19" Type="http://schemas.openxmlformats.org/officeDocument/2006/relationships/oleObject" Target="../embeddings/oleObject9.bin"/><Relationship Id="rId4" Type="http://schemas.openxmlformats.org/officeDocument/2006/relationships/image" Target="../media/image9.png"/><Relationship Id="rId9" Type="http://schemas.openxmlformats.org/officeDocument/2006/relationships/image" Target="../media/image6.wmf"/><Relationship Id="rId1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wmf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4.wmf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5.w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5.w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0.e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0.e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0.e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emf"/><Relationship Id="rId18" Type="http://schemas.openxmlformats.org/officeDocument/2006/relationships/image" Target="../media/image46.emf"/><Relationship Id="rId3" Type="http://schemas.openxmlformats.org/officeDocument/2006/relationships/image" Target="../media/image31.emf"/><Relationship Id="rId21" Type="http://schemas.openxmlformats.org/officeDocument/2006/relationships/image" Target="../media/image49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17" Type="http://schemas.openxmlformats.org/officeDocument/2006/relationships/image" Target="../media/image45.emf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44.emf"/><Relationship Id="rId20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5" Type="http://schemas.openxmlformats.org/officeDocument/2006/relationships/image" Target="../media/image43.emf"/><Relationship Id="rId10" Type="http://schemas.openxmlformats.org/officeDocument/2006/relationships/image" Target="../media/image38.emf"/><Relationship Id="rId19" Type="http://schemas.openxmlformats.org/officeDocument/2006/relationships/image" Target="../media/image47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Relationship Id="rId14" Type="http://schemas.openxmlformats.org/officeDocument/2006/relationships/image" Target="../media/image42.emf"/><Relationship Id="rId22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2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4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???" TargetMode="Externa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4.png"/><Relationship Id="rId4" Type="http://schemas.openxmlformats.org/officeDocument/2006/relationships/oleObject" Target="???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6.png"/><Relationship Id="rId4" Type="http://schemas.openxmlformats.org/officeDocument/2006/relationships/oleObject" Target="???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image" Target="../media/image7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53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5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82.png"/><Relationship Id="rId4" Type="http://schemas.openxmlformats.org/officeDocument/2006/relationships/oleObject" Target="???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8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7" Type="http://schemas.openxmlformats.org/officeDocument/2006/relationships/image" Target="../media/image93.tmp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97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9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Polynomial Functions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Unit 5</a:t>
            </a:r>
          </a:p>
          <a:p>
            <a:endParaRPr lang="en-US" altLang="en-US" dirty="0" smtClean="0"/>
          </a:p>
          <a:p>
            <a:pPr algn="r"/>
            <a:r>
              <a:rPr lang="en-US" altLang="en-US" dirty="0" smtClean="0"/>
              <a:t>Algebra 2A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1600200" y="812800"/>
            <a:ext cx="7200900" cy="12446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1384300" y="711200"/>
            <a:ext cx="75819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1711325" y="858838"/>
            <a:ext cx="70294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Decide whether the function is a polynomial function. If it is,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write the function in standard form and state its degree, type</a:t>
            </a:r>
            <a:br>
              <a:rPr lang="en-US" altLang="en-US" sz="2200" b="0" baseline="0"/>
            </a:br>
            <a:r>
              <a:rPr lang="en-US" altLang="en-US" sz="2200" b="0" baseline="0"/>
              <a:t>and leading coefficient.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587500" y="3848100"/>
            <a:ext cx="6756400" cy="12573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185738" y="115888"/>
            <a:ext cx="5551487" cy="460375"/>
            <a:chOff x="1651" y="423"/>
            <a:chExt cx="3497" cy="290"/>
          </a:xfrm>
        </p:grpSpPr>
        <p:sp>
          <p:nvSpPr>
            <p:cNvPr id="10255" name="Text Box 5"/>
            <p:cNvSpPr txBox="1">
              <a:spLocks noChangeArrowheads="1"/>
            </p:cNvSpPr>
            <p:nvPr/>
          </p:nvSpPr>
          <p:spPr bwMode="auto">
            <a:xfrm>
              <a:off x="2518" y="432"/>
              <a:ext cx="26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latin typeface="Helvetica" pitchFamily="34" charset="0"/>
                </a:rPr>
                <a:t>Identifying Polynomial Functions</a:t>
              </a:r>
            </a:p>
          </p:txBody>
        </p:sp>
        <p:pic>
          <p:nvPicPr>
            <p:cNvPr id="1025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616075" y="5238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1384300" y="3784600"/>
            <a:ext cx="75819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698625" y="3894138"/>
            <a:ext cx="67579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The function is not a polynomial function because the </a:t>
            </a:r>
            <a:br>
              <a:rPr lang="en-US" altLang="en-US" sz="2200" b="0" baseline="0"/>
            </a:br>
            <a:r>
              <a:rPr lang="en-US" altLang="en-US" sz="2200" b="0" baseline="0"/>
              <a:t>term 3</a:t>
            </a:r>
            <a:r>
              <a:rPr lang="en-US" altLang="en-US" sz="800" b="0" baseline="0"/>
              <a:t> </a:t>
            </a:r>
            <a:r>
              <a:rPr lang="en-US" altLang="en-US" sz="2800" i="1" baseline="40000"/>
              <a:t>x</a:t>
            </a:r>
            <a:r>
              <a:rPr lang="en-US" altLang="en-US" sz="2800" b="0" i="1" baseline="30000"/>
              <a:t> </a:t>
            </a:r>
            <a:r>
              <a:rPr lang="en-US" altLang="en-US" sz="2200" b="0" baseline="0"/>
              <a:t>does not have a variable base and an exponent</a:t>
            </a:r>
            <a:br>
              <a:rPr lang="en-US" altLang="en-US" sz="2200" b="0" baseline="0"/>
            </a:br>
            <a:r>
              <a:rPr lang="en-US" altLang="en-US" sz="2200" b="0" baseline="0"/>
              <a:t>that is a whole number.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1600200" y="3111500"/>
            <a:ext cx="1755775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1714500" y="3111500"/>
            <a:ext cx="1512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>
                <a:latin typeface="Helvetica" pitchFamily="34" charset="0"/>
              </a:rPr>
              <a:t>S</a:t>
            </a:r>
            <a:r>
              <a:rPr lang="en-US" altLang="en-US" sz="2000" baseline="0">
                <a:latin typeface="Helvetica" pitchFamily="34" charset="0"/>
              </a:rPr>
              <a:t>OLUTION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600200" y="2120900"/>
            <a:ext cx="2208213" cy="749300"/>
            <a:chOff x="1008" y="1336"/>
            <a:chExt cx="1391" cy="472"/>
          </a:xfrm>
        </p:grpSpPr>
        <p:sp>
          <p:nvSpPr>
            <p:cNvPr id="10253" name="Rectangle 28"/>
            <p:cNvSpPr>
              <a:spLocks noChangeArrowheads="1"/>
            </p:cNvSpPr>
            <p:nvPr/>
          </p:nvSpPr>
          <p:spPr bwMode="auto">
            <a:xfrm>
              <a:off x="1008" y="1336"/>
              <a:ext cx="1296" cy="4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10254" name="Rectangle 9"/>
            <p:cNvSpPr>
              <a:spLocks noChangeArrowheads="1"/>
            </p:cNvSpPr>
            <p:nvPr/>
          </p:nvSpPr>
          <p:spPr bwMode="auto">
            <a:xfrm>
              <a:off x="1096" y="1440"/>
              <a:ext cx="13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 i="1" baseline="0"/>
                <a:t>f</a:t>
              </a:r>
              <a:r>
                <a:rPr lang="en-US" altLang="en-US" sz="800" b="0" i="1" baseline="0"/>
                <a:t> </a:t>
              </a:r>
              <a:r>
                <a:rPr lang="en-US" altLang="en-US" sz="2200" b="0" baseline="0"/>
                <a:t>(</a:t>
              </a:r>
              <a:r>
                <a:rPr lang="en-US" altLang="en-US" sz="2200" i="1" baseline="0"/>
                <a:t>x</a:t>
              </a:r>
              <a:r>
                <a:rPr lang="en-US" altLang="en-US" sz="2200" b="0" baseline="0"/>
                <a:t>) =  </a:t>
              </a:r>
              <a:r>
                <a:rPr lang="en-US" altLang="en-US" sz="2200" i="1" baseline="0"/>
                <a:t>x</a:t>
              </a:r>
              <a:r>
                <a:rPr lang="en-US" altLang="en-US" sz="800" i="1" baseline="0"/>
                <a:t> </a:t>
              </a:r>
              <a:r>
                <a:rPr lang="en-US" altLang="en-US" sz="2200"/>
                <a:t>3</a:t>
              </a:r>
              <a:r>
                <a:rPr lang="en-US" altLang="en-US" sz="2200" b="0" baseline="30000"/>
                <a:t> </a:t>
              </a:r>
              <a:r>
                <a:rPr lang="en-US" altLang="en-US" sz="2200" b="0" baseline="0"/>
                <a:t>+ 3</a:t>
              </a:r>
              <a:r>
                <a:rPr lang="en-US" altLang="en-US" sz="800" b="0" baseline="0"/>
                <a:t> </a:t>
              </a:r>
              <a:r>
                <a:rPr lang="en-US" altLang="en-US" sz="2800" i="1" baseline="40000"/>
                <a:t>x</a:t>
              </a:r>
              <a:endParaRPr lang="en-US" altLang="en-US" sz="2200" b="0" baseline="0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3" grpId="0" animBg="1"/>
      <p:bldP spid="7204" grpId="0" animBg="1"/>
      <p:bldP spid="7194" grpId="0" autoUpdateAnimBg="0"/>
      <p:bldP spid="7181" grpId="0" animBg="1"/>
      <p:bldP spid="7205" grpId="0" animBg="1"/>
      <p:bldP spid="7180" grpId="0" autoUpdateAnimBg="0"/>
      <p:bldP spid="7192" grpId="0" animBg="1"/>
      <p:bldP spid="720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5"/>
          <p:cNvGrpSpPr>
            <a:grpSpLocks/>
          </p:cNvGrpSpPr>
          <p:nvPr/>
        </p:nvGrpSpPr>
        <p:grpSpPr bwMode="auto">
          <a:xfrm>
            <a:off x="185738" y="115888"/>
            <a:ext cx="5551487" cy="460375"/>
            <a:chOff x="1651" y="423"/>
            <a:chExt cx="3497" cy="290"/>
          </a:xfrm>
        </p:grpSpPr>
        <p:sp>
          <p:nvSpPr>
            <p:cNvPr id="12321" name="Text Box 6"/>
            <p:cNvSpPr txBox="1">
              <a:spLocks noChangeArrowheads="1"/>
            </p:cNvSpPr>
            <p:nvPr/>
          </p:nvSpPr>
          <p:spPr bwMode="auto">
            <a:xfrm>
              <a:off x="2518" y="432"/>
              <a:ext cx="26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latin typeface="Helvetica" pitchFamily="34" charset="0"/>
                </a:rPr>
                <a:t>Identifying Polynomial Functions</a:t>
              </a:r>
            </a:p>
          </p:txBody>
        </p:sp>
        <p:pic>
          <p:nvPicPr>
            <p:cNvPr id="1232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Line 10"/>
          <p:cNvSpPr>
            <a:spLocks noChangeShapeType="1"/>
          </p:cNvSpPr>
          <p:nvPr/>
        </p:nvSpPr>
        <p:spPr bwMode="auto">
          <a:xfrm>
            <a:off x="1616075" y="5238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5" name="Rectangle 79"/>
          <p:cNvSpPr>
            <a:spLocks noChangeArrowheads="1"/>
          </p:cNvSpPr>
          <p:nvPr/>
        </p:nvSpPr>
        <p:spPr bwMode="auto">
          <a:xfrm>
            <a:off x="1600200" y="812800"/>
            <a:ext cx="7200900" cy="12446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9296" name="Rectangle 80"/>
          <p:cNvSpPr>
            <a:spLocks noChangeArrowheads="1"/>
          </p:cNvSpPr>
          <p:nvPr/>
        </p:nvSpPr>
        <p:spPr bwMode="auto">
          <a:xfrm>
            <a:off x="1384300" y="711200"/>
            <a:ext cx="75819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9297" name="Text Box 81"/>
          <p:cNvSpPr txBox="1">
            <a:spLocks noChangeArrowheads="1"/>
          </p:cNvSpPr>
          <p:nvPr/>
        </p:nvSpPr>
        <p:spPr bwMode="auto">
          <a:xfrm>
            <a:off x="1711325" y="858838"/>
            <a:ext cx="70294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Decide whether the function is a polynomial function. If it is,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write the function in standard form and state its degree, type</a:t>
            </a:r>
            <a:br>
              <a:rPr lang="en-US" altLang="en-US" sz="2200" b="0" baseline="0"/>
            </a:br>
            <a:r>
              <a:rPr lang="en-US" altLang="en-US" sz="2200" b="0" baseline="0"/>
              <a:t>and leading coefficient.</a:t>
            </a:r>
          </a:p>
        </p:txBody>
      </p:sp>
      <p:sp>
        <p:nvSpPr>
          <p:cNvPr id="9298" name="Rectangle 82"/>
          <p:cNvSpPr>
            <a:spLocks noChangeArrowheads="1"/>
          </p:cNvSpPr>
          <p:nvPr/>
        </p:nvSpPr>
        <p:spPr bwMode="auto">
          <a:xfrm>
            <a:off x="1600200" y="3111500"/>
            <a:ext cx="1755775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9299" name="Text Box 83"/>
          <p:cNvSpPr txBox="1">
            <a:spLocks noChangeArrowheads="1"/>
          </p:cNvSpPr>
          <p:nvPr/>
        </p:nvSpPr>
        <p:spPr bwMode="auto">
          <a:xfrm>
            <a:off x="1714500" y="3111500"/>
            <a:ext cx="1512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>
                <a:latin typeface="Helvetica" pitchFamily="34" charset="0"/>
              </a:rPr>
              <a:t>S</a:t>
            </a:r>
            <a:r>
              <a:rPr lang="en-US" altLang="en-US" sz="2000" baseline="0">
                <a:latin typeface="Helvetica" pitchFamily="34" charset="0"/>
              </a:rPr>
              <a:t>OLUTION</a:t>
            </a: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1600200" y="3630613"/>
            <a:ext cx="5362575" cy="5476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9312" name="Rectangle 96"/>
          <p:cNvSpPr>
            <a:spLocks noChangeArrowheads="1"/>
          </p:cNvSpPr>
          <p:nvPr/>
        </p:nvSpPr>
        <p:spPr bwMode="auto">
          <a:xfrm>
            <a:off x="1447800" y="3594100"/>
            <a:ext cx="5702300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1739900" y="3702050"/>
            <a:ext cx="4643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The function is a polynomial function. </a:t>
            </a: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1600200" y="4908550"/>
            <a:ext cx="5362575" cy="5476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9315" name="Rectangle 99"/>
          <p:cNvSpPr>
            <a:spLocks noChangeArrowheads="1"/>
          </p:cNvSpPr>
          <p:nvPr/>
        </p:nvSpPr>
        <p:spPr bwMode="auto">
          <a:xfrm>
            <a:off x="1447800" y="4864100"/>
            <a:ext cx="6096000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1739900" y="4973638"/>
            <a:ext cx="5162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It has degree 2, so it is a quadratic function.</a:t>
            </a:r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1600200" y="4268788"/>
            <a:ext cx="5781675" cy="5476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9314" name="Rectangle 98"/>
          <p:cNvSpPr>
            <a:spLocks noChangeArrowheads="1"/>
          </p:cNvSpPr>
          <p:nvPr/>
        </p:nvSpPr>
        <p:spPr bwMode="auto">
          <a:xfrm>
            <a:off x="1447800" y="4229100"/>
            <a:ext cx="6096000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1600200" y="5548313"/>
            <a:ext cx="5362575" cy="5476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9316" name="Rectangle 100"/>
          <p:cNvSpPr>
            <a:spLocks noChangeArrowheads="1"/>
          </p:cNvSpPr>
          <p:nvPr/>
        </p:nvSpPr>
        <p:spPr bwMode="auto">
          <a:xfrm>
            <a:off x="1447800" y="5511800"/>
            <a:ext cx="6096000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1739900" y="5573713"/>
            <a:ext cx="339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The leading coefficient is </a:t>
            </a:r>
            <a:r>
              <a:rPr lang="en-US" altLang="en-US" sz="2400" b="0" baseline="0">
                <a:sym typeface="Symbol" pitchFamily="18" charset="2"/>
              </a:rPr>
              <a:t></a:t>
            </a:r>
            <a:r>
              <a:rPr lang="en-US" altLang="en-US" sz="2200" b="0" baseline="0"/>
              <a:t>.</a:t>
            </a:r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1739900" y="4341813"/>
            <a:ext cx="5827713" cy="457200"/>
            <a:chOff x="1096" y="2735"/>
            <a:chExt cx="3671" cy="288"/>
          </a:xfrm>
        </p:grpSpPr>
        <p:sp>
          <p:nvSpPr>
            <p:cNvPr id="12316" name="Text Box 41"/>
            <p:cNvSpPr txBox="1">
              <a:spLocks noChangeArrowheads="1"/>
            </p:cNvSpPr>
            <p:nvPr/>
          </p:nvSpPr>
          <p:spPr bwMode="auto">
            <a:xfrm>
              <a:off x="1096" y="2735"/>
              <a:ext cx="36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0" baseline="0"/>
                <a:t>Its standard form is </a:t>
              </a:r>
              <a:r>
                <a:rPr lang="en-US" altLang="en-US" sz="2400" b="0" i="1" baseline="0"/>
                <a:t>f</a:t>
              </a:r>
              <a:r>
                <a:rPr lang="en-US" altLang="en-US" sz="1000" b="0" i="1" baseline="0"/>
                <a:t> </a:t>
              </a:r>
              <a:r>
                <a:rPr lang="en-US" altLang="en-US" sz="2200" b="0" baseline="0"/>
                <a:t>(</a:t>
              </a:r>
              <a:r>
                <a:rPr lang="en-US" altLang="en-US" sz="2200" i="1" baseline="0"/>
                <a:t>x</a:t>
              </a:r>
              <a:r>
                <a:rPr lang="en-US" altLang="en-US" sz="2200" b="0" baseline="0"/>
                <a:t>) =  </a:t>
              </a:r>
              <a:r>
                <a:rPr lang="en-US" altLang="en-US" sz="2400" b="0" baseline="0">
                  <a:sym typeface="Symbol" pitchFamily="18" charset="2"/>
                </a:rPr>
                <a:t></a:t>
              </a:r>
              <a:r>
                <a:rPr lang="en-US" altLang="en-US" sz="1000" b="0" baseline="0">
                  <a:sym typeface="Symbol" pitchFamily="18" charset="2"/>
                </a:rPr>
                <a:t> </a:t>
              </a:r>
              <a:r>
                <a:rPr lang="en-US" altLang="en-US" sz="2200" i="1" baseline="0"/>
                <a:t>x</a:t>
              </a:r>
              <a:r>
                <a:rPr lang="en-US" altLang="en-US" sz="2200"/>
                <a:t>2</a:t>
              </a:r>
              <a:r>
                <a:rPr lang="en-US" altLang="en-US" sz="2600" b="0" baseline="30000"/>
                <a:t> </a:t>
              </a:r>
              <a:r>
                <a:rPr lang="en-US" altLang="en-US" sz="2200" baseline="0"/>
                <a:t>–</a:t>
              </a:r>
              <a:r>
                <a:rPr lang="en-US" altLang="en-US" sz="2200" b="0" baseline="0"/>
                <a:t>  0.5</a:t>
              </a:r>
              <a:r>
                <a:rPr lang="en-US" altLang="en-US" sz="2200" i="1" baseline="0"/>
                <a:t>x</a:t>
              </a:r>
              <a:r>
                <a:rPr lang="en-US" altLang="en-US" sz="2200" b="0" i="1" baseline="0"/>
                <a:t>  </a:t>
              </a:r>
              <a:r>
                <a:rPr lang="en-US" altLang="en-US" sz="2200" baseline="0"/>
                <a:t>–</a:t>
              </a:r>
              <a:r>
                <a:rPr lang="en-US" altLang="en-US" sz="2200" b="0" baseline="0"/>
                <a:t>  </a:t>
              </a:r>
              <a:r>
                <a:rPr lang="en-US" altLang="en-US" sz="1200" b="0" baseline="0"/>
                <a:t> </a:t>
              </a:r>
              <a:r>
                <a:rPr lang="en-US" altLang="en-US" sz="2200" b="0" baseline="0"/>
                <a:t>  2. </a:t>
              </a:r>
            </a:p>
          </p:txBody>
        </p:sp>
        <p:grpSp>
          <p:nvGrpSpPr>
            <p:cNvPr id="12317" name="Group 108"/>
            <p:cNvGrpSpPr>
              <a:grpSpLocks/>
            </p:cNvGrpSpPr>
            <p:nvPr/>
          </p:nvGrpSpPr>
          <p:grpSpPr bwMode="auto">
            <a:xfrm>
              <a:off x="4120" y="2794"/>
              <a:ext cx="244" cy="149"/>
              <a:chOff x="3352" y="3298"/>
              <a:chExt cx="244" cy="149"/>
            </a:xfrm>
          </p:grpSpPr>
          <p:sp>
            <p:nvSpPr>
              <p:cNvPr id="12318" name="Line 109"/>
              <p:cNvSpPr>
                <a:spLocks noChangeShapeType="1"/>
              </p:cNvSpPr>
              <p:nvPr/>
            </p:nvSpPr>
            <p:spPr bwMode="auto">
              <a:xfrm>
                <a:off x="3352" y="3406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Line 110"/>
              <p:cNvSpPr>
                <a:spLocks noChangeShapeType="1"/>
              </p:cNvSpPr>
              <p:nvPr/>
            </p:nvSpPr>
            <p:spPr bwMode="auto">
              <a:xfrm>
                <a:off x="3366" y="3406"/>
                <a:ext cx="29" cy="4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111"/>
              <p:cNvSpPr>
                <a:spLocks/>
              </p:cNvSpPr>
              <p:nvPr/>
            </p:nvSpPr>
            <p:spPr bwMode="auto">
              <a:xfrm>
                <a:off x="3397" y="3298"/>
                <a:ext cx="199" cy="149"/>
              </a:xfrm>
              <a:custGeom>
                <a:avLst/>
                <a:gdLst>
                  <a:gd name="T0" fmla="*/ 0 w 228"/>
                  <a:gd name="T1" fmla="*/ 12 h 179"/>
                  <a:gd name="T2" fmla="*/ 7 w 228"/>
                  <a:gd name="T3" fmla="*/ 0 h 179"/>
                  <a:gd name="T4" fmla="*/ 30 w 228"/>
                  <a:gd name="T5" fmla="*/ 0 h 179"/>
                  <a:gd name="T6" fmla="*/ 0 60000 65536"/>
                  <a:gd name="T7" fmla="*/ 0 60000 65536"/>
                  <a:gd name="T8" fmla="*/ 0 60000 65536"/>
                  <a:gd name="T9" fmla="*/ 0 w 228"/>
                  <a:gd name="T10" fmla="*/ 0 h 179"/>
                  <a:gd name="T11" fmla="*/ 228 w 22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8" h="179">
                    <a:moveTo>
                      <a:pt x="0" y="179"/>
                    </a:moveTo>
                    <a:lnTo>
                      <a:pt x="49" y="0"/>
                    </a:lnTo>
                    <a:lnTo>
                      <a:pt x="228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19"/>
          <p:cNvGrpSpPr>
            <a:grpSpLocks/>
          </p:cNvGrpSpPr>
          <p:nvPr/>
        </p:nvGrpSpPr>
        <p:grpSpPr bwMode="auto">
          <a:xfrm>
            <a:off x="1422400" y="2120900"/>
            <a:ext cx="3962400" cy="749300"/>
            <a:chOff x="896" y="1336"/>
            <a:chExt cx="2496" cy="472"/>
          </a:xfrm>
        </p:grpSpPr>
        <p:sp>
          <p:nvSpPr>
            <p:cNvPr id="12310" name="Rectangle 85"/>
            <p:cNvSpPr>
              <a:spLocks noChangeArrowheads="1"/>
            </p:cNvSpPr>
            <p:nvPr/>
          </p:nvSpPr>
          <p:spPr bwMode="auto">
            <a:xfrm>
              <a:off x="1008" y="1336"/>
              <a:ext cx="2384" cy="4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12311" name="Rectangle 38"/>
            <p:cNvSpPr>
              <a:spLocks noChangeArrowheads="1"/>
            </p:cNvSpPr>
            <p:nvPr/>
          </p:nvSpPr>
          <p:spPr bwMode="auto">
            <a:xfrm>
              <a:off x="896" y="1439"/>
              <a:ext cx="24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0" i="1" baseline="0"/>
                <a:t>f</a:t>
              </a:r>
              <a:r>
                <a:rPr lang="en-US" altLang="en-US" sz="1000" b="0" i="1" baseline="0"/>
                <a:t> </a:t>
              </a:r>
              <a:r>
                <a:rPr lang="en-US" altLang="en-US" sz="2200" b="0" baseline="0"/>
                <a:t>(</a:t>
              </a:r>
              <a:r>
                <a:rPr lang="en-US" altLang="en-US" sz="2200" i="1" baseline="0"/>
                <a:t>x</a:t>
              </a:r>
              <a:r>
                <a:rPr lang="en-US" altLang="en-US" sz="2200" b="0" baseline="0"/>
                <a:t>)  =  </a:t>
              </a:r>
              <a:r>
                <a:rPr lang="en-US" altLang="en-US" sz="2200" baseline="0"/>
                <a:t>–</a:t>
              </a:r>
              <a:r>
                <a:rPr lang="en-US" altLang="en-US" sz="2200" b="0" baseline="0"/>
                <a:t> </a:t>
              </a:r>
              <a:r>
                <a:rPr lang="en-US" altLang="en-US" sz="1000" b="0" baseline="0"/>
                <a:t> </a:t>
              </a:r>
              <a:r>
                <a:rPr lang="en-US" altLang="en-US" sz="2200" b="0" baseline="0"/>
                <a:t>0.5</a:t>
              </a:r>
              <a:r>
                <a:rPr lang="en-US" altLang="en-US" sz="800" b="0" baseline="0"/>
                <a:t> </a:t>
              </a:r>
              <a:r>
                <a:rPr lang="en-US" altLang="en-US" sz="2200" i="1" baseline="0"/>
                <a:t>x</a:t>
              </a:r>
              <a:r>
                <a:rPr lang="en-US" altLang="en-US" sz="2200" b="0" i="1" baseline="0"/>
                <a:t> </a:t>
              </a:r>
              <a:r>
                <a:rPr lang="en-US" altLang="en-US" sz="1000" b="0" i="1" baseline="0"/>
                <a:t> </a:t>
              </a:r>
              <a:r>
                <a:rPr lang="en-US" altLang="en-US" sz="2200" baseline="0"/>
                <a:t>+</a:t>
              </a:r>
              <a:r>
                <a:rPr lang="en-US" altLang="en-US" sz="1000" b="0" baseline="0"/>
                <a:t>  </a:t>
              </a:r>
              <a:r>
                <a:rPr lang="en-US" altLang="en-US" sz="2400" b="0" baseline="0">
                  <a:sym typeface="Symbol" pitchFamily="18" charset="2"/>
                </a:rPr>
                <a:t></a:t>
              </a:r>
              <a:r>
                <a:rPr lang="en-US" altLang="en-US" sz="1000" b="0" baseline="0"/>
                <a:t> </a:t>
              </a:r>
              <a:r>
                <a:rPr lang="en-US" altLang="en-US" sz="2200" i="1" baseline="0"/>
                <a:t>x</a:t>
              </a:r>
              <a:r>
                <a:rPr lang="en-US" altLang="en-US" sz="1000" i="1" baseline="0"/>
                <a:t> </a:t>
              </a:r>
              <a:r>
                <a:rPr lang="en-US" altLang="en-US" sz="2200"/>
                <a:t>2</a:t>
              </a:r>
              <a:r>
                <a:rPr lang="en-US" altLang="en-US" sz="2600" b="0" baseline="30000"/>
                <a:t> </a:t>
              </a:r>
              <a:r>
                <a:rPr lang="en-US" altLang="en-US" sz="2200" baseline="0"/>
                <a:t>–</a:t>
              </a:r>
              <a:r>
                <a:rPr lang="en-US" altLang="en-US" sz="2200" b="0" baseline="0"/>
                <a:t>     2</a:t>
              </a:r>
            </a:p>
          </p:txBody>
        </p:sp>
        <p:grpSp>
          <p:nvGrpSpPr>
            <p:cNvPr id="12312" name="Group 115"/>
            <p:cNvGrpSpPr>
              <a:grpSpLocks/>
            </p:cNvGrpSpPr>
            <p:nvPr/>
          </p:nvGrpSpPr>
          <p:grpSpPr bwMode="auto">
            <a:xfrm>
              <a:off x="2888" y="1498"/>
              <a:ext cx="244" cy="149"/>
              <a:chOff x="3352" y="3298"/>
              <a:chExt cx="244" cy="149"/>
            </a:xfrm>
          </p:grpSpPr>
          <p:sp>
            <p:nvSpPr>
              <p:cNvPr id="12313" name="Line 116"/>
              <p:cNvSpPr>
                <a:spLocks noChangeShapeType="1"/>
              </p:cNvSpPr>
              <p:nvPr/>
            </p:nvSpPr>
            <p:spPr bwMode="auto">
              <a:xfrm>
                <a:off x="3352" y="3406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Line 117"/>
              <p:cNvSpPr>
                <a:spLocks noChangeShapeType="1"/>
              </p:cNvSpPr>
              <p:nvPr/>
            </p:nvSpPr>
            <p:spPr bwMode="auto">
              <a:xfrm>
                <a:off x="3366" y="3406"/>
                <a:ext cx="29" cy="4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118"/>
              <p:cNvSpPr>
                <a:spLocks/>
              </p:cNvSpPr>
              <p:nvPr/>
            </p:nvSpPr>
            <p:spPr bwMode="auto">
              <a:xfrm>
                <a:off x="3397" y="3298"/>
                <a:ext cx="199" cy="149"/>
              </a:xfrm>
              <a:custGeom>
                <a:avLst/>
                <a:gdLst>
                  <a:gd name="T0" fmla="*/ 0 w 228"/>
                  <a:gd name="T1" fmla="*/ 12 h 179"/>
                  <a:gd name="T2" fmla="*/ 7 w 228"/>
                  <a:gd name="T3" fmla="*/ 0 h 179"/>
                  <a:gd name="T4" fmla="*/ 30 w 228"/>
                  <a:gd name="T5" fmla="*/ 0 h 179"/>
                  <a:gd name="T6" fmla="*/ 0 60000 65536"/>
                  <a:gd name="T7" fmla="*/ 0 60000 65536"/>
                  <a:gd name="T8" fmla="*/ 0 60000 65536"/>
                  <a:gd name="T9" fmla="*/ 0 w 228"/>
                  <a:gd name="T10" fmla="*/ 0 h 179"/>
                  <a:gd name="T11" fmla="*/ 228 w 22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8" h="179">
                    <a:moveTo>
                      <a:pt x="0" y="179"/>
                    </a:moveTo>
                    <a:lnTo>
                      <a:pt x="49" y="0"/>
                    </a:lnTo>
                    <a:lnTo>
                      <a:pt x="228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5" grpId="0" animBg="1"/>
      <p:bldP spid="9296" grpId="0" animBg="1"/>
      <p:bldP spid="9297" grpId="0" autoUpdateAnimBg="0"/>
      <p:bldP spid="9298" grpId="0" animBg="1"/>
      <p:bldP spid="9299" grpId="0" autoUpdateAnimBg="0"/>
      <p:bldP spid="9260" grpId="0" animBg="1"/>
      <p:bldP spid="9312" grpId="0" animBg="1"/>
      <p:bldP spid="9256" grpId="0" autoUpdateAnimBg="0"/>
      <p:bldP spid="9262" grpId="0" animBg="1"/>
      <p:bldP spid="9315" grpId="0" animBg="1"/>
      <p:bldP spid="9258" grpId="0" autoUpdateAnimBg="0"/>
      <p:bldP spid="9261" grpId="0" animBg="1"/>
      <p:bldP spid="9314" grpId="0" animBg="1"/>
      <p:bldP spid="9263" grpId="0" animBg="1"/>
      <p:bldP spid="9316" grpId="0" animBg="1"/>
      <p:bldP spid="925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1600200" y="1066800"/>
            <a:ext cx="4318000" cy="5461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00313" y="1943100"/>
            <a:ext cx="3405187" cy="709613"/>
            <a:chOff x="1575" y="1224"/>
            <a:chExt cx="2145" cy="447"/>
          </a:xfrm>
        </p:grpSpPr>
        <p:sp>
          <p:nvSpPr>
            <p:cNvPr id="13333" name="Rectangle 2"/>
            <p:cNvSpPr>
              <a:spLocks noChangeArrowheads="1"/>
            </p:cNvSpPr>
            <p:nvPr/>
          </p:nvSpPr>
          <p:spPr bwMode="auto">
            <a:xfrm>
              <a:off x="1575" y="1253"/>
              <a:ext cx="2145" cy="37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13334" name="Rectangle 3"/>
            <p:cNvSpPr>
              <a:spLocks noChangeArrowheads="1"/>
            </p:cNvSpPr>
            <p:nvPr/>
          </p:nvSpPr>
          <p:spPr bwMode="auto">
            <a:xfrm>
              <a:off x="1695" y="1298"/>
              <a:ext cx="16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 i="1" baseline="0"/>
                <a:t>f</a:t>
              </a:r>
              <a:r>
                <a:rPr lang="en-US" altLang="en-US" sz="1000" b="0" i="1" baseline="0"/>
                <a:t> </a:t>
              </a:r>
              <a:r>
                <a:rPr lang="en-US" altLang="en-US" sz="2200" b="0" baseline="0"/>
                <a:t>(</a:t>
              </a:r>
              <a:r>
                <a:rPr lang="en-US" altLang="en-US" sz="2200" i="1" baseline="0"/>
                <a:t>x</a:t>
              </a:r>
              <a:r>
                <a:rPr lang="en-US" altLang="en-US" sz="2200" b="0" baseline="0"/>
                <a:t>) =      </a:t>
              </a:r>
              <a:r>
                <a:rPr lang="en-US" altLang="en-US" sz="2200" i="1" baseline="0"/>
                <a:t>x</a:t>
              </a:r>
              <a:r>
                <a:rPr lang="en-US" altLang="en-US" sz="1000" b="0" i="1" baseline="0"/>
                <a:t> </a:t>
              </a:r>
              <a:r>
                <a:rPr lang="en-US" altLang="en-US" sz="2200"/>
                <a:t>2</a:t>
              </a:r>
              <a:r>
                <a:rPr lang="en-US" altLang="en-US" sz="2200" b="0" baseline="30000"/>
                <a:t> </a:t>
              </a:r>
              <a:r>
                <a:rPr lang="en-US" altLang="en-US" sz="2200" b="0" baseline="0"/>
                <a:t>– 3</a:t>
              </a:r>
              <a:r>
                <a:rPr lang="en-US" altLang="en-US" sz="800" b="0" baseline="0"/>
                <a:t> </a:t>
              </a:r>
              <a:r>
                <a:rPr lang="en-US" altLang="en-US" sz="2200" i="1" baseline="0"/>
                <a:t>x</a:t>
              </a:r>
              <a:r>
                <a:rPr lang="en-US" altLang="en-US" sz="1000" b="0" i="1" baseline="0"/>
                <a:t> </a:t>
              </a:r>
              <a:r>
                <a:rPr lang="en-US" altLang="en-US" sz="2200"/>
                <a:t>4</a:t>
              </a:r>
              <a:r>
                <a:rPr lang="en-US" altLang="en-US" sz="2200" b="0" baseline="30000"/>
                <a:t> </a:t>
              </a:r>
              <a:r>
                <a:rPr lang="en-US" altLang="en-US" sz="2200" b="0" baseline="0"/>
                <a:t>– 7</a:t>
              </a:r>
            </a:p>
          </p:txBody>
        </p:sp>
        <p:sp>
          <p:nvSpPr>
            <p:cNvPr id="13335" name="Text Box 4"/>
            <p:cNvSpPr txBox="1">
              <a:spLocks noChangeArrowheads="1"/>
            </p:cNvSpPr>
            <p:nvPr/>
          </p:nvSpPr>
          <p:spPr bwMode="auto">
            <a:xfrm>
              <a:off x="2199" y="1224"/>
              <a:ext cx="20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0" baseline="0"/>
                <a:t>1</a:t>
              </a:r>
            </a:p>
          </p:txBody>
        </p:sp>
        <p:sp>
          <p:nvSpPr>
            <p:cNvPr id="13336" name="Line 5"/>
            <p:cNvSpPr>
              <a:spLocks noChangeShapeType="1"/>
            </p:cNvSpPr>
            <p:nvPr/>
          </p:nvSpPr>
          <p:spPr bwMode="auto">
            <a:xfrm>
              <a:off x="2223" y="1441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Text Box 6"/>
            <p:cNvSpPr txBox="1">
              <a:spLocks noChangeArrowheads="1"/>
            </p:cNvSpPr>
            <p:nvPr/>
          </p:nvSpPr>
          <p:spPr bwMode="auto">
            <a:xfrm>
              <a:off x="2199" y="1402"/>
              <a:ext cx="20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0" baseline="0"/>
                <a:t>2</a:t>
              </a:r>
            </a:p>
          </p:txBody>
        </p:sp>
      </p:grp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185738" y="153988"/>
            <a:ext cx="5551487" cy="460375"/>
            <a:chOff x="1651" y="423"/>
            <a:chExt cx="3497" cy="290"/>
          </a:xfrm>
        </p:grpSpPr>
        <p:sp>
          <p:nvSpPr>
            <p:cNvPr id="13331" name="Text Box 9"/>
            <p:cNvSpPr txBox="1">
              <a:spLocks noChangeArrowheads="1"/>
            </p:cNvSpPr>
            <p:nvPr/>
          </p:nvSpPr>
          <p:spPr bwMode="auto">
            <a:xfrm>
              <a:off x="2518" y="432"/>
              <a:ext cx="26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latin typeface="Helvetica" pitchFamily="34" charset="0"/>
                </a:rPr>
                <a:t>Identifying Polynomial Functions</a:t>
              </a:r>
            </a:p>
          </p:txBody>
        </p:sp>
        <p:pic>
          <p:nvPicPr>
            <p:cNvPr id="1333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Line 11"/>
          <p:cNvSpPr>
            <a:spLocks noChangeShapeType="1"/>
          </p:cNvSpPr>
          <p:nvPr/>
        </p:nvSpPr>
        <p:spPr bwMode="auto">
          <a:xfrm>
            <a:off x="1616075" y="5619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500313" y="3060700"/>
            <a:ext cx="3405187" cy="593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5176" tIns="118872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 baseline="0"/>
              <a:t>f</a:t>
            </a:r>
            <a:r>
              <a:rPr lang="en-US" altLang="en-US" sz="1000" b="0" i="1" baseline="0"/>
              <a:t> </a:t>
            </a:r>
            <a:r>
              <a:rPr lang="en-US" altLang="en-US" sz="2200" b="0" baseline="0"/>
              <a:t>(</a:t>
            </a:r>
            <a:r>
              <a:rPr lang="en-US" altLang="en-US" sz="2200" i="1" baseline="0"/>
              <a:t>x</a:t>
            </a:r>
            <a:r>
              <a:rPr lang="en-US" altLang="en-US" sz="2200" b="0" baseline="0"/>
              <a:t>) = </a:t>
            </a:r>
            <a:r>
              <a:rPr lang="en-US" altLang="en-US" sz="1000" b="0" baseline="0"/>
              <a:t> </a:t>
            </a:r>
            <a:r>
              <a:rPr lang="en-US" altLang="en-US" sz="2200" i="1" baseline="0"/>
              <a:t>x</a:t>
            </a:r>
            <a:r>
              <a:rPr lang="en-US" altLang="en-US" sz="800" i="1" baseline="0"/>
              <a:t> </a:t>
            </a:r>
            <a:r>
              <a:rPr lang="en-US" altLang="en-US" sz="2200"/>
              <a:t>3</a:t>
            </a:r>
            <a:r>
              <a:rPr lang="en-US" altLang="en-US" sz="2200" b="0" baseline="30000"/>
              <a:t> </a:t>
            </a:r>
            <a:r>
              <a:rPr lang="en-US" altLang="en-US" sz="2200" b="0" baseline="0"/>
              <a:t>+ </a:t>
            </a:r>
            <a:r>
              <a:rPr lang="en-US" altLang="en-US" sz="800" b="0" baseline="0"/>
              <a:t> </a:t>
            </a:r>
            <a:r>
              <a:rPr lang="en-US" altLang="en-US" sz="2200" b="0" baseline="0"/>
              <a:t>3</a:t>
            </a:r>
            <a:r>
              <a:rPr lang="en-US" altLang="en-US" sz="2800" i="1" baseline="38000"/>
              <a:t>x</a:t>
            </a:r>
            <a:endParaRPr lang="en-US" altLang="en-US" sz="2200" b="0" baseline="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500313" y="4064000"/>
            <a:ext cx="3405187" cy="593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5176" tIns="10972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 baseline="0"/>
              <a:t>f</a:t>
            </a:r>
            <a:r>
              <a:rPr lang="en-US" altLang="en-US" sz="1000" b="0" i="1" baseline="0"/>
              <a:t> </a:t>
            </a:r>
            <a:r>
              <a:rPr lang="en-US" altLang="en-US" sz="2200" b="0" baseline="0"/>
              <a:t>(</a:t>
            </a:r>
            <a:r>
              <a:rPr lang="en-US" altLang="en-US" sz="2200" i="1" baseline="0"/>
              <a:t>x</a:t>
            </a:r>
            <a:r>
              <a:rPr lang="en-US" altLang="en-US" sz="2200" b="0" baseline="0"/>
              <a:t>) =</a:t>
            </a:r>
            <a:r>
              <a:rPr lang="en-US" altLang="en-US" sz="1000" b="0" baseline="0"/>
              <a:t> </a:t>
            </a:r>
            <a:r>
              <a:rPr lang="en-US" altLang="en-US" sz="2200" b="0" baseline="0"/>
              <a:t> 6</a:t>
            </a:r>
            <a:r>
              <a:rPr lang="en-US" altLang="en-US" sz="2200" i="1" baseline="0"/>
              <a:t>x</a:t>
            </a:r>
            <a:r>
              <a:rPr lang="en-US" altLang="en-US" sz="2200"/>
              <a:t>2</a:t>
            </a:r>
            <a:r>
              <a:rPr lang="en-US" altLang="en-US" sz="2200" b="0" baseline="30000"/>
              <a:t> </a:t>
            </a:r>
            <a:r>
              <a:rPr lang="en-US" altLang="en-US" sz="2200" b="0" baseline="0"/>
              <a:t>+ 2</a:t>
            </a:r>
            <a:r>
              <a:rPr lang="en-US" altLang="en-US" sz="800" b="0" baseline="0"/>
              <a:t> </a:t>
            </a:r>
            <a:r>
              <a:rPr lang="en-US" altLang="en-US" sz="2200" i="1" baseline="0"/>
              <a:t>x</a:t>
            </a:r>
            <a:r>
              <a:rPr lang="en-US" altLang="en-US" sz="2400"/>
              <a:t>–</a:t>
            </a:r>
            <a:r>
              <a:rPr lang="en-US" altLang="en-US" sz="1000"/>
              <a:t> </a:t>
            </a:r>
            <a:r>
              <a:rPr lang="en-US" altLang="en-US" sz="2200"/>
              <a:t>1</a:t>
            </a:r>
            <a:r>
              <a:rPr lang="en-US" altLang="en-US" sz="2600" b="0" baseline="30000"/>
              <a:t> </a:t>
            </a:r>
            <a:r>
              <a:rPr lang="en-US" altLang="en-US" sz="2200" b="0" baseline="0"/>
              <a:t>+ </a:t>
            </a:r>
            <a:r>
              <a:rPr lang="en-US" altLang="en-US" sz="2200" i="1" baseline="0"/>
              <a:t>x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600200" y="1128713"/>
            <a:ext cx="435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aseline="0">
                <a:latin typeface="Helvetica" pitchFamily="34" charset="0"/>
              </a:rPr>
              <a:t>Polynomial function?</a:t>
            </a:r>
            <a:endParaRPr lang="en-US" altLang="en-US" sz="2400" baseline="0"/>
          </a:p>
        </p:txBody>
      </p:sp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8313" y="2036763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3885598" algn="ctr" rotWithShape="0">
              <a:schemeClr val="folHlink">
                <a:alpha val="74998"/>
              </a:schemeClr>
            </a:outerShdw>
          </a:effec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8313" y="5110163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3885598" algn="ctr" rotWithShape="0">
              <a:schemeClr val="folHlink">
                <a:alpha val="74998"/>
              </a:schemeClr>
            </a:outerShdw>
          </a:effectLst>
        </p:spPr>
      </p:pic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130550"/>
            <a:ext cx="444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121150"/>
            <a:ext cx="444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500313" y="5067300"/>
            <a:ext cx="3405187" cy="593725"/>
            <a:chOff x="1575" y="3192"/>
            <a:chExt cx="2145" cy="374"/>
          </a:xfrm>
        </p:grpSpPr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1575" y="3192"/>
              <a:ext cx="2145" cy="37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5176" tIns="109728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 i="1" baseline="0"/>
                <a:t>f</a:t>
              </a:r>
              <a:r>
                <a:rPr lang="en-US" altLang="en-US" sz="1000" b="0" i="1" baseline="0"/>
                <a:t> </a:t>
              </a:r>
              <a:r>
                <a:rPr lang="en-US" altLang="en-US" sz="2200" b="0" baseline="0"/>
                <a:t>(</a:t>
              </a:r>
              <a:r>
                <a:rPr lang="en-US" altLang="en-US" sz="2200" i="1" baseline="0"/>
                <a:t>x</a:t>
              </a:r>
              <a:r>
                <a:rPr lang="en-US" altLang="en-US" sz="2200" b="0" baseline="0"/>
                <a:t>) =</a:t>
              </a:r>
              <a:r>
                <a:rPr lang="en-US" altLang="en-US" sz="1000" b="0" baseline="0"/>
                <a:t> </a:t>
              </a:r>
              <a:r>
                <a:rPr lang="en-US" altLang="en-US" sz="2200" b="0" baseline="0"/>
                <a:t> –</a:t>
              </a:r>
              <a:r>
                <a:rPr lang="en-US" altLang="en-US" sz="1000" b="0" baseline="0"/>
                <a:t> </a:t>
              </a:r>
              <a:r>
                <a:rPr lang="en-US" altLang="en-US" sz="2200" b="0" baseline="0"/>
                <a:t>0.5</a:t>
              </a:r>
              <a:r>
                <a:rPr lang="en-US" altLang="en-US" sz="2200" i="1" baseline="0"/>
                <a:t>x</a:t>
              </a:r>
              <a:r>
                <a:rPr lang="en-US" altLang="en-US" sz="2200" b="0" i="1" baseline="0"/>
                <a:t> </a:t>
              </a:r>
              <a:r>
                <a:rPr lang="en-US" altLang="en-US" sz="1000" b="0" i="1" baseline="0"/>
                <a:t> </a:t>
              </a:r>
              <a:r>
                <a:rPr lang="en-US" altLang="en-US" sz="2200" b="0" baseline="0"/>
                <a:t>+ </a:t>
              </a:r>
              <a:r>
                <a:rPr lang="en-US" altLang="en-US" sz="2400" b="0" baseline="0">
                  <a:sym typeface="Symbol" pitchFamily="18" charset="2"/>
                </a:rPr>
                <a:t></a:t>
              </a:r>
              <a:r>
                <a:rPr lang="en-US" altLang="en-US" sz="1000" b="0" baseline="0">
                  <a:sym typeface="Symbol" pitchFamily="18" charset="2"/>
                </a:rPr>
                <a:t> </a:t>
              </a:r>
              <a:r>
                <a:rPr lang="en-US" altLang="en-US" sz="2200" i="1" baseline="0"/>
                <a:t>x</a:t>
              </a:r>
              <a:r>
                <a:rPr lang="en-US" altLang="en-US" sz="2200"/>
                <a:t>2</a:t>
              </a:r>
              <a:r>
                <a:rPr lang="en-US" altLang="en-US" sz="2600" b="0" baseline="30000"/>
                <a:t> </a:t>
              </a:r>
              <a:r>
                <a:rPr lang="en-US" altLang="en-US" sz="1000" b="0" baseline="0"/>
                <a:t> </a:t>
              </a:r>
              <a:r>
                <a:rPr lang="en-US" altLang="en-US" sz="2200" b="0" baseline="0"/>
                <a:t>–</a:t>
              </a:r>
              <a:r>
                <a:rPr lang="en-US" altLang="en-US" sz="1200" b="0" baseline="0"/>
                <a:t> </a:t>
              </a:r>
              <a:r>
                <a:rPr lang="en-US" altLang="en-US" sz="2200" b="0" baseline="0"/>
                <a:t>    2</a:t>
              </a:r>
            </a:p>
          </p:txBody>
        </p:sp>
        <p:grpSp>
          <p:nvGrpSpPr>
            <p:cNvPr id="13327" name="Group 40"/>
            <p:cNvGrpSpPr>
              <a:grpSpLocks/>
            </p:cNvGrpSpPr>
            <p:nvPr/>
          </p:nvGrpSpPr>
          <p:grpSpPr bwMode="auto">
            <a:xfrm>
              <a:off x="3352" y="3298"/>
              <a:ext cx="244" cy="149"/>
              <a:chOff x="3352" y="3298"/>
              <a:chExt cx="244" cy="149"/>
            </a:xfrm>
          </p:grpSpPr>
          <p:sp>
            <p:nvSpPr>
              <p:cNvPr id="13328" name="Line 32"/>
              <p:cNvSpPr>
                <a:spLocks noChangeShapeType="1"/>
              </p:cNvSpPr>
              <p:nvPr/>
            </p:nvSpPr>
            <p:spPr bwMode="auto">
              <a:xfrm>
                <a:off x="3352" y="3406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Line 33"/>
              <p:cNvSpPr>
                <a:spLocks noChangeShapeType="1"/>
              </p:cNvSpPr>
              <p:nvPr/>
            </p:nvSpPr>
            <p:spPr bwMode="auto">
              <a:xfrm>
                <a:off x="3366" y="3406"/>
                <a:ext cx="29" cy="4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34"/>
              <p:cNvSpPr>
                <a:spLocks/>
              </p:cNvSpPr>
              <p:nvPr/>
            </p:nvSpPr>
            <p:spPr bwMode="auto">
              <a:xfrm>
                <a:off x="3397" y="3298"/>
                <a:ext cx="199" cy="149"/>
              </a:xfrm>
              <a:custGeom>
                <a:avLst/>
                <a:gdLst>
                  <a:gd name="T0" fmla="*/ 0 w 228"/>
                  <a:gd name="T1" fmla="*/ 12 h 179"/>
                  <a:gd name="T2" fmla="*/ 7 w 228"/>
                  <a:gd name="T3" fmla="*/ 0 h 179"/>
                  <a:gd name="T4" fmla="*/ 30 w 228"/>
                  <a:gd name="T5" fmla="*/ 0 h 179"/>
                  <a:gd name="T6" fmla="*/ 0 60000 65536"/>
                  <a:gd name="T7" fmla="*/ 0 60000 65536"/>
                  <a:gd name="T8" fmla="*/ 0 60000 65536"/>
                  <a:gd name="T9" fmla="*/ 0 w 228"/>
                  <a:gd name="T10" fmla="*/ 0 h 179"/>
                  <a:gd name="T11" fmla="*/ 228 w 22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8" h="179">
                    <a:moveTo>
                      <a:pt x="0" y="179"/>
                    </a:moveTo>
                    <a:lnTo>
                      <a:pt x="49" y="0"/>
                    </a:lnTo>
                    <a:lnTo>
                      <a:pt x="228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" grpId="0" animBg="1"/>
      <p:bldP spid="10252" grpId="0" animBg="1" autoUpdateAnimBg="0"/>
      <p:bldP spid="10253" grpId="0" animBg="1" autoUpdateAnimBg="0"/>
      <p:bldP spid="1025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62950" cy="1143000"/>
          </a:xfrm>
        </p:spPr>
        <p:txBody>
          <a:bodyPr/>
          <a:lstStyle/>
          <a:p>
            <a:pPr algn="l"/>
            <a:r>
              <a:rPr lang="en-US" altLang="en-US" sz="2400" smtClean="0">
                <a:latin typeface="Arial" charset="0"/>
                <a:cs typeface="Arial" charset="0"/>
              </a:rPr>
              <a:t>Your Turn 1:</a:t>
            </a:r>
            <a:r>
              <a:rPr lang="en-US" altLang="en-US" smtClean="0">
                <a:latin typeface="Arial" charset="0"/>
                <a:cs typeface="Arial" charset="0"/>
              </a:rPr>
              <a:t> </a:t>
            </a:r>
            <a:r>
              <a:rPr lang="en-US" altLang="en-US" sz="2400" smtClean="0">
                <a:latin typeface="Arial" charset="0"/>
                <a:cs typeface="Arial" charset="0"/>
              </a:rPr>
              <a:t>What are the degree and leading coefficient?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s-ES" altLang="en-US" dirty="0" smtClean="0"/>
              <a:t>a)  3x</a:t>
            </a:r>
            <a:r>
              <a:rPr lang="es-ES" altLang="en-US" baseline="30000" dirty="0" smtClean="0"/>
              <a:t>2</a:t>
            </a:r>
            <a:r>
              <a:rPr lang="es-ES" altLang="en-US" dirty="0" smtClean="0"/>
              <a:t> - 2x</a:t>
            </a:r>
            <a:r>
              <a:rPr lang="es-ES" altLang="en-US" baseline="30000" dirty="0" smtClean="0"/>
              <a:t>4</a:t>
            </a:r>
            <a:r>
              <a:rPr lang="es-ES" altLang="en-US" dirty="0" smtClean="0"/>
              <a:t> – 7 + x</a:t>
            </a:r>
            <a:r>
              <a:rPr lang="es-ES" altLang="en-US" baseline="30000" dirty="0" smtClean="0"/>
              <a:t>3</a:t>
            </a:r>
          </a:p>
          <a:p>
            <a:pPr>
              <a:buFontTx/>
              <a:buNone/>
              <a:defRPr/>
            </a:pPr>
            <a:endParaRPr lang="es-ES" altLang="en-US" baseline="30000" dirty="0" smtClean="0"/>
          </a:p>
          <a:p>
            <a:pPr marL="0" indent="0">
              <a:buFontTx/>
              <a:buNone/>
              <a:defRPr/>
            </a:pPr>
            <a:r>
              <a:rPr lang="es-ES" altLang="en-US" dirty="0" smtClean="0"/>
              <a:t>b)  100 -5x</a:t>
            </a:r>
            <a:r>
              <a:rPr lang="es-ES" altLang="en-US" baseline="30000" dirty="0" smtClean="0"/>
              <a:t>3</a:t>
            </a:r>
            <a:r>
              <a:rPr lang="es-ES" altLang="en-US" dirty="0" smtClean="0"/>
              <a:t> + 10x</a:t>
            </a:r>
            <a:r>
              <a:rPr lang="es-ES" altLang="en-US" baseline="30000" dirty="0" smtClean="0"/>
              <a:t>7</a:t>
            </a:r>
          </a:p>
          <a:p>
            <a:pPr>
              <a:buFontTx/>
              <a:buNone/>
              <a:defRPr/>
            </a:pPr>
            <a:endParaRPr lang="en-US" altLang="en-US" baseline="30000" dirty="0" smtClean="0"/>
          </a:p>
          <a:p>
            <a:pPr marL="0" indent="0">
              <a:buFontTx/>
              <a:buNone/>
              <a:defRPr/>
            </a:pPr>
            <a:r>
              <a:rPr lang="es-ES" altLang="en-US" dirty="0" smtClean="0"/>
              <a:t>c)  4x</a:t>
            </a:r>
            <a:r>
              <a:rPr lang="es-ES" altLang="en-US" baseline="30000" dirty="0" smtClean="0"/>
              <a:t>2</a:t>
            </a:r>
            <a:r>
              <a:rPr lang="es-ES" altLang="en-US" dirty="0" smtClean="0"/>
              <a:t> – 3xy + 16y</a:t>
            </a:r>
            <a:r>
              <a:rPr lang="es-ES" altLang="en-US" baseline="30000" dirty="0" smtClean="0"/>
              <a:t>2</a:t>
            </a:r>
            <a:r>
              <a:rPr lang="en-US" altLang="en-US" dirty="0" smtClean="0"/>
              <a:t> 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 smtClean="0"/>
              <a:t>d)  </a:t>
            </a:r>
            <a:r>
              <a:rPr lang="es-ES" altLang="en-US" dirty="0" smtClean="0"/>
              <a:t>4x</a:t>
            </a:r>
            <a:r>
              <a:rPr lang="es-ES" altLang="en-US" baseline="30000" dirty="0" smtClean="0"/>
              <a:t>6</a:t>
            </a:r>
            <a:r>
              <a:rPr lang="es-ES" altLang="en-US" dirty="0" smtClean="0"/>
              <a:t> + 6x</a:t>
            </a:r>
            <a:r>
              <a:rPr lang="es-ES" altLang="en-US" baseline="30000" dirty="0" smtClean="0"/>
              <a:t>4</a:t>
            </a:r>
            <a:r>
              <a:rPr lang="es-ES" altLang="en-US" dirty="0" smtClean="0"/>
              <a:t> + 8x</a:t>
            </a:r>
            <a:r>
              <a:rPr lang="es-ES" altLang="en-US" baseline="30000" dirty="0" smtClean="0"/>
              <a:t>8</a:t>
            </a:r>
            <a:r>
              <a:rPr lang="es-ES" altLang="en-US" dirty="0" smtClean="0"/>
              <a:t> – 10x</a:t>
            </a:r>
            <a:r>
              <a:rPr lang="es-ES" altLang="en-US" baseline="30000" dirty="0" smtClean="0"/>
              <a:t>2</a:t>
            </a:r>
            <a:r>
              <a:rPr lang="es-ES" altLang="en-US" dirty="0" smtClean="0"/>
              <a:t> + 20</a:t>
            </a:r>
            <a:r>
              <a:rPr lang="en-US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304800" y="228600"/>
            <a:ext cx="6946900" cy="460375"/>
            <a:chOff x="1651" y="423"/>
            <a:chExt cx="4376" cy="290"/>
          </a:xfrm>
        </p:grpSpPr>
        <p:sp>
          <p:nvSpPr>
            <p:cNvPr id="15372" name="Text Box 5"/>
            <p:cNvSpPr txBox="1">
              <a:spLocks noChangeArrowheads="1"/>
            </p:cNvSpPr>
            <p:nvPr/>
          </p:nvSpPr>
          <p:spPr bwMode="auto">
            <a:xfrm>
              <a:off x="2518" y="432"/>
              <a:ext cx="35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latin typeface="Helvetica" pitchFamily="34" charset="0"/>
                </a:rPr>
                <a:t>Value of a function Using Direct Substitution</a:t>
              </a:r>
            </a:p>
          </p:txBody>
        </p:sp>
        <p:pic>
          <p:nvPicPr>
            <p:cNvPr id="1537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Line 7"/>
          <p:cNvSpPr>
            <a:spLocks noChangeShapeType="1"/>
          </p:cNvSpPr>
          <p:nvPr/>
        </p:nvSpPr>
        <p:spPr bwMode="auto">
          <a:xfrm>
            <a:off x="1616075" y="5619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27138" y="1008063"/>
            <a:ext cx="6007100" cy="1223962"/>
            <a:chOff x="953" y="2087"/>
            <a:chExt cx="3784" cy="771"/>
          </a:xfrm>
        </p:grpSpPr>
        <p:sp>
          <p:nvSpPr>
            <p:cNvPr id="15369" name="Rectangle 10"/>
            <p:cNvSpPr>
              <a:spLocks noChangeArrowheads="1"/>
            </p:cNvSpPr>
            <p:nvPr/>
          </p:nvSpPr>
          <p:spPr bwMode="auto">
            <a:xfrm>
              <a:off x="953" y="2087"/>
              <a:ext cx="3784" cy="7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15370" name="Text Box 11"/>
            <p:cNvSpPr txBox="1">
              <a:spLocks noChangeArrowheads="1"/>
            </p:cNvSpPr>
            <p:nvPr/>
          </p:nvSpPr>
          <p:spPr bwMode="auto">
            <a:xfrm>
              <a:off x="1016" y="2152"/>
              <a:ext cx="27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 baseline="0"/>
                <a:t>Use direct substitution to evaluate</a:t>
              </a:r>
            </a:p>
          </p:txBody>
        </p:sp>
        <p:sp>
          <p:nvSpPr>
            <p:cNvPr id="15371" name="Text Box 12"/>
            <p:cNvSpPr txBox="1">
              <a:spLocks noChangeArrowheads="1"/>
            </p:cNvSpPr>
            <p:nvPr/>
          </p:nvSpPr>
          <p:spPr bwMode="auto">
            <a:xfrm>
              <a:off x="1016" y="2481"/>
              <a:ext cx="32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 b="0" i="1" baseline="0"/>
                <a:t>f</a:t>
              </a:r>
              <a:r>
                <a:rPr lang="en-US" altLang="en-US" sz="1000" b="0" i="1" baseline="0"/>
                <a:t> </a:t>
              </a:r>
              <a:r>
                <a:rPr lang="en-US" altLang="en-US" sz="2400" b="0" baseline="0"/>
                <a:t>(</a:t>
              </a:r>
              <a:r>
                <a:rPr lang="en-US" altLang="en-US" sz="2400" i="1" baseline="0"/>
                <a:t>x</a:t>
              </a:r>
              <a:r>
                <a:rPr lang="en-US" altLang="en-US" sz="2400" b="0" baseline="0"/>
                <a:t>) = 2</a:t>
              </a:r>
              <a:r>
                <a:rPr lang="en-US" altLang="en-US" sz="800" b="0" baseline="0"/>
                <a:t> </a:t>
              </a:r>
              <a:r>
                <a:rPr lang="en-US" altLang="en-US" sz="2400" i="1" baseline="0"/>
                <a:t>x</a:t>
              </a:r>
              <a:r>
                <a:rPr lang="en-US" altLang="en-US" sz="1000" b="0" i="1" baseline="0"/>
                <a:t> </a:t>
              </a:r>
              <a:r>
                <a:rPr lang="en-US" altLang="en-US" sz="2200"/>
                <a:t>4</a:t>
              </a:r>
              <a:r>
                <a:rPr lang="en-US" altLang="en-US" sz="2400" b="0" baseline="0"/>
                <a:t>  </a:t>
              </a:r>
              <a:r>
                <a:rPr lang="en-US" altLang="en-US" sz="2400" b="0" baseline="0">
                  <a:latin typeface="Symbol" pitchFamily="18" charset="2"/>
                </a:rPr>
                <a:t>- </a:t>
              </a:r>
              <a:r>
                <a:rPr lang="en-US" altLang="en-US" sz="2400" b="0" baseline="0"/>
                <a:t>8</a:t>
              </a:r>
              <a:r>
                <a:rPr lang="en-US" altLang="en-US" sz="800" b="0" baseline="0"/>
                <a:t> </a:t>
              </a:r>
              <a:r>
                <a:rPr lang="en-US" altLang="en-US" sz="2400" i="1" baseline="0"/>
                <a:t>x</a:t>
              </a:r>
              <a:r>
                <a:rPr lang="en-US" altLang="en-US" sz="1000" b="0" i="1" baseline="0"/>
                <a:t> </a:t>
              </a:r>
              <a:r>
                <a:rPr lang="en-US" altLang="en-US" sz="2200"/>
                <a:t>2</a:t>
              </a:r>
              <a:r>
                <a:rPr lang="en-US" altLang="en-US" sz="2400" b="0" baseline="0"/>
                <a:t> +  5</a:t>
              </a:r>
              <a:r>
                <a:rPr lang="en-US" altLang="en-US" sz="800" b="0" baseline="0"/>
                <a:t> </a:t>
              </a:r>
              <a:r>
                <a:rPr lang="en-US" altLang="en-US" sz="2400" i="1" baseline="0"/>
                <a:t>x</a:t>
              </a:r>
              <a:r>
                <a:rPr lang="en-US" altLang="en-US" sz="2400" b="0" baseline="0"/>
                <a:t> </a:t>
              </a:r>
              <a:r>
                <a:rPr lang="en-US" altLang="en-US" sz="2400" b="0" baseline="0">
                  <a:latin typeface="Symbol" pitchFamily="18" charset="2"/>
                </a:rPr>
                <a:t>- </a:t>
              </a:r>
              <a:r>
                <a:rPr lang="en-US" altLang="en-US" sz="2400" b="0" baseline="0"/>
                <a:t>7 when </a:t>
              </a:r>
              <a:r>
                <a:rPr lang="en-US" altLang="en-US" sz="2400" i="1" baseline="0"/>
                <a:t>x</a:t>
              </a:r>
              <a:r>
                <a:rPr lang="en-US" altLang="en-US" sz="2400" b="0" baseline="0"/>
                <a:t> = 3.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27138" y="3849688"/>
            <a:ext cx="6007100" cy="1222375"/>
            <a:chOff x="953" y="2087"/>
            <a:chExt cx="3784" cy="771"/>
          </a:xfrm>
        </p:grpSpPr>
        <p:sp>
          <p:nvSpPr>
            <p:cNvPr id="15366" name="Rectangle 18"/>
            <p:cNvSpPr>
              <a:spLocks noChangeArrowheads="1"/>
            </p:cNvSpPr>
            <p:nvPr/>
          </p:nvSpPr>
          <p:spPr bwMode="auto">
            <a:xfrm>
              <a:off x="953" y="2087"/>
              <a:ext cx="3784" cy="7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15367" name="Text Box 19"/>
            <p:cNvSpPr txBox="1">
              <a:spLocks noChangeArrowheads="1"/>
            </p:cNvSpPr>
            <p:nvPr/>
          </p:nvSpPr>
          <p:spPr bwMode="auto">
            <a:xfrm>
              <a:off x="1016" y="2152"/>
              <a:ext cx="8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 baseline="0"/>
                <a:t>Solution:</a:t>
              </a:r>
            </a:p>
          </p:txBody>
        </p:sp>
        <p:sp>
          <p:nvSpPr>
            <p:cNvPr id="15368" name="Text Box 20"/>
            <p:cNvSpPr txBox="1">
              <a:spLocks noChangeArrowheads="1"/>
            </p:cNvSpPr>
            <p:nvPr/>
          </p:nvSpPr>
          <p:spPr bwMode="auto">
            <a:xfrm>
              <a:off x="1016" y="2481"/>
              <a:ext cx="32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 b="0" i="1" baseline="0"/>
                <a:t>f</a:t>
              </a:r>
              <a:r>
                <a:rPr lang="en-US" altLang="en-US" sz="1000" b="0" i="1" baseline="0"/>
                <a:t> </a:t>
              </a:r>
              <a:r>
                <a:rPr lang="en-US" altLang="en-US" sz="2400" b="0" baseline="0"/>
                <a:t>(</a:t>
              </a:r>
              <a:r>
                <a:rPr lang="en-US" altLang="en-US" sz="2400" i="1" baseline="0"/>
                <a:t>3</a:t>
              </a:r>
              <a:r>
                <a:rPr lang="en-US" altLang="en-US" sz="2400" b="0" baseline="0"/>
                <a:t>) = 2</a:t>
              </a:r>
              <a:r>
                <a:rPr lang="en-US" altLang="en-US" sz="800" b="0" baseline="0"/>
                <a:t> </a:t>
              </a:r>
              <a:r>
                <a:rPr lang="en-US" altLang="en-US" sz="2400" i="1" baseline="0"/>
                <a:t>(3)</a:t>
              </a:r>
              <a:r>
                <a:rPr lang="en-US" altLang="en-US" sz="2200"/>
                <a:t>4</a:t>
              </a:r>
              <a:r>
                <a:rPr lang="en-US" altLang="en-US" sz="2400" b="0" baseline="0"/>
                <a:t>  </a:t>
              </a:r>
              <a:r>
                <a:rPr lang="en-US" altLang="en-US" sz="2400" b="0" baseline="0">
                  <a:latin typeface="Symbol" pitchFamily="18" charset="2"/>
                </a:rPr>
                <a:t>- </a:t>
              </a:r>
              <a:r>
                <a:rPr lang="en-US" altLang="en-US" sz="2400" b="0" baseline="0"/>
                <a:t>8</a:t>
              </a:r>
              <a:r>
                <a:rPr lang="en-US" altLang="en-US" sz="800" b="0" baseline="0"/>
                <a:t> </a:t>
              </a:r>
              <a:r>
                <a:rPr lang="en-US" altLang="en-US" sz="2400" i="1" baseline="0"/>
                <a:t>(3)</a:t>
              </a:r>
              <a:r>
                <a:rPr lang="en-US" altLang="en-US" sz="1000" b="0" i="1" baseline="0"/>
                <a:t> </a:t>
              </a:r>
              <a:r>
                <a:rPr lang="en-US" altLang="en-US" sz="2200"/>
                <a:t>2</a:t>
              </a:r>
              <a:r>
                <a:rPr lang="en-US" altLang="en-US" sz="2400" b="0" baseline="0"/>
                <a:t> +  5</a:t>
              </a:r>
              <a:r>
                <a:rPr lang="en-US" altLang="en-US" sz="800" b="0" baseline="0"/>
                <a:t> </a:t>
              </a:r>
              <a:r>
                <a:rPr lang="en-US" altLang="en-US" sz="2400" i="1" baseline="0"/>
                <a:t>(3)</a:t>
              </a:r>
              <a:r>
                <a:rPr lang="en-US" altLang="en-US" sz="2400" b="0" baseline="0"/>
                <a:t> </a:t>
              </a:r>
              <a:r>
                <a:rPr lang="en-US" altLang="en-US" sz="2400" b="0" baseline="0">
                  <a:latin typeface="Symbol" pitchFamily="18" charset="2"/>
                </a:rPr>
                <a:t>- </a:t>
              </a:r>
              <a:r>
                <a:rPr lang="en-US" altLang="en-US" sz="2400" b="0" baseline="0"/>
                <a:t>7 = 98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185738" y="153988"/>
            <a:ext cx="7370762" cy="460375"/>
            <a:chOff x="1651" y="423"/>
            <a:chExt cx="4643" cy="290"/>
          </a:xfrm>
        </p:grpSpPr>
        <p:sp>
          <p:nvSpPr>
            <p:cNvPr id="16392" name="Text Box 5"/>
            <p:cNvSpPr txBox="1">
              <a:spLocks noChangeArrowheads="1"/>
            </p:cNvSpPr>
            <p:nvPr/>
          </p:nvSpPr>
          <p:spPr bwMode="auto">
            <a:xfrm>
              <a:off x="2518" y="432"/>
              <a:ext cx="37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latin typeface="Helvetica" pitchFamily="34" charset="0"/>
                </a:rPr>
                <a:t>Value of a function Using Synthetic Substitution</a:t>
              </a:r>
            </a:p>
          </p:txBody>
        </p:sp>
        <p:pic>
          <p:nvPicPr>
            <p:cNvPr id="1639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Line 7"/>
          <p:cNvSpPr>
            <a:spLocks noChangeShapeType="1"/>
          </p:cNvSpPr>
          <p:nvPr/>
        </p:nvSpPr>
        <p:spPr bwMode="auto">
          <a:xfrm>
            <a:off x="1616075" y="5619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93838" y="1046163"/>
            <a:ext cx="6007100" cy="1223962"/>
            <a:chOff x="953" y="2087"/>
            <a:chExt cx="3784" cy="771"/>
          </a:xfrm>
        </p:grpSpPr>
        <p:sp>
          <p:nvSpPr>
            <p:cNvPr id="16389" name="Rectangle 10"/>
            <p:cNvSpPr>
              <a:spLocks noChangeArrowheads="1"/>
            </p:cNvSpPr>
            <p:nvPr/>
          </p:nvSpPr>
          <p:spPr bwMode="auto">
            <a:xfrm>
              <a:off x="953" y="2087"/>
              <a:ext cx="3784" cy="7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16390" name="Text Box 11"/>
            <p:cNvSpPr txBox="1">
              <a:spLocks noChangeArrowheads="1"/>
            </p:cNvSpPr>
            <p:nvPr/>
          </p:nvSpPr>
          <p:spPr bwMode="auto">
            <a:xfrm>
              <a:off x="1016" y="2152"/>
              <a:ext cx="29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 baseline="0"/>
                <a:t>Use synthetic substitution to evaluate</a:t>
              </a:r>
            </a:p>
          </p:txBody>
        </p:sp>
        <p:sp>
          <p:nvSpPr>
            <p:cNvPr id="16391" name="Text Box 12"/>
            <p:cNvSpPr txBox="1">
              <a:spLocks noChangeArrowheads="1"/>
            </p:cNvSpPr>
            <p:nvPr/>
          </p:nvSpPr>
          <p:spPr bwMode="auto">
            <a:xfrm>
              <a:off x="1016" y="2481"/>
              <a:ext cx="32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 b="0" i="1" baseline="0"/>
                <a:t>f</a:t>
              </a:r>
              <a:r>
                <a:rPr lang="en-US" altLang="en-US" sz="1000" b="0" i="1" baseline="0"/>
                <a:t> </a:t>
              </a:r>
              <a:r>
                <a:rPr lang="en-US" altLang="en-US" sz="2400" b="0" baseline="0"/>
                <a:t>(</a:t>
              </a:r>
              <a:r>
                <a:rPr lang="en-US" altLang="en-US" sz="2400" i="1" baseline="0"/>
                <a:t>x</a:t>
              </a:r>
              <a:r>
                <a:rPr lang="en-US" altLang="en-US" sz="2400" b="0" baseline="0"/>
                <a:t>) = 2</a:t>
              </a:r>
              <a:r>
                <a:rPr lang="en-US" altLang="en-US" sz="800" b="0" baseline="0"/>
                <a:t> </a:t>
              </a:r>
              <a:r>
                <a:rPr lang="en-US" altLang="en-US" sz="2400" i="1" baseline="0"/>
                <a:t>x</a:t>
              </a:r>
              <a:r>
                <a:rPr lang="en-US" altLang="en-US" sz="1000" b="0" i="1" baseline="0"/>
                <a:t> </a:t>
              </a:r>
              <a:r>
                <a:rPr lang="en-US" altLang="en-US" sz="2200"/>
                <a:t>4</a:t>
              </a:r>
              <a:r>
                <a:rPr lang="en-US" altLang="en-US" sz="2400" b="0" baseline="0"/>
                <a:t> + </a:t>
              </a:r>
              <a:r>
                <a:rPr lang="en-US" altLang="en-US" sz="2400" b="0" baseline="0">
                  <a:latin typeface="Symbol" pitchFamily="18" charset="2"/>
                </a:rPr>
                <a:t>-</a:t>
              </a:r>
              <a:r>
                <a:rPr lang="en-US" altLang="en-US" sz="2400" b="0" baseline="0"/>
                <a:t>8</a:t>
              </a:r>
              <a:r>
                <a:rPr lang="en-US" altLang="en-US" sz="800" b="0" baseline="0"/>
                <a:t> </a:t>
              </a:r>
              <a:r>
                <a:rPr lang="en-US" altLang="en-US" sz="2400" i="1" baseline="0"/>
                <a:t>x</a:t>
              </a:r>
              <a:r>
                <a:rPr lang="en-US" altLang="en-US" sz="1000" b="0" i="1" baseline="0"/>
                <a:t> </a:t>
              </a:r>
              <a:r>
                <a:rPr lang="en-US" altLang="en-US" sz="2200"/>
                <a:t>2</a:t>
              </a:r>
              <a:r>
                <a:rPr lang="en-US" altLang="en-US" sz="2400" b="0" baseline="0"/>
                <a:t> +  5</a:t>
              </a:r>
              <a:r>
                <a:rPr lang="en-US" altLang="en-US" sz="800" b="0" baseline="0"/>
                <a:t> </a:t>
              </a:r>
              <a:r>
                <a:rPr lang="en-US" altLang="en-US" sz="2400" i="1" baseline="0"/>
                <a:t>x</a:t>
              </a:r>
              <a:r>
                <a:rPr lang="en-US" altLang="en-US" sz="2400" b="0" baseline="0"/>
                <a:t> </a:t>
              </a:r>
              <a:r>
                <a:rPr lang="en-US" altLang="en-US" sz="2400" b="0" baseline="0">
                  <a:latin typeface="Symbol" pitchFamily="18" charset="2"/>
                </a:rPr>
                <a:t>- </a:t>
              </a:r>
              <a:r>
                <a:rPr lang="en-US" altLang="en-US" sz="2400" b="0" baseline="0"/>
                <a:t>7 when </a:t>
              </a:r>
              <a:r>
                <a:rPr lang="en-US" altLang="en-US" sz="2400" i="1" baseline="0"/>
                <a:t>x</a:t>
              </a:r>
              <a:r>
                <a:rPr lang="en-US" altLang="en-US" sz="2400" b="0" baseline="0"/>
                <a:t> = 3.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8" name="Text Box 78"/>
          <p:cNvSpPr txBox="1">
            <a:spLocks noChangeArrowheads="1"/>
          </p:cNvSpPr>
          <p:nvPr/>
        </p:nvSpPr>
        <p:spPr bwMode="auto">
          <a:xfrm>
            <a:off x="7004050" y="1974850"/>
            <a:ext cx="1830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Polynomial in </a:t>
            </a:r>
            <a:br>
              <a:rPr lang="en-US" altLang="en-US" sz="2200" b="0" baseline="0"/>
            </a:br>
            <a:r>
              <a:rPr lang="en-US" altLang="en-US" sz="2200" b="0" baseline="0"/>
              <a:t>standard form</a:t>
            </a:r>
          </a:p>
        </p:txBody>
      </p:sp>
      <p:sp>
        <p:nvSpPr>
          <p:cNvPr id="15433" name="Rectangle 73"/>
          <p:cNvSpPr>
            <a:spLocks noChangeArrowheads="1"/>
          </p:cNvSpPr>
          <p:nvPr/>
        </p:nvSpPr>
        <p:spPr bwMode="auto">
          <a:xfrm>
            <a:off x="1573213" y="2713038"/>
            <a:ext cx="5214937" cy="4619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15435" name="Rectangle 75"/>
          <p:cNvSpPr>
            <a:spLocks noChangeArrowheads="1"/>
          </p:cNvSpPr>
          <p:nvPr/>
        </p:nvSpPr>
        <p:spPr bwMode="auto">
          <a:xfrm>
            <a:off x="1420813" y="2597150"/>
            <a:ext cx="5540375" cy="774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1598613" y="760413"/>
            <a:ext cx="1571625" cy="4445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pSp>
        <p:nvGrpSpPr>
          <p:cNvPr id="17414" name="Group 3"/>
          <p:cNvGrpSpPr>
            <a:grpSpLocks/>
          </p:cNvGrpSpPr>
          <p:nvPr/>
        </p:nvGrpSpPr>
        <p:grpSpPr bwMode="auto">
          <a:xfrm>
            <a:off x="185738" y="153988"/>
            <a:ext cx="5030787" cy="460375"/>
            <a:chOff x="1651" y="423"/>
            <a:chExt cx="3169" cy="290"/>
          </a:xfrm>
        </p:grpSpPr>
        <p:sp>
          <p:nvSpPr>
            <p:cNvPr id="17466" name="Text Box 4"/>
            <p:cNvSpPr txBox="1">
              <a:spLocks noChangeArrowheads="1"/>
            </p:cNvSpPr>
            <p:nvPr/>
          </p:nvSpPr>
          <p:spPr bwMode="auto">
            <a:xfrm>
              <a:off x="2518" y="432"/>
              <a:ext cx="23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latin typeface="Helvetica" pitchFamily="34" charset="0"/>
                </a:rPr>
                <a:t>Using Synthetic Substitution</a:t>
              </a:r>
            </a:p>
          </p:txBody>
        </p:sp>
        <p:pic>
          <p:nvPicPr>
            <p:cNvPr id="1746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1616075" y="5619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 rot="1085038">
            <a:off x="5822950" y="4413250"/>
            <a:ext cx="1417638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304925" y="2354263"/>
            <a:ext cx="6661150" cy="1949450"/>
            <a:chOff x="829" y="1338"/>
            <a:chExt cx="4196" cy="1228"/>
          </a:xfrm>
        </p:grpSpPr>
        <p:sp>
          <p:nvSpPr>
            <p:cNvPr id="17464" name="Line 9"/>
            <p:cNvSpPr>
              <a:spLocks noChangeShapeType="1"/>
            </p:cNvSpPr>
            <p:nvPr/>
          </p:nvSpPr>
          <p:spPr bwMode="auto">
            <a:xfrm>
              <a:off x="829" y="1338"/>
              <a:ext cx="0" cy="1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Line 10"/>
            <p:cNvSpPr>
              <a:spLocks noChangeShapeType="1"/>
            </p:cNvSpPr>
            <p:nvPr/>
          </p:nvSpPr>
          <p:spPr bwMode="auto">
            <a:xfrm>
              <a:off x="829" y="2566"/>
              <a:ext cx="4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2532063" y="2794000"/>
            <a:ext cx="931862" cy="1811338"/>
          </a:xfrm>
          <a:prstGeom prst="downArrow">
            <a:avLst>
              <a:gd name="adj1" fmla="val 50000"/>
              <a:gd name="adj2" fmla="val 48595"/>
            </a:avLst>
          </a:prstGeom>
          <a:solidFill>
            <a:srgbClr val="03BB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/>
          </a:p>
        </p:txBody>
      </p:sp>
      <p:sp>
        <p:nvSpPr>
          <p:cNvPr id="15429" name="Rectangle 69"/>
          <p:cNvSpPr>
            <a:spLocks noChangeArrowheads="1"/>
          </p:cNvSpPr>
          <p:nvPr/>
        </p:nvSpPr>
        <p:spPr bwMode="auto">
          <a:xfrm>
            <a:off x="1573213" y="1350963"/>
            <a:ext cx="5214937" cy="4619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15430" name="Rectangle 70"/>
          <p:cNvSpPr>
            <a:spLocks noChangeArrowheads="1"/>
          </p:cNvSpPr>
          <p:nvPr/>
        </p:nvSpPr>
        <p:spPr bwMode="auto">
          <a:xfrm>
            <a:off x="1316038" y="1223963"/>
            <a:ext cx="5726112" cy="60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852613" y="1398588"/>
            <a:ext cx="4737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baseline="0"/>
              <a:t>2</a:t>
            </a:r>
            <a:r>
              <a:rPr lang="en-US" altLang="en-US" sz="1000" b="0" baseline="0"/>
              <a:t> </a:t>
            </a:r>
            <a:r>
              <a:rPr lang="en-US" altLang="en-US" sz="2800" i="1" baseline="0"/>
              <a:t>x</a:t>
            </a:r>
            <a:r>
              <a:rPr lang="en-US" altLang="en-US" sz="1000" b="0" i="1" baseline="0"/>
              <a:t> </a:t>
            </a:r>
            <a:r>
              <a:rPr lang="en-US" altLang="en-US" sz="2400" baseline="40000"/>
              <a:t>4</a:t>
            </a:r>
            <a:r>
              <a:rPr lang="en-US" altLang="en-US" sz="2800" b="0" baseline="0"/>
              <a:t> + 0</a:t>
            </a:r>
            <a:r>
              <a:rPr lang="en-US" altLang="en-US" sz="1000" b="0" baseline="0"/>
              <a:t> </a:t>
            </a:r>
            <a:r>
              <a:rPr lang="en-US" altLang="en-US" sz="2800" i="1" baseline="0"/>
              <a:t>x</a:t>
            </a:r>
            <a:r>
              <a:rPr lang="en-US" altLang="en-US" sz="1000" b="0" i="1" baseline="0"/>
              <a:t> </a:t>
            </a:r>
            <a:r>
              <a:rPr lang="en-US" altLang="en-US" sz="2400" baseline="40000"/>
              <a:t>3</a:t>
            </a:r>
            <a:r>
              <a:rPr lang="en-US" altLang="en-US" sz="2800" b="0" baseline="0"/>
              <a:t> + (</a:t>
            </a:r>
            <a:r>
              <a:rPr lang="en-US" altLang="en-US" sz="2800" b="0" baseline="0">
                <a:sym typeface="Symbol" pitchFamily="18" charset="2"/>
              </a:rPr>
              <a:t>–</a:t>
            </a:r>
            <a:r>
              <a:rPr lang="en-US" altLang="en-US" sz="2800" b="0" baseline="0"/>
              <a:t>8</a:t>
            </a:r>
            <a:r>
              <a:rPr lang="en-US" altLang="en-US" sz="1000" b="0" baseline="0"/>
              <a:t> </a:t>
            </a:r>
            <a:r>
              <a:rPr lang="en-US" altLang="en-US" sz="2800" i="1" baseline="0"/>
              <a:t>x</a:t>
            </a:r>
            <a:r>
              <a:rPr lang="en-US" altLang="en-US" sz="1000" b="0" i="1" baseline="0"/>
              <a:t> </a:t>
            </a:r>
            <a:r>
              <a:rPr lang="en-US" altLang="en-US" sz="2400" baseline="40000"/>
              <a:t>2</a:t>
            </a:r>
            <a:r>
              <a:rPr lang="en-US" altLang="en-US" sz="2800" b="0" baseline="0"/>
              <a:t>) +  5</a:t>
            </a:r>
            <a:r>
              <a:rPr lang="en-US" altLang="en-US" sz="1000" baseline="0"/>
              <a:t> </a:t>
            </a:r>
            <a:r>
              <a:rPr lang="en-US" altLang="en-US" sz="2800" i="1" baseline="0"/>
              <a:t>x</a:t>
            </a:r>
            <a:r>
              <a:rPr lang="en-US" altLang="en-US" sz="2800" b="0" baseline="0"/>
              <a:t>   + (</a:t>
            </a:r>
            <a:r>
              <a:rPr lang="en-US" altLang="en-US" sz="2800" b="0" baseline="0">
                <a:sym typeface="Symbol" pitchFamily="18" charset="2"/>
              </a:rPr>
              <a:t>–</a:t>
            </a:r>
            <a:r>
              <a:rPr lang="en-US" altLang="en-US" sz="2800" b="0" baseline="0"/>
              <a:t>7)</a:t>
            </a:r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3670300" y="2794000"/>
            <a:ext cx="931863" cy="1811338"/>
          </a:xfrm>
          <a:prstGeom prst="downArrow">
            <a:avLst>
              <a:gd name="adj1" fmla="val 50000"/>
              <a:gd name="adj2" fmla="val 48595"/>
            </a:avLst>
          </a:prstGeom>
          <a:solidFill>
            <a:srgbClr val="03BB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/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4889500" y="2794000"/>
            <a:ext cx="931863" cy="1811338"/>
          </a:xfrm>
          <a:prstGeom prst="downArrow">
            <a:avLst>
              <a:gd name="adj1" fmla="val 50000"/>
              <a:gd name="adj2" fmla="val 48595"/>
            </a:avLst>
          </a:prstGeom>
          <a:solidFill>
            <a:srgbClr val="03BB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/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5903913" y="2794000"/>
            <a:ext cx="1150937" cy="1811338"/>
          </a:xfrm>
          <a:prstGeom prst="downArrow">
            <a:avLst>
              <a:gd name="adj1" fmla="val 50000"/>
              <a:gd name="adj2" fmla="val 39345"/>
            </a:avLst>
          </a:prstGeom>
          <a:solidFill>
            <a:srgbClr val="03BB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H="1">
            <a:off x="1987550" y="3146425"/>
            <a:ext cx="0" cy="13223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822450" y="4678363"/>
            <a:ext cx="177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baseline="0"/>
              <a:t>2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857500" y="4687888"/>
            <a:ext cx="177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baseline="0"/>
              <a:t>6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895600" y="3790950"/>
            <a:ext cx="17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baseline="0"/>
              <a:t>6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987800" y="4654550"/>
            <a:ext cx="35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baseline="0"/>
              <a:t>10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3937000" y="3790950"/>
            <a:ext cx="35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baseline="0"/>
              <a:t>18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5175250" y="4621213"/>
            <a:ext cx="355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baseline="0"/>
              <a:t>35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5199063" y="3790950"/>
            <a:ext cx="35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baseline="0"/>
              <a:t>30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6238875" y="3790950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baseline="0"/>
              <a:t>105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6326188" y="4656138"/>
            <a:ext cx="355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baseline="0"/>
              <a:t>98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V="1">
            <a:off x="2076450" y="4057650"/>
            <a:ext cx="676275" cy="660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V="1">
            <a:off x="3194050" y="4057650"/>
            <a:ext cx="676275" cy="660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4397375" y="4057650"/>
            <a:ext cx="676275" cy="660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5602288" y="4065588"/>
            <a:ext cx="608012" cy="625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1025525" y="3160713"/>
            <a:ext cx="762000" cy="1557337"/>
          </a:xfrm>
          <a:prstGeom prst="line">
            <a:avLst/>
          </a:prstGeom>
          <a:noFill/>
          <a:ln w="38100">
            <a:solidFill>
              <a:srgbClr val="FF2323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973138" y="3125788"/>
            <a:ext cx="1811337" cy="1674812"/>
          </a:xfrm>
          <a:prstGeom prst="line">
            <a:avLst/>
          </a:prstGeom>
          <a:noFill/>
          <a:ln w="38100">
            <a:solidFill>
              <a:srgbClr val="FF5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1039813" y="3125788"/>
            <a:ext cx="2895600" cy="1706562"/>
          </a:xfrm>
          <a:prstGeom prst="line">
            <a:avLst/>
          </a:prstGeom>
          <a:noFill/>
          <a:ln w="38100">
            <a:solidFill>
              <a:srgbClr val="FF5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1006475" y="3108325"/>
            <a:ext cx="4114800" cy="1673225"/>
          </a:xfrm>
          <a:prstGeom prst="line">
            <a:avLst/>
          </a:prstGeom>
          <a:noFill/>
          <a:ln w="38100">
            <a:solidFill>
              <a:srgbClr val="FF5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AutoShape 45"/>
          <p:cNvSpPr>
            <a:spLocks noChangeArrowheads="1"/>
          </p:cNvSpPr>
          <p:nvPr/>
        </p:nvSpPr>
        <p:spPr bwMode="auto">
          <a:xfrm>
            <a:off x="1303338" y="5305425"/>
            <a:ext cx="6056312" cy="846138"/>
          </a:xfrm>
          <a:prstGeom prst="wedgeRectCallout">
            <a:avLst>
              <a:gd name="adj1" fmla="val 36319"/>
              <a:gd name="adj2" fmla="val -81708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blurRad="63500" dist="71842" dir="81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0" baseline="0">
                <a:latin typeface="Times" charset="0"/>
                <a:ea typeface="+mn-ea"/>
              </a:rPr>
              <a:t>The value of </a:t>
            </a:r>
            <a:r>
              <a:rPr lang="en-US" sz="2800" b="0" i="1" baseline="0">
                <a:latin typeface="Times" charset="0"/>
                <a:ea typeface="+mn-ea"/>
              </a:rPr>
              <a:t>f</a:t>
            </a:r>
            <a:r>
              <a:rPr lang="en-US" sz="1000" b="0" i="1" baseline="0">
                <a:latin typeface="Times" charset="0"/>
                <a:ea typeface="+mn-ea"/>
              </a:rPr>
              <a:t> </a:t>
            </a:r>
            <a:r>
              <a:rPr lang="en-US" sz="2400" b="0" baseline="0">
                <a:latin typeface="Times" charset="0"/>
                <a:ea typeface="+mn-ea"/>
              </a:rPr>
              <a:t>(3) is the last number you write,</a:t>
            </a:r>
          </a:p>
          <a:p>
            <a:pPr algn="ctr">
              <a:defRPr/>
            </a:pPr>
            <a:r>
              <a:rPr lang="en-US" sz="2400" b="0" baseline="0">
                <a:latin typeface="Times" charset="0"/>
                <a:ea typeface="+mn-ea"/>
              </a:rPr>
              <a:t>In the bottom right-hand corner.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1751013" y="2724150"/>
            <a:ext cx="5210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3500" algn="ctr"/>
                <a:tab pos="1143000" algn="ctr"/>
                <a:tab pos="2286000" algn="ctr"/>
                <a:tab pos="3543300" algn="ctr"/>
                <a:tab pos="4635500" algn="ctr"/>
              </a:tabLst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3500" algn="ctr"/>
                <a:tab pos="1143000" algn="ctr"/>
                <a:tab pos="2286000" algn="ctr"/>
                <a:tab pos="3543300" algn="ctr"/>
                <a:tab pos="4635500" algn="ctr"/>
              </a:tabLst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3500" algn="ctr"/>
                <a:tab pos="1143000" algn="ctr"/>
                <a:tab pos="2286000" algn="ctr"/>
                <a:tab pos="3543300" algn="ctr"/>
                <a:tab pos="4635500" algn="ctr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3500" algn="ctr"/>
                <a:tab pos="1143000" algn="ctr"/>
                <a:tab pos="2286000" algn="ctr"/>
                <a:tab pos="3543300" algn="ctr"/>
                <a:tab pos="4635500" algn="ctr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3500" algn="ctr"/>
                <a:tab pos="1143000" algn="ctr"/>
                <a:tab pos="2286000" algn="ctr"/>
                <a:tab pos="3543300" algn="ctr"/>
                <a:tab pos="4635500" algn="ctr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" algn="ctr"/>
                <a:tab pos="1143000" algn="ctr"/>
                <a:tab pos="2286000" algn="ctr"/>
                <a:tab pos="3543300" algn="ctr"/>
                <a:tab pos="4635500" algn="ctr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" algn="ctr"/>
                <a:tab pos="1143000" algn="ctr"/>
                <a:tab pos="2286000" algn="ctr"/>
                <a:tab pos="3543300" algn="ctr"/>
                <a:tab pos="4635500" algn="ctr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" algn="ctr"/>
                <a:tab pos="1143000" algn="ctr"/>
                <a:tab pos="2286000" algn="ctr"/>
                <a:tab pos="3543300" algn="ctr"/>
                <a:tab pos="4635500" algn="ctr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" algn="ctr"/>
                <a:tab pos="1143000" algn="ctr"/>
                <a:tab pos="2286000" algn="ctr"/>
                <a:tab pos="3543300" algn="ctr"/>
                <a:tab pos="4635500" algn="ctr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baseline="0"/>
              <a:t>2	0	</a:t>
            </a:r>
            <a:r>
              <a:rPr lang="en-US" altLang="en-US" sz="2800" b="0" baseline="0">
                <a:sym typeface="Symbol" pitchFamily="18" charset="2"/>
              </a:rPr>
              <a:t>–</a:t>
            </a:r>
            <a:r>
              <a:rPr lang="en-US" altLang="en-US" sz="2800" b="0" baseline="0"/>
              <a:t>8	5	 </a:t>
            </a:r>
            <a:r>
              <a:rPr lang="en-US" altLang="en-US" sz="2800" b="0" baseline="0">
                <a:sym typeface="Symbol" pitchFamily="18" charset="2"/>
              </a:rPr>
              <a:t>–</a:t>
            </a:r>
            <a:r>
              <a:rPr lang="en-US" altLang="en-US" sz="2800" b="0" baseline="0"/>
              <a:t>7 </a:t>
            </a:r>
          </a:p>
        </p:txBody>
      </p:sp>
      <p:sp>
        <p:nvSpPr>
          <p:cNvPr id="15434" name="Text Box 74"/>
          <p:cNvSpPr txBox="1">
            <a:spLocks noChangeArrowheads="1"/>
          </p:cNvSpPr>
          <p:nvPr/>
        </p:nvSpPr>
        <p:spPr bwMode="auto">
          <a:xfrm>
            <a:off x="7158038" y="3271838"/>
            <a:ext cx="1549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Coefficients</a:t>
            </a:r>
            <a:endParaRPr lang="en-US" altLang="en-US" sz="2400" b="0" baseline="0"/>
          </a:p>
        </p:txBody>
      </p: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6934200" y="3200400"/>
            <a:ext cx="2019300" cy="571500"/>
            <a:chOff x="4368" y="2016"/>
            <a:chExt cx="1272" cy="360"/>
          </a:xfrm>
        </p:grpSpPr>
        <p:sp>
          <p:nvSpPr>
            <p:cNvPr id="14390" name="AutoShape 61"/>
            <p:cNvSpPr>
              <a:spLocks noChangeArrowheads="1"/>
            </p:cNvSpPr>
            <p:nvPr/>
          </p:nvSpPr>
          <p:spPr bwMode="auto">
            <a:xfrm>
              <a:off x="4368" y="2016"/>
              <a:ext cx="1272" cy="360"/>
            </a:xfrm>
            <a:prstGeom prst="wedgeRectCallout">
              <a:avLst>
                <a:gd name="adj1" fmla="val -66037"/>
                <a:gd name="adj2" fmla="val -99722"/>
              </a:avLst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blurRad="63500" dist="63500" dir="76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400" b="0" baseline="0">
                <a:solidFill>
                  <a:srgbClr val="FF9933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17463" name="Text Box 60"/>
            <p:cNvSpPr txBox="1">
              <a:spLocks noChangeArrowheads="1"/>
            </p:cNvSpPr>
            <p:nvPr/>
          </p:nvSpPr>
          <p:spPr bwMode="auto">
            <a:xfrm>
              <a:off x="4512" y="2061"/>
              <a:ext cx="976" cy="26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0" baseline="0"/>
                <a:t>Coefficients</a:t>
              </a:r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203200" y="2809875"/>
            <a:ext cx="1054100" cy="1920875"/>
            <a:chOff x="128" y="1770"/>
            <a:chExt cx="664" cy="1210"/>
          </a:xfrm>
        </p:grpSpPr>
        <p:sp>
          <p:nvSpPr>
            <p:cNvPr id="17459" name="Text Box 42"/>
            <p:cNvSpPr txBox="1">
              <a:spLocks noChangeArrowheads="1"/>
            </p:cNvSpPr>
            <p:nvPr/>
          </p:nvSpPr>
          <p:spPr bwMode="auto">
            <a:xfrm>
              <a:off x="373" y="1770"/>
              <a:ext cx="228" cy="327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baseline="0"/>
                <a:t>3</a:t>
              </a:r>
              <a:endParaRPr lang="en-US" altLang="en-US" sz="2400" b="0" baseline="0"/>
            </a:p>
          </p:txBody>
        </p:sp>
        <p:sp>
          <p:nvSpPr>
            <p:cNvPr id="14388" name="AutoShape 62"/>
            <p:cNvSpPr>
              <a:spLocks noChangeArrowheads="1"/>
            </p:cNvSpPr>
            <p:nvPr/>
          </p:nvSpPr>
          <p:spPr bwMode="auto">
            <a:xfrm>
              <a:off x="128" y="2684"/>
              <a:ext cx="664" cy="296"/>
            </a:xfrm>
            <a:prstGeom prst="wedgeRectCallout">
              <a:avLst>
                <a:gd name="adj1" fmla="val -2407"/>
                <a:gd name="adj2" fmla="val -242907"/>
              </a:avLst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blurRad="63500" dist="63500" dir="76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400" b="0" baseline="0">
                <a:solidFill>
                  <a:srgbClr val="FF9933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17461" name="Text Box 63"/>
            <p:cNvSpPr txBox="1">
              <a:spLocks noChangeArrowheads="1"/>
            </p:cNvSpPr>
            <p:nvPr/>
          </p:nvSpPr>
          <p:spPr bwMode="auto">
            <a:xfrm>
              <a:off x="142" y="2671"/>
              <a:ext cx="64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 b="0" i="1" baseline="0"/>
                <a:t>x</a:t>
              </a:r>
              <a:r>
                <a:rPr lang="en-US" altLang="en-US" sz="2200" b="0" baseline="0"/>
                <a:t>-value</a:t>
              </a:r>
            </a:p>
          </p:txBody>
        </p:sp>
      </p:grp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84188" y="2808288"/>
            <a:ext cx="544512" cy="5191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baseline="0"/>
              <a:t>3</a:t>
            </a:r>
            <a:r>
              <a:rPr lang="en-US" altLang="en-US" sz="2400" b="0" baseline="0"/>
              <a:t> </a:t>
            </a:r>
            <a:r>
              <a:rPr lang="en-US" altLang="en-US" sz="2400" b="0" baseline="0">
                <a:sym typeface="Symbol" pitchFamily="18" charset="2"/>
              </a:rPr>
              <a:t>•</a:t>
            </a:r>
            <a:endParaRPr lang="en-US" altLang="en-US" sz="2400" b="0" baseline="0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1587500" y="762000"/>
            <a:ext cx="2122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>
                <a:latin typeface="Helvetica" pitchFamily="34" charset="0"/>
              </a:rPr>
              <a:t>S</a:t>
            </a:r>
            <a:r>
              <a:rPr lang="en-US" altLang="en-US" sz="2000" baseline="0">
                <a:latin typeface="Helvetica" pitchFamily="34" charset="0"/>
              </a:rPr>
              <a:t>OLUTION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916113" y="1857375"/>
            <a:ext cx="4602162" cy="914400"/>
            <a:chOff x="1254" y="1057"/>
            <a:chExt cx="2899" cy="576"/>
          </a:xfrm>
        </p:grpSpPr>
        <p:sp>
          <p:nvSpPr>
            <p:cNvPr id="17454" name="Line 14"/>
            <p:cNvSpPr>
              <a:spLocks noChangeShapeType="1"/>
            </p:cNvSpPr>
            <p:nvPr/>
          </p:nvSpPr>
          <p:spPr bwMode="auto">
            <a:xfrm>
              <a:off x="1254" y="1057"/>
              <a:ext cx="0" cy="576"/>
            </a:xfrm>
            <a:prstGeom prst="line">
              <a:avLst/>
            </a:prstGeom>
            <a:noFill/>
            <a:ln w="76200">
              <a:solidFill>
                <a:srgbClr val="08B3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15"/>
            <p:cNvSpPr>
              <a:spLocks noChangeShapeType="1"/>
            </p:cNvSpPr>
            <p:nvPr/>
          </p:nvSpPr>
          <p:spPr bwMode="auto">
            <a:xfrm>
              <a:off x="1902" y="1057"/>
              <a:ext cx="0" cy="576"/>
            </a:xfrm>
            <a:prstGeom prst="line">
              <a:avLst/>
            </a:prstGeom>
            <a:noFill/>
            <a:ln w="76200">
              <a:solidFill>
                <a:srgbClr val="08B3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16"/>
            <p:cNvSpPr>
              <a:spLocks noChangeShapeType="1"/>
            </p:cNvSpPr>
            <p:nvPr/>
          </p:nvSpPr>
          <p:spPr bwMode="auto">
            <a:xfrm>
              <a:off x="2676" y="1057"/>
              <a:ext cx="0" cy="576"/>
            </a:xfrm>
            <a:prstGeom prst="line">
              <a:avLst/>
            </a:prstGeom>
            <a:noFill/>
            <a:ln w="76200">
              <a:solidFill>
                <a:srgbClr val="08B3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Line 17"/>
            <p:cNvSpPr>
              <a:spLocks noChangeShapeType="1"/>
            </p:cNvSpPr>
            <p:nvPr/>
          </p:nvSpPr>
          <p:spPr bwMode="auto">
            <a:xfrm>
              <a:off x="3430" y="1057"/>
              <a:ext cx="0" cy="576"/>
            </a:xfrm>
            <a:prstGeom prst="line">
              <a:avLst/>
            </a:prstGeom>
            <a:noFill/>
            <a:ln w="76200">
              <a:solidFill>
                <a:srgbClr val="08B3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Line 18"/>
            <p:cNvSpPr>
              <a:spLocks noChangeShapeType="1"/>
            </p:cNvSpPr>
            <p:nvPr/>
          </p:nvSpPr>
          <p:spPr bwMode="auto">
            <a:xfrm>
              <a:off x="4153" y="1057"/>
              <a:ext cx="0" cy="576"/>
            </a:xfrm>
            <a:prstGeom prst="line">
              <a:avLst/>
            </a:prstGeom>
            <a:noFill/>
            <a:ln w="76200">
              <a:solidFill>
                <a:srgbClr val="08B3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6916738" y="1905000"/>
            <a:ext cx="2019300" cy="863600"/>
            <a:chOff x="4357" y="1200"/>
            <a:chExt cx="1272" cy="544"/>
          </a:xfrm>
        </p:grpSpPr>
        <p:sp>
          <p:nvSpPr>
            <p:cNvPr id="14380" name="AutoShape 82"/>
            <p:cNvSpPr>
              <a:spLocks noChangeArrowheads="1"/>
            </p:cNvSpPr>
            <p:nvPr/>
          </p:nvSpPr>
          <p:spPr bwMode="auto">
            <a:xfrm>
              <a:off x="4357" y="1200"/>
              <a:ext cx="1272" cy="544"/>
            </a:xfrm>
            <a:prstGeom prst="wedgeRectCallout">
              <a:avLst>
                <a:gd name="adj1" fmla="val -66037"/>
                <a:gd name="adj2" fmla="val -82903"/>
              </a:avLst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blurRad="63500" dist="63500" dir="76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400" b="0" baseline="0">
                <a:solidFill>
                  <a:srgbClr val="FF9933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17453" name="Text Box 83"/>
            <p:cNvSpPr txBox="1">
              <a:spLocks noChangeArrowheads="1"/>
            </p:cNvSpPr>
            <p:nvPr/>
          </p:nvSpPr>
          <p:spPr bwMode="auto">
            <a:xfrm>
              <a:off x="4413" y="1245"/>
              <a:ext cx="1109" cy="4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0" baseline="0"/>
                <a:t>Polynomial in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0" baseline="0"/>
                <a:t>standard form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7" presetClass="entr" presetSubtype="1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1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1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6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8" grpId="0" autoUpdateAnimBg="0"/>
      <p:bldP spid="15433" grpId="0" animBg="1"/>
      <p:bldP spid="15435" grpId="0" animBg="1"/>
      <p:bldP spid="15408" grpId="0" animBg="1"/>
      <p:bldP spid="15367" grpId="0" animBg="1"/>
      <p:bldP spid="15371" grpId="0" animBg="1" autoUpdateAnimBg="0"/>
      <p:bldP spid="15429" grpId="0" animBg="1"/>
      <p:bldP spid="15430" grpId="0" animBg="1"/>
      <p:bldP spid="15372" grpId="0" autoUpdateAnimBg="0"/>
      <p:bldP spid="15379" grpId="0" animBg="1" autoUpdateAnimBg="0"/>
      <p:bldP spid="15380" grpId="0" animBg="1" autoUpdateAnimBg="0"/>
      <p:bldP spid="15381" grpId="0" animBg="1" autoUpdateAnimBg="0"/>
      <p:bldP spid="15382" grpId="0" animBg="1"/>
      <p:bldP spid="15383" grpId="0" autoUpdateAnimBg="0"/>
      <p:bldP spid="15384" grpId="0" autoUpdateAnimBg="0"/>
      <p:bldP spid="15385" grpId="0" autoUpdateAnimBg="0"/>
      <p:bldP spid="15386" grpId="0" autoUpdateAnimBg="0"/>
      <p:bldP spid="15387" grpId="0" autoUpdateAnimBg="0"/>
      <p:bldP spid="15388" grpId="0" autoUpdateAnimBg="0"/>
      <p:bldP spid="15389" grpId="0" autoUpdateAnimBg="0"/>
      <p:bldP spid="15390" grpId="0" autoUpdateAnimBg="0"/>
      <p:bldP spid="15391" grpId="0" autoUpdateAnimBg="0"/>
      <p:bldP spid="15392" grpId="0" animBg="1"/>
      <p:bldP spid="15393" grpId="0" animBg="1"/>
      <p:bldP spid="15394" grpId="0" animBg="1"/>
      <p:bldP spid="15395" grpId="0" animBg="1"/>
      <p:bldP spid="15397" grpId="0" animBg="1"/>
      <p:bldP spid="15398" grpId="0" animBg="1"/>
      <p:bldP spid="15399" grpId="0" animBg="1"/>
      <p:bldP spid="15400" grpId="0" animBg="1"/>
      <p:bldP spid="15405" grpId="0" animBg="1" autoUpdateAnimBg="0"/>
      <p:bldP spid="15407" grpId="0" autoUpdateAnimBg="0"/>
      <p:bldP spid="15434" grpId="0" autoUpdateAnimBg="0"/>
      <p:bldP spid="15396" grpId="0" animBg="1" autoUpdateAnimBg="0"/>
      <p:bldP spid="1542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38150"/>
            <a:ext cx="7772400" cy="1504950"/>
          </a:xfrm>
        </p:spPr>
        <p:txBody>
          <a:bodyPr/>
          <a:lstStyle/>
          <a:p>
            <a:pPr algn="l"/>
            <a:r>
              <a:rPr lang="en-US" altLang="en-US" sz="2800" smtClean="0">
                <a:cs typeface="Arial" charset="0"/>
              </a:rPr>
              <a:t>Your Turn  2: </a:t>
            </a:r>
            <a:r>
              <a:rPr lang="en-US" altLang="en-US" sz="2800" i="1" smtClean="0"/>
              <a:t>Use direct substitution.</a:t>
            </a:r>
            <a:br>
              <a:rPr lang="en-US" altLang="en-US" sz="2800" i="1" smtClean="0"/>
            </a:br>
            <a:r>
              <a:rPr lang="en-US" altLang="en-US" sz="2800" i="1" smtClean="0"/>
              <a:t>                      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57350"/>
            <a:ext cx="7772400" cy="4114800"/>
          </a:xfrm>
        </p:spPr>
        <p:txBody>
          <a:bodyPr/>
          <a:lstStyle/>
          <a:p>
            <a:pPr marL="514350" indent="-514350">
              <a:buFontTx/>
              <a:buAutoNum type="alphaLcParenR"/>
            </a:pPr>
            <a:r>
              <a:rPr lang="en-US" altLang="en-US" i="1" smtClean="0"/>
              <a:t>    f(x)=</a:t>
            </a:r>
            <a:r>
              <a:rPr lang="en-US" altLang="en-US" smtClean="0"/>
              <a:t> 2x</a:t>
            </a:r>
            <a:r>
              <a:rPr lang="en-US" altLang="en-US" baseline="30000" smtClean="0"/>
              <a:t>2</a:t>
            </a:r>
            <a:r>
              <a:rPr lang="en-US" altLang="en-US" smtClean="0"/>
              <a:t> - 3x + 1    </a:t>
            </a:r>
            <a:r>
              <a:rPr lang="en-US" altLang="en-US" i="1" smtClean="0"/>
              <a:t>  </a:t>
            </a:r>
          </a:p>
          <a:p>
            <a:pPr marL="514350" indent="-514350">
              <a:buFontTx/>
              <a:buNone/>
            </a:pPr>
            <a:endParaRPr lang="en-US" altLang="en-US" i="1" smtClean="0"/>
          </a:p>
          <a:p>
            <a:pPr marL="514350" indent="-514350">
              <a:buFontTx/>
              <a:buNone/>
            </a:pPr>
            <a:r>
              <a:rPr lang="en-US" altLang="en-US" b="1" i="1" smtClean="0"/>
              <a:t>f(-4)</a:t>
            </a:r>
            <a:endParaRPr lang="es-ES" altLang="en-US" b="1" baseline="30000" smtClean="0"/>
          </a:p>
          <a:p>
            <a:pPr marL="514350" indent="-514350">
              <a:buFontTx/>
              <a:buNone/>
            </a:pPr>
            <a:endParaRPr lang="es-ES" altLang="en-US" baseline="30000" smtClean="0"/>
          </a:p>
          <a:p>
            <a:pPr marL="514350" indent="-514350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38150"/>
            <a:ext cx="7772400" cy="1504950"/>
          </a:xfrm>
        </p:spPr>
        <p:txBody>
          <a:bodyPr/>
          <a:lstStyle/>
          <a:p>
            <a:pPr algn="l"/>
            <a:r>
              <a:rPr lang="en-US" altLang="en-US" sz="2800" smtClean="0">
                <a:cs typeface="Arial" charset="0"/>
              </a:rPr>
              <a:t>Your Turn 3: </a:t>
            </a:r>
            <a:r>
              <a:rPr lang="en-US" altLang="en-US" sz="2800" i="1" smtClean="0"/>
              <a:t>Use direct substitution.</a:t>
            </a:r>
            <a:br>
              <a:rPr lang="en-US" altLang="en-US" sz="2800" i="1" smtClean="0"/>
            </a:br>
            <a:r>
              <a:rPr lang="en-US" altLang="en-US" sz="2800" i="1" smtClean="0"/>
              <a:t>     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57350"/>
            <a:ext cx="7772400" cy="4114800"/>
          </a:xfrm>
        </p:spPr>
        <p:txBody>
          <a:bodyPr/>
          <a:lstStyle/>
          <a:p>
            <a:pPr marL="514350" indent="-514350">
              <a:buFontTx/>
              <a:buAutoNum type="alphaLcParenR" startAt="2"/>
            </a:pPr>
            <a:r>
              <a:rPr lang="en-US" altLang="en-US" i="1" smtClean="0"/>
              <a:t>     f(x)=</a:t>
            </a:r>
            <a:r>
              <a:rPr lang="en-US" altLang="en-US" smtClean="0"/>
              <a:t>  x</a:t>
            </a:r>
            <a:r>
              <a:rPr lang="en-US" altLang="en-US" baseline="30000" smtClean="0"/>
              <a:t>2</a:t>
            </a:r>
            <a:r>
              <a:rPr lang="en-US" altLang="en-US" smtClean="0"/>
              <a:t> – 4x – 5</a:t>
            </a:r>
            <a:r>
              <a:rPr lang="en-US" altLang="en-US" i="1" smtClean="0"/>
              <a:t>              </a:t>
            </a:r>
          </a:p>
          <a:p>
            <a:pPr marL="514350" indent="-514350">
              <a:buFontTx/>
              <a:buNone/>
            </a:pPr>
            <a:endParaRPr lang="en-US" altLang="en-US" i="1" smtClean="0"/>
          </a:p>
          <a:p>
            <a:pPr marL="514350" indent="-514350">
              <a:buFontTx/>
              <a:buNone/>
            </a:pPr>
            <a:r>
              <a:rPr lang="en-US" altLang="en-US" b="1" i="1" smtClean="0"/>
              <a:t>f(a</a:t>
            </a:r>
            <a:r>
              <a:rPr lang="en-US" altLang="en-US" b="1" i="1" baseline="30000" smtClean="0"/>
              <a:t>2</a:t>
            </a:r>
            <a:r>
              <a:rPr lang="en-US" altLang="en-US" b="1" i="1" smtClean="0"/>
              <a:t>-1)</a:t>
            </a:r>
            <a:endParaRPr lang="es-ES" altLang="en-US" b="1" baseline="30000" smtClean="0"/>
          </a:p>
          <a:p>
            <a:pPr marL="514350" indent="-514350">
              <a:buFontTx/>
              <a:buNone/>
            </a:pPr>
            <a:endParaRPr lang="es-ES" altLang="en-US" baseline="30000" smtClean="0"/>
          </a:p>
          <a:p>
            <a:pPr marL="514350" indent="-514350">
              <a:buFontTx/>
              <a:buNone/>
            </a:pPr>
            <a:endParaRPr lang="en-US" altLang="en-US" smtClean="0"/>
          </a:p>
          <a:p>
            <a:pPr marL="514350" indent="-514350">
              <a:buFontTx/>
              <a:buNone/>
            </a:pPr>
            <a:endParaRPr lang="en-US" altLang="en-US" smtClean="0"/>
          </a:p>
          <a:p>
            <a:pPr marL="514350" indent="-514350">
              <a:buFontTx/>
              <a:buNone/>
            </a:pPr>
            <a:endParaRPr lang="en-US" altLang="en-US" baseline="30000" smtClean="0"/>
          </a:p>
          <a:p>
            <a:pPr marL="514350" indent="-514350">
              <a:buFontTx/>
              <a:buNone/>
            </a:pPr>
            <a:endParaRPr lang="en-US" altLang="en-US" smtClean="0"/>
          </a:p>
          <a:p>
            <a:pPr marL="514350" indent="-514350">
              <a:buFontTx/>
              <a:buNone/>
            </a:pPr>
            <a:endParaRPr lang="en-US" altLang="en-US" baseline="30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-238125"/>
            <a:ext cx="7772400" cy="1504950"/>
          </a:xfrm>
        </p:spPr>
        <p:txBody>
          <a:bodyPr/>
          <a:lstStyle/>
          <a:p>
            <a:pPr algn="l"/>
            <a:r>
              <a:rPr lang="en-US" altLang="en-US" sz="2800" smtClean="0">
                <a:cs typeface="Arial" charset="0"/>
              </a:rPr>
              <a:t>Your Turn 4: </a:t>
            </a:r>
            <a:r>
              <a:rPr lang="en-US" altLang="en-US" sz="2800" i="1" smtClean="0"/>
              <a:t>Use </a:t>
            </a:r>
            <a:r>
              <a:rPr lang="en-US" altLang="en-US" sz="2800" b="1" i="1" smtClean="0"/>
              <a:t>Synthetic Substitution</a:t>
            </a:r>
            <a:r>
              <a:rPr lang="en-US" altLang="en-US" sz="2800" i="1" smtClean="0"/>
              <a:t/>
            </a:r>
            <a:br>
              <a:rPr lang="en-US" altLang="en-US" sz="2800" i="1" smtClean="0"/>
            </a:br>
            <a:r>
              <a:rPr lang="en-US" altLang="en-US" sz="900" i="1" smtClean="0"/>
              <a:t/>
            </a:r>
            <a:br>
              <a:rPr lang="en-US" altLang="en-US" sz="900" i="1" smtClean="0"/>
            </a:br>
            <a:r>
              <a:rPr lang="en-US" altLang="en-US" sz="2800" i="1" smtClean="0"/>
              <a:t>Find </a:t>
            </a:r>
            <a:r>
              <a:rPr lang="en-US" altLang="en-US" sz="2800" b="1" i="1" smtClean="0"/>
              <a:t>f(2)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66800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a.	3x</a:t>
            </a:r>
            <a:r>
              <a:rPr lang="en-US" altLang="en-US" baseline="30000" smtClean="0"/>
              <a:t>2</a:t>
            </a:r>
            <a:r>
              <a:rPr lang="en-US" altLang="en-US" smtClean="0"/>
              <a:t> - 2x</a:t>
            </a:r>
            <a:r>
              <a:rPr lang="en-US" altLang="en-US" baseline="30000" smtClean="0"/>
              <a:t>4</a:t>
            </a:r>
            <a:r>
              <a:rPr lang="en-US" altLang="en-US" smtClean="0"/>
              <a:t> – 7 + x</a:t>
            </a:r>
            <a:r>
              <a:rPr lang="en-US" altLang="en-US" baseline="30000" smtClean="0"/>
              <a:t>3</a:t>
            </a:r>
            <a:r>
              <a:rPr lang="en-US" altLang="en-US" smtClean="0"/>
              <a:t> </a:t>
            </a:r>
            <a:endParaRPr lang="es-ES" altLang="en-US" baseline="30000" smtClean="0"/>
          </a:p>
          <a:p>
            <a:pPr marL="0" indent="0">
              <a:buFontTx/>
              <a:buNone/>
            </a:pPr>
            <a:endParaRPr lang="es-ES" altLang="en-US" baseline="30000" smtClean="0"/>
          </a:p>
          <a:p>
            <a:pPr marL="0" indent="0">
              <a:buFontTx/>
              <a:buNone/>
            </a:pPr>
            <a:endParaRPr lang="es-ES" altLang="en-US" baseline="30000" smtClean="0"/>
          </a:p>
          <a:p>
            <a:pPr marL="0" indent="0">
              <a:buFontTx/>
              <a:buNone/>
            </a:pPr>
            <a:r>
              <a:rPr lang="en-US" altLang="en-US" sz="2800" smtClean="0">
                <a:cs typeface="Arial" charset="0"/>
              </a:rPr>
              <a:t>Your Turn 5: </a:t>
            </a:r>
            <a:r>
              <a:rPr lang="en-US" altLang="en-US" sz="2800" i="1" smtClean="0"/>
              <a:t>Use </a:t>
            </a:r>
            <a:r>
              <a:rPr lang="en-US" altLang="en-US" sz="2800" b="1" i="1" smtClean="0"/>
              <a:t>Synthetic Substitution</a:t>
            </a:r>
            <a:br>
              <a:rPr lang="en-US" altLang="en-US" sz="2800" b="1" i="1" smtClean="0"/>
            </a:br>
            <a:r>
              <a:rPr lang="en-US" altLang="en-US" sz="2800" i="1" smtClean="0"/>
              <a:t/>
            </a:r>
            <a:br>
              <a:rPr lang="en-US" altLang="en-US" sz="2800" i="1" smtClean="0"/>
            </a:br>
            <a:r>
              <a:rPr lang="en-US" altLang="en-US" i="1" smtClean="0"/>
              <a:t>Find </a:t>
            </a:r>
            <a:r>
              <a:rPr lang="en-US" altLang="en-US" b="1" i="1" smtClean="0"/>
              <a:t>f(-5)</a:t>
            </a:r>
            <a:endParaRPr lang="en-US" altLang="en-US" b="1" smtClean="0"/>
          </a:p>
          <a:p>
            <a:pPr marL="0" indent="0">
              <a:buFontTx/>
              <a:buNone/>
            </a:pPr>
            <a:r>
              <a:rPr lang="en-US" altLang="en-US" smtClean="0"/>
              <a:t>b.	100 – 5x</a:t>
            </a:r>
            <a:r>
              <a:rPr lang="en-US" altLang="en-US" baseline="30000" smtClean="0"/>
              <a:t>3</a:t>
            </a:r>
            <a:r>
              <a:rPr lang="en-US" altLang="en-US" smtClean="0"/>
              <a:t> + 10x</a:t>
            </a:r>
            <a:r>
              <a:rPr lang="en-US" altLang="en-US" baseline="30000" smtClean="0"/>
              <a:t>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1295400" y="4724400"/>
            <a:ext cx="7645400" cy="1066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1295400" y="2971800"/>
            <a:ext cx="7645400" cy="12319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676275" y="212725"/>
            <a:ext cx="7388225" cy="17526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>
              <a:solidFill>
                <a:srgbClr val="CCECFF"/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4978400" y="4824413"/>
            <a:ext cx="2028825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042988" y="2952750"/>
            <a:ext cx="7950200" cy="3448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076325" y="215900"/>
            <a:ext cx="2743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47700" y="215900"/>
            <a:ext cx="691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baseline="0"/>
              <a:t>A  </a:t>
            </a:r>
            <a:r>
              <a:rPr lang="en-US" altLang="en-US" sz="2400" baseline="0"/>
              <a:t>polynomial function</a:t>
            </a:r>
            <a:r>
              <a:rPr lang="en-US" altLang="en-US" sz="2400" b="0" baseline="0"/>
              <a:t>  is a function of the form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177925" y="728663"/>
            <a:ext cx="668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i="1" baseline="0"/>
              <a:t>f</a:t>
            </a:r>
            <a:r>
              <a:rPr lang="en-US" altLang="en-US" sz="800" b="0" i="1" baseline="0"/>
              <a:t> </a:t>
            </a:r>
            <a:r>
              <a:rPr lang="en-US" altLang="en-US" sz="2800" b="0" baseline="0"/>
              <a:t>(</a:t>
            </a:r>
            <a:r>
              <a:rPr lang="en-US" altLang="en-US" sz="2800" b="0" i="1" baseline="0"/>
              <a:t>x</a:t>
            </a:r>
            <a:r>
              <a:rPr lang="en-US" altLang="en-US" sz="2800" b="0" baseline="0"/>
              <a:t>) =  </a:t>
            </a:r>
            <a:r>
              <a:rPr lang="en-US" altLang="en-US" sz="2800" b="0" i="1" baseline="0"/>
              <a:t>a</a:t>
            </a:r>
            <a:r>
              <a:rPr lang="en-US" altLang="en-US" sz="3000" b="0" i="1" baseline="-25000"/>
              <a:t>n</a:t>
            </a:r>
            <a:r>
              <a:rPr lang="en-US" altLang="en-US" sz="2800" b="0" i="1" baseline="0"/>
              <a:t>  x</a:t>
            </a:r>
            <a:r>
              <a:rPr lang="en-US" altLang="en-US" sz="800" b="0" i="1" baseline="0"/>
              <a:t> </a:t>
            </a:r>
            <a:r>
              <a:rPr lang="en-US" altLang="en-US" sz="3000" b="0" i="1" baseline="30000"/>
              <a:t>n</a:t>
            </a:r>
            <a:r>
              <a:rPr lang="en-US" altLang="en-US" sz="2800" b="0" i="1" baseline="0"/>
              <a:t> </a:t>
            </a:r>
            <a:r>
              <a:rPr lang="en-US" altLang="en-US" sz="800" b="0" i="1" baseline="0"/>
              <a:t> </a:t>
            </a:r>
            <a:r>
              <a:rPr lang="en-US" altLang="en-US" sz="2800" b="0" i="1" baseline="0"/>
              <a:t>+ a</a:t>
            </a:r>
            <a:r>
              <a:rPr lang="en-US" altLang="en-US" sz="3000" b="0" i="1" baseline="-25000"/>
              <a:t>n</a:t>
            </a:r>
            <a:r>
              <a:rPr lang="en-US" altLang="en-US" sz="2800" b="0" i="1" baseline="-25000"/>
              <a:t> </a:t>
            </a:r>
            <a:r>
              <a:rPr lang="en-US" altLang="en-US" sz="3000" b="0" baseline="-25000"/>
              <a:t>– </a:t>
            </a:r>
            <a:r>
              <a:rPr lang="en-US" altLang="en-US" sz="2800" b="0" baseline="-25000"/>
              <a:t>1</a:t>
            </a:r>
            <a:r>
              <a:rPr lang="en-US" altLang="en-US" sz="2800" b="0" i="1" baseline="-25000"/>
              <a:t> </a:t>
            </a:r>
            <a:r>
              <a:rPr lang="en-US" altLang="en-US" sz="2800" b="0" i="1" baseline="0"/>
              <a:t>x</a:t>
            </a:r>
            <a:r>
              <a:rPr lang="en-US" altLang="en-US" sz="800" b="0" i="1" baseline="0"/>
              <a:t>  </a:t>
            </a:r>
            <a:r>
              <a:rPr lang="en-US" altLang="en-US" sz="3000" b="0" i="1" baseline="30000"/>
              <a:t>n</a:t>
            </a:r>
            <a:r>
              <a:rPr lang="en-US" altLang="en-US" sz="2800" b="0" i="1" baseline="30000"/>
              <a:t> </a:t>
            </a:r>
            <a:r>
              <a:rPr lang="en-US" altLang="en-US" sz="3000" b="0" i="1" baseline="30000"/>
              <a:t>– </a:t>
            </a:r>
            <a:r>
              <a:rPr lang="en-US" altLang="en-US" sz="2400" baseline="34000"/>
              <a:t>1</a:t>
            </a:r>
            <a:r>
              <a:rPr lang="en-US" altLang="en-US" sz="2800" b="0" baseline="30000"/>
              <a:t> </a:t>
            </a:r>
            <a:r>
              <a:rPr lang="en-US" altLang="en-US" sz="2800" b="0" i="1" baseline="0"/>
              <a:t>+· · ·+ a</a:t>
            </a:r>
            <a:r>
              <a:rPr lang="en-US" altLang="en-US" sz="800" b="0" i="1" baseline="0"/>
              <a:t> </a:t>
            </a:r>
            <a:r>
              <a:rPr lang="en-US" altLang="en-US" sz="2200" baseline="-25000"/>
              <a:t>1</a:t>
            </a:r>
            <a:r>
              <a:rPr lang="en-US" altLang="en-US" sz="2800" b="0" baseline="0"/>
              <a:t> </a:t>
            </a:r>
            <a:r>
              <a:rPr lang="en-US" altLang="en-US" sz="2800" b="0" i="1" baseline="0"/>
              <a:t>x + a</a:t>
            </a:r>
            <a:r>
              <a:rPr lang="en-US" altLang="en-US" sz="800" b="0" i="1" baseline="0"/>
              <a:t> </a:t>
            </a:r>
            <a:r>
              <a:rPr lang="en-US" altLang="en-US" sz="2400" baseline="-25000"/>
              <a:t>0</a:t>
            </a:r>
            <a:endParaRPr lang="en-US" altLang="en-US" sz="2800" b="0" baseline="-2500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57225" y="4387850"/>
            <a:ext cx="7210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baseline="0"/>
              <a:t>Where  </a:t>
            </a:r>
            <a:r>
              <a:rPr lang="en-US" altLang="en-US" sz="2800" b="0" i="1" baseline="0"/>
              <a:t>a</a:t>
            </a:r>
            <a:r>
              <a:rPr lang="en-US" altLang="en-US" sz="3000" b="0" i="1" baseline="-25000"/>
              <a:t>n</a:t>
            </a:r>
            <a:r>
              <a:rPr lang="en-US" altLang="en-US" sz="2400" b="0" baseline="0"/>
              <a:t> </a:t>
            </a:r>
            <a:r>
              <a:rPr lang="en-US" altLang="en-US" sz="2400" b="0" baseline="0">
                <a:sym typeface="Symbol" pitchFamily="18" charset="2"/>
              </a:rPr>
              <a:t></a:t>
            </a:r>
            <a:r>
              <a:rPr lang="en-US" altLang="en-US" sz="2400" b="0" baseline="0"/>
              <a:t> 0  and the exponents are all </a:t>
            </a:r>
            <a:r>
              <a:rPr lang="en-US" altLang="en-US" sz="2400" u="sng" baseline="0">
                <a:solidFill>
                  <a:srgbClr val="C00000"/>
                </a:solidFill>
              </a:rPr>
              <a:t>whole</a:t>
            </a:r>
            <a:r>
              <a:rPr lang="en-US" altLang="en-US" sz="2400" b="0" baseline="0"/>
              <a:t> numbers.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3088" y="5172075"/>
            <a:ext cx="756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baseline="0"/>
              <a:t>A polynomial function is in  </a:t>
            </a:r>
            <a:r>
              <a:rPr lang="en-US" altLang="en-US" sz="2400" baseline="0"/>
              <a:t>standard form</a:t>
            </a:r>
            <a:r>
              <a:rPr lang="en-US" altLang="en-US" sz="2400" b="0" baseline="0"/>
              <a:t>  if its terms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baseline="0"/>
              <a:t>written in descending order of exponents from left to right.</a:t>
            </a: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482600" y="2289175"/>
            <a:ext cx="8077200" cy="153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 baseline="0">
              <a:solidFill>
                <a:schemeClr val="bg1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58813" y="2171700"/>
            <a:ext cx="84851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0" baseline="0"/>
              <a:t>For this polynomial function, only one variable (x)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0" baseline="0"/>
              <a:t> </a:t>
            </a:r>
            <a:r>
              <a:rPr lang="en-US" altLang="en-US" sz="2800" b="0" i="1" baseline="0"/>
              <a:t>a</a:t>
            </a:r>
            <a:r>
              <a:rPr lang="en-US" altLang="en-US" sz="3000" b="0" i="1" baseline="-25000"/>
              <a:t>n</a:t>
            </a:r>
            <a:r>
              <a:rPr lang="en-US" altLang="en-US" sz="2400" b="0" baseline="0"/>
              <a:t>  is the  </a:t>
            </a:r>
            <a:r>
              <a:rPr lang="en-US" altLang="en-US" sz="2400" baseline="0"/>
              <a:t>leading coefficient</a:t>
            </a:r>
            <a:r>
              <a:rPr lang="en-US" altLang="en-US" sz="2400" b="0" baseline="0"/>
              <a:t>,</a:t>
            </a:r>
            <a:endParaRPr lang="en-US" altLang="en-US" sz="2800" b="0" i="1" baseline="0"/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800" b="0" i="1" baseline="0"/>
              <a:t>a</a:t>
            </a:r>
            <a:r>
              <a:rPr lang="en-US" altLang="en-US" sz="800" b="0" i="1" baseline="0"/>
              <a:t> </a:t>
            </a:r>
            <a:r>
              <a:rPr lang="en-US" altLang="en-US" sz="2400" baseline="-25000"/>
              <a:t>0</a:t>
            </a:r>
            <a:r>
              <a:rPr lang="en-US" altLang="en-US" sz="2400" b="0" baseline="0"/>
              <a:t>   is the  </a:t>
            </a:r>
            <a:r>
              <a:rPr lang="en-US" altLang="en-US" sz="2400" baseline="0"/>
              <a:t>constant term</a:t>
            </a:r>
            <a:r>
              <a:rPr lang="en-US" altLang="en-US" sz="2400" b="0" baseline="0"/>
              <a:t>,  and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1000" b="0" baseline="0"/>
              <a:t> </a:t>
            </a:r>
            <a:r>
              <a:rPr lang="en-US" altLang="en-US" sz="2400" b="0" i="1" baseline="0"/>
              <a:t>n</a:t>
            </a:r>
            <a:r>
              <a:rPr lang="en-US" altLang="en-US" sz="2400" b="0" baseline="0"/>
              <a:t> </a:t>
            </a:r>
            <a:r>
              <a:rPr lang="en-US" altLang="en-US" sz="800" b="0" baseline="0"/>
              <a:t>  </a:t>
            </a:r>
            <a:r>
              <a:rPr lang="en-US" altLang="en-US" sz="2400" b="0" baseline="0"/>
              <a:t>is the  </a:t>
            </a:r>
            <a:r>
              <a:rPr lang="en-US" altLang="en-US" sz="2400" baseline="0"/>
              <a:t>degree</a:t>
            </a:r>
            <a:r>
              <a:rPr lang="en-US" altLang="en-US" sz="2400" b="0" baseline="0"/>
              <a:t>. 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01675" y="765175"/>
            <a:ext cx="3944938" cy="4178300"/>
            <a:chOff x="455" y="470"/>
            <a:chExt cx="2485" cy="2632"/>
          </a:xfrm>
        </p:grpSpPr>
        <p:grpSp>
          <p:nvGrpSpPr>
            <p:cNvPr id="3104" name="Group 81"/>
            <p:cNvGrpSpPr>
              <a:grpSpLocks/>
            </p:cNvGrpSpPr>
            <p:nvPr/>
          </p:nvGrpSpPr>
          <p:grpSpPr bwMode="auto">
            <a:xfrm>
              <a:off x="455" y="470"/>
              <a:ext cx="1245" cy="2632"/>
              <a:chOff x="455" y="470"/>
              <a:chExt cx="1245" cy="2632"/>
            </a:xfrm>
          </p:grpSpPr>
          <p:sp>
            <p:nvSpPr>
              <p:cNvPr id="3108" name="Text Box 27"/>
              <p:cNvSpPr txBox="1">
                <a:spLocks noChangeArrowheads="1"/>
              </p:cNvSpPr>
              <p:nvPr/>
            </p:nvSpPr>
            <p:spPr bwMode="auto">
              <a:xfrm>
                <a:off x="1101" y="2814"/>
                <a:ext cx="576" cy="28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0" tIns="0" rIns="0" bIns="502920" anchorCtr="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i="1" baseline="0"/>
                  <a:t>a</a:t>
                </a:r>
                <a:r>
                  <a:rPr lang="en-US" altLang="en-US" sz="3000" i="1" baseline="-25000"/>
                  <a:t>n</a:t>
                </a:r>
                <a:r>
                  <a:rPr lang="en-US" altLang="en-US" sz="2400" baseline="0"/>
                  <a:t> </a:t>
                </a:r>
                <a:r>
                  <a:rPr lang="en-US" altLang="en-US" sz="2400" baseline="0">
                    <a:sym typeface="Symbol" pitchFamily="18" charset="2"/>
                  </a:rPr>
                  <a:t></a:t>
                </a:r>
                <a:r>
                  <a:rPr lang="en-US" altLang="en-US" sz="2400" baseline="0"/>
                  <a:t> 0</a:t>
                </a:r>
              </a:p>
            </p:txBody>
          </p:sp>
          <p:sp>
            <p:nvSpPr>
              <p:cNvPr id="3109" name="Text Box 28"/>
              <p:cNvSpPr txBox="1">
                <a:spLocks noChangeArrowheads="1"/>
              </p:cNvSpPr>
              <p:nvPr/>
            </p:nvSpPr>
            <p:spPr bwMode="auto">
              <a:xfrm>
                <a:off x="1378" y="470"/>
                <a:ext cx="322" cy="28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0" tIns="0" rIns="0" bIns="502920" anchorCtr="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i="1" baseline="0"/>
                  <a:t>a</a:t>
                </a:r>
                <a:r>
                  <a:rPr lang="en-US" altLang="en-US" sz="3000" i="1" baseline="-25000"/>
                  <a:t>n</a:t>
                </a:r>
                <a:endParaRPr lang="en-US" altLang="en-US" sz="2400" baseline="0"/>
              </a:p>
            </p:txBody>
          </p:sp>
          <p:sp>
            <p:nvSpPr>
              <p:cNvPr id="3110" name="Text Box 29"/>
              <p:cNvSpPr txBox="1">
                <a:spLocks noChangeArrowheads="1"/>
              </p:cNvSpPr>
              <p:nvPr/>
            </p:nvSpPr>
            <p:spPr bwMode="auto">
              <a:xfrm>
                <a:off x="455" y="1716"/>
                <a:ext cx="322" cy="28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0" tIns="0" rIns="0" bIns="502920" anchorCtr="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i="1" baseline="0"/>
                  <a:t>a</a:t>
                </a:r>
                <a:r>
                  <a:rPr lang="en-US" altLang="en-US" sz="3000" i="1" baseline="-25000"/>
                  <a:t>n</a:t>
                </a:r>
                <a:endParaRPr lang="en-US" altLang="en-US" sz="2400" baseline="0"/>
              </a:p>
            </p:txBody>
          </p:sp>
        </p:grpSp>
        <p:grpSp>
          <p:nvGrpSpPr>
            <p:cNvPr id="3105" name="Group 83"/>
            <p:cNvGrpSpPr>
              <a:grpSpLocks/>
            </p:cNvGrpSpPr>
            <p:nvPr/>
          </p:nvGrpSpPr>
          <p:grpSpPr bwMode="auto">
            <a:xfrm>
              <a:off x="1270" y="1704"/>
              <a:ext cx="1670" cy="288"/>
              <a:chOff x="1270" y="1704"/>
              <a:chExt cx="1670" cy="288"/>
            </a:xfrm>
          </p:grpSpPr>
          <p:sp>
            <p:nvSpPr>
              <p:cNvPr id="3106" name="Rectangle 25"/>
              <p:cNvSpPr>
                <a:spLocks noChangeArrowheads="1"/>
              </p:cNvSpPr>
              <p:nvPr/>
            </p:nvSpPr>
            <p:spPr bwMode="auto">
              <a:xfrm>
                <a:off x="1295" y="1704"/>
                <a:ext cx="1645" cy="288"/>
              </a:xfrm>
              <a:prstGeom prst="rect">
                <a:avLst/>
              </a:prstGeom>
              <a:solidFill>
                <a:srgbClr val="FFFF66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200"/>
              </a:p>
            </p:txBody>
          </p:sp>
          <p:sp>
            <p:nvSpPr>
              <p:cNvPr id="3107" name="Text Box 82"/>
              <p:cNvSpPr txBox="1">
                <a:spLocks noChangeArrowheads="1"/>
              </p:cNvSpPr>
              <p:nvPr/>
            </p:nvSpPr>
            <p:spPr bwMode="auto">
              <a:xfrm>
                <a:off x="1270" y="1704"/>
                <a:ext cx="16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/>
                  <a:t>leading coefficient</a:t>
                </a:r>
              </a:p>
            </p:txBody>
          </p:sp>
        </p:grp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708025" y="792163"/>
            <a:ext cx="6672263" cy="2941637"/>
            <a:chOff x="442" y="498"/>
            <a:chExt cx="4203" cy="1853"/>
          </a:xfrm>
        </p:grpSpPr>
        <p:sp>
          <p:nvSpPr>
            <p:cNvPr id="3101" name="Text Box 37"/>
            <p:cNvSpPr txBox="1">
              <a:spLocks noChangeArrowheads="1"/>
            </p:cNvSpPr>
            <p:nvPr/>
          </p:nvSpPr>
          <p:spPr bwMode="auto">
            <a:xfrm>
              <a:off x="4323" y="498"/>
              <a:ext cx="322" cy="28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3BB7E"/>
              </a:solidFill>
              <a:miter lim="800000"/>
              <a:headEnd/>
              <a:tailEnd/>
            </a:ln>
          </p:spPr>
          <p:txBody>
            <a:bodyPr wrap="none" lIns="0" tIns="0" rIns="0" bIns="502920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i="1" baseline="0"/>
                <a:t>a</a:t>
              </a:r>
              <a:r>
                <a:rPr lang="en-US" altLang="en-US" sz="800" i="1" baseline="0"/>
                <a:t> </a:t>
              </a:r>
              <a:r>
                <a:rPr lang="en-US" altLang="en-US" sz="2400" baseline="-25000"/>
                <a:t>0</a:t>
              </a:r>
              <a:endParaRPr lang="en-US" altLang="en-US" sz="3000" b="0" baseline="-25000"/>
            </a:p>
          </p:txBody>
        </p:sp>
        <p:sp>
          <p:nvSpPr>
            <p:cNvPr id="3102" name="Text Box 41"/>
            <p:cNvSpPr txBox="1">
              <a:spLocks noChangeArrowheads="1"/>
            </p:cNvSpPr>
            <p:nvPr/>
          </p:nvSpPr>
          <p:spPr bwMode="auto">
            <a:xfrm>
              <a:off x="442" y="2062"/>
              <a:ext cx="322" cy="28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3BB7E"/>
              </a:solidFill>
              <a:miter lim="800000"/>
              <a:headEnd/>
              <a:tailEnd/>
            </a:ln>
          </p:spPr>
          <p:txBody>
            <a:bodyPr wrap="none" lIns="0" tIns="0" rIns="0" bIns="502920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i="1" baseline="0"/>
                <a:t>a</a:t>
              </a:r>
              <a:r>
                <a:rPr lang="en-US" altLang="en-US" sz="3000" baseline="-25000"/>
                <a:t>0</a:t>
              </a:r>
              <a:endParaRPr lang="en-US" altLang="en-US" sz="3000" b="0" baseline="-25000"/>
            </a:p>
          </p:txBody>
        </p:sp>
        <p:sp>
          <p:nvSpPr>
            <p:cNvPr id="3103" name="Rectangle 80"/>
            <p:cNvSpPr>
              <a:spLocks noChangeArrowheads="1"/>
            </p:cNvSpPr>
            <p:nvPr/>
          </p:nvSpPr>
          <p:spPr bwMode="auto">
            <a:xfrm>
              <a:off x="1280" y="2063"/>
              <a:ext cx="1279" cy="288"/>
            </a:xfrm>
            <a:prstGeom prst="rect">
              <a:avLst/>
            </a:prstGeom>
            <a:solidFill>
              <a:srgbClr val="FFFF66">
                <a:alpha val="49019"/>
              </a:srgbClr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 baseline="0">
                <a:solidFill>
                  <a:srgbClr val="FFFF66"/>
                </a:solidFill>
              </a:endParaRPr>
            </a:p>
          </p:txBody>
        </p:sp>
      </p:grp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676275" y="1128713"/>
            <a:ext cx="2322513" cy="3117850"/>
            <a:chOff x="426" y="711"/>
            <a:chExt cx="1463" cy="1964"/>
          </a:xfrm>
        </p:grpSpPr>
        <p:sp>
          <p:nvSpPr>
            <p:cNvPr id="3" name="Text Box 48"/>
            <p:cNvSpPr txBox="1">
              <a:spLocks noChangeArrowheads="1"/>
            </p:cNvSpPr>
            <p:nvPr/>
          </p:nvSpPr>
          <p:spPr bwMode="auto">
            <a:xfrm>
              <a:off x="426" y="2386"/>
              <a:ext cx="192" cy="28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lIns="0" tIns="0" rIns="45720" bIns="438912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 baseline="0"/>
                <a:t>n</a:t>
              </a:r>
              <a:endParaRPr lang="en-US" altLang="en-US" sz="2400" b="0" i="1" baseline="0"/>
            </a:p>
          </p:txBody>
        </p:sp>
        <p:sp>
          <p:nvSpPr>
            <p:cNvPr id="3097" name="Text Box 49"/>
            <p:cNvSpPr txBox="1">
              <a:spLocks noChangeArrowheads="1"/>
            </p:cNvSpPr>
            <p:nvPr/>
          </p:nvSpPr>
          <p:spPr bwMode="auto">
            <a:xfrm>
              <a:off x="1543" y="711"/>
              <a:ext cx="144" cy="17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lIns="0" rIns="0" bIns="0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000" i="1" baseline="30000"/>
                <a:t>n</a:t>
              </a:r>
              <a:endParaRPr lang="en-US" altLang="en-US" sz="3000" b="0" i="1" baseline="30000"/>
            </a:p>
          </p:txBody>
        </p:sp>
        <p:grpSp>
          <p:nvGrpSpPr>
            <p:cNvPr id="3098" name="Group 92"/>
            <p:cNvGrpSpPr>
              <a:grpSpLocks/>
            </p:cNvGrpSpPr>
            <p:nvPr/>
          </p:nvGrpSpPr>
          <p:grpSpPr bwMode="auto">
            <a:xfrm>
              <a:off x="1152" y="2373"/>
              <a:ext cx="737" cy="302"/>
              <a:chOff x="1120" y="2373"/>
              <a:chExt cx="737" cy="302"/>
            </a:xfrm>
          </p:grpSpPr>
          <p:sp>
            <p:nvSpPr>
              <p:cNvPr id="3099" name="Rectangle 44"/>
              <p:cNvSpPr>
                <a:spLocks noChangeArrowheads="1"/>
              </p:cNvSpPr>
              <p:nvPr/>
            </p:nvSpPr>
            <p:spPr bwMode="auto">
              <a:xfrm>
                <a:off x="1132" y="2387"/>
                <a:ext cx="725" cy="288"/>
              </a:xfrm>
              <a:prstGeom prst="rect">
                <a:avLst/>
              </a:prstGeom>
              <a:solidFill>
                <a:srgbClr val="FFFF66"/>
              </a:solidFill>
              <a:ln w="28575">
                <a:solidFill>
                  <a:srgbClr val="99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b="0" baseline="0">
                  <a:solidFill>
                    <a:srgbClr val="FFFF66"/>
                  </a:solidFill>
                </a:endParaRPr>
              </a:p>
            </p:txBody>
          </p:sp>
          <p:sp>
            <p:nvSpPr>
              <p:cNvPr id="3100" name="Text Box 88"/>
              <p:cNvSpPr txBox="1">
                <a:spLocks noChangeArrowheads="1"/>
              </p:cNvSpPr>
              <p:nvPr/>
            </p:nvSpPr>
            <p:spPr bwMode="auto">
              <a:xfrm>
                <a:off x="1120" y="2373"/>
                <a:ext cx="6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/>
                  <a:t>degree</a:t>
                </a:r>
              </a:p>
            </p:txBody>
          </p:sp>
        </p:grpSp>
      </p:grpSp>
      <p:grpSp>
        <p:nvGrpSpPr>
          <p:cNvPr id="8" name="Group 106"/>
          <p:cNvGrpSpPr>
            <a:grpSpLocks/>
          </p:cNvGrpSpPr>
          <p:nvPr/>
        </p:nvGrpSpPr>
        <p:grpSpPr bwMode="auto">
          <a:xfrm>
            <a:off x="1854200" y="1069975"/>
            <a:ext cx="6096000" cy="5000625"/>
            <a:chOff x="1168" y="674"/>
            <a:chExt cx="3840" cy="3150"/>
          </a:xfrm>
        </p:grpSpPr>
        <p:grpSp>
          <p:nvGrpSpPr>
            <p:cNvPr id="3090" name="Group 107"/>
            <p:cNvGrpSpPr>
              <a:grpSpLocks/>
            </p:cNvGrpSpPr>
            <p:nvPr/>
          </p:nvGrpSpPr>
          <p:grpSpPr bwMode="auto">
            <a:xfrm>
              <a:off x="1168" y="675"/>
              <a:ext cx="3840" cy="3149"/>
              <a:chOff x="1168" y="675"/>
              <a:chExt cx="3840" cy="3149"/>
            </a:xfrm>
          </p:grpSpPr>
          <p:grpSp>
            <p:nvGrpSpPr>
              <p:cNvPr id="3092" name="Group 108"/>
              <p:cNvGrpSpPr>
                <a:grpSpLocks/>
              </p:cNvGrpSpPr>
              <p:nvPr/>
            </p:nvGrpSpPr>
            <p:grpSpPr bwMode="auto">
              <a:xfrm>
                <a:off x="1168" y="3528"/>
                <a:ext cx="3840" cy="296"/>
                <a:chOff x="1168" y="3528"/>
                <a:chExt cx="3840" cy="296"/>
              </a:xfrm>
            </p:grpSpPr>
            <p:sp>
              <p:nvSpPr>
                <p:cNvPr id="3094" name="Rectangle 109"/>
                <p:cNvSpPr>
                  <a:spLocks noChangeArrowheads="1"/>
                </p:cNvSpPr>
                <p:nvPr/>
              </p:nvSpPr>
              <p:spPr bwMode="auto">
                <a:xfrm>
                  <a:off x="1168" y="3528"/>
                  <a:ext cx="3840" cy="288"/>
                </a:xfrm>
                <a:prstGeom prst="rect">
                  <a:avLst/>
                </a:pr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200"/>
                </a:p>
              </p:txBody>
            </p:sp>
            <p:sp>
              <p:nvSpPr>
                <p:cNvPr id="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1168" y="3536"/>
                  <a:ext cx="3816" cy="288"/>
                </a:xfrm>
                <a:prstGeom prst="rect">
                  <a:avLst/>
                </a:prstGeom>
                <a:solidFill>
                  <a:srgbClr val="FF66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45720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0" baseline="0"/>
                    <a:t>descending order of exponents from left to right.</a:t>
                  </a:r>
                </a:p>
              </p:txBody>
            </p:sp>
          </p:grpSp>
          <p:sp>
            <p:nvSpPr>
              <p:cNvPr id="3093" name="Text Box 111"/>
              <p:cNvSpPr txBox="1">
                <a:spLocks noChangeArrowheads="1"/>
              </p:cNvSpPr>
              <p:nvPr/>
            </p:nvSpPr>
            <p:spPr bwMode="auto">
              <a:xfrm>
                <a:off x="1567" y="675"/>
                <a:ext cx="144" cy="173"/>
              </a:xfrm>
              <a:prstGeom prst="rect">
                <a:avLst/>
              </a:prstGeom>
              <a:solidFill>
                <a:srgbClr val="FF66FF"/>
              </a:solidFill>
              <a:ln w="28575">
                <a:solidFill>
                  <a:srgbClr val="FF66FF"/>
                </a:solidFill>
                <a:miter lim="800000"/>
                <a:headEnd/>
                <a:tailEnd/>
              </a:ln>
            </p:spPr>
            <p:txBody>
              <a:bodyPr wrap="none" lIns="0" rIns="0" bIns="0" anchorCtr="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i="1" baseline="30000"/>
                  <a:t>n</a:t>
                </a:r>
                <a:endParaRPr lang="en-US" altLang="en-US" sz="3000" b="0" i="1" baseline="30000"/>
              </a:p>
            </p:txBody>
          </p:sp>
        </p:grpSp>
        <p:sp>
          <p:nvSpPr>
            <p:cNvPr id="7" name="Text Box 112"/>
            <p:cNvSpPr txBox="1">
              <a:spLocks noChangeArrowheads="1"/>
            </p:cNvSpPr>
            <p:nvPr/>
          </p:nvSpPr>
          <p:spPr bwMode="auto">
            <a:xfrm>
              <a:off x="2312" y="674"/>
              <a:ext cx="318" cy="17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</p:spPr>
          <p:txBody>
            <a:bodyPr wrap="none" lIns="0" rIns="0" bIns="0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000" i="1" baseline="30000"/>
                <a:t> </a:t>
              </a:r>
              <a:r>
                <a:rPr lang="en-US" altLang="en-US" sz="3000" i="1" baseline="24000"/>
                <a:t>n</a:t>
              </a:r>
              <a:r>
                <a:rPr lang="en-US" altLang="en-US" sz="2800" i="1" baseline="24000"/>
                <a:t> </a:t>
              </a:r>
              <a:r>
                <a:rPr lang="en-US" altLang="en-US" sz="3000" i="1" baseline="24000"/>
                <a:t>– </a:t>
              </a:r>
              <a:r>
                <a:rPr lang="en-US" altLang="en-US" sz="3000" baseline="24000"/>
                <a:t>1</a:t>
              </a:r>
              <a:endParaRPr lang="en-US" altLang="en-US" sz="3000" b="0" baseline="30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4" grpId="0" animBg="1"/>
      <p:bldP spid="3096" grpId="0" animBg="1"/>
      <p:bldP spid="3091" grpId="0" animBg="1" autoUpdateAnimBg="0"/>
      <p:bldP spid="3089" grpId="0" animBg="1"/>
      <p:bldP spid="3095" grpId="0" animBg="1"/>
      <p:bldP spid="3085" grpId="0" animBg="1"/>
      <p:bldP spid="3080" grpId="0" autoUpdateAnimBg="0"/>
      <p:bldP spid="3081" grpId="0" autoUpdateAnimBg="0"/>
      <p:bldP spid="3083" grpId="0" autoUpdateAnimBg="0"/>
      <p:bldP spid="3084" grpId="0" autoUpdateAnimBg="0"/>
      <p:bldP spid="3123" grpId="0" animBg="1" autoUpdateAnimBg="0"/>
      <p:bldP spid="308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84300" y="123825"/>
            <a:ext cx="4924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>
                <a:latin typeface="Helvetica" pitchFamily="34" charset="0"/>
              </a:rPr>
              <a:t>G</a:t>
            </a:r>
            <a:r>
              <a:rPr lang="en-US" altLang="en-US" sz="2000" baseline="0">
                <a:latin typeface="Helvetica" pitchFamily="34" charset="0"/>
              </a:rPr>
              <a:t>RAPHING </a:t>
            </a:r>
            <a:r>
              <a:rPr lang="en-US" altLang="en-US" sz="2200" baseline="0">
                <a:latin typeface="Helvetica" pitchFamily="34" charset="0"/>
              </a:rPr>
              <a:t>P</a:t>
            </a:r>
            <a:r>
              <a:rPr lang="en-US" altLang="en-US" sz="2000" baseline="0">
                <a:latin typeface="Helvetica" pitchFamily="34" charset="0"/>
              </a:rPr>
              <a:t>OLYNOMIAL </a:t>
            </a:r>
            <a:r>
              <a:rPr lang="en-US" altLang="en-US" sz="2200" baseline="0">
                <a:latin typeface="Helvetica" pitchFamily="34" charset="0"/>
              </a:rPr>
              <a:t>F</a:t>
            </a:r>
            <a:r>
              <a:rPr lang="en-US" altLang="en-US" sz="2000" baseline="0">
                <a:latin typeface="Helvetica" pitchFamily="34" charset="0"/>
              </a:rPr>
              <a:t>UNCTIONS</a:t>
            </a: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498600" y="493713"/>
            <a:ext cx="7289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58763" y="515938"/>
            <a:ext cx="8593137" cy="2955925"/>
            <a:chOff x="163" y="325"/>
            <a:chExt cx="5413" cy="1862"/>
          </a:xfrm>
        </p:grpSpPr>
        <p:pic>
          <p:nvPicPr>
            <p:cNvPr id="21554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36" t="18994" r="9778" b="46780"/>
            <a:stretch>
              <a:fillRect/>
            </a:stretch>
          </p:blipFill>
          <p:spPr bwMode="auto">
            <a:xfrm>
              <a:off x="2768" y="325"/>
              <a:ext cx="2808" cy="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7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7" t="19067" r="10681" b="46048"/>
            <a:stretch>
              <a:fillRect/>
            </a:stretch>
          </p:blipFill>
          <p:spPr bwMode="auto">
            <a:xfrm>
              <a:off x="163" y="357"/>
              <a:ext cx="2643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203200" y="3440113"/>
            <a:ext cx="8672513" cy="2824162"/>
            <a:chOff x="128" y="2167"/>
            <a:chExt cx="5463" cy="1779"/>
          </a:xfrm>
        </p:grpSpPr>
        <p:pic>
          <p:nvPicPr>
            <p:cNvPr id="21552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19" t="19756" r="10202" b="47711"/>
            <a:stretch>
              <a:fillRect/>
            </a:stretch>
          </p:blipFill>
          <p:spPr bwMode="auto">
            <a:xfrm>
              <a:off x="128" y="2171"/>
              <a:ext cx="2726" cy="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89" t="19673" r="10411" b="47638"/>
            <a:stretch>
              <a:fillRect/>
            </a:stretch>
          </p:blipFill>
          <p:spPr bwMode="auto">
            <a:xfrm>
              <a:off x="2832" y="2167"/>
              <a:ext cx="2759" cy="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400" name="Rectangle 64"/>
          <p:cNvSpPr>
            <a:spLocks noChangeArrowheads="1"/>
          </p:cNvSpPr>
          <p:nvPr/>
        </p:nvSpPr>
        <p:spPr bwMode="auto">
          <a:xfrm>
            <a:off x="184150" y="554038"/>
            <a:ext cx="8959850" cy="28289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14402" name="Rectangle 66"/>
          <p:cNvSpPr>
            <a:spLocks noChangeArrowheads="1"/>
          </p:cNvSpPr>
          <p:nvPr/>
        </p:nvSpPr>
        <p:spPr bwMode="auto">
          <a:xfrm>
            <a:off x="0" y="3441700"/>
            <a:ext cx="9144000" cy="28289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234950" y="515938"/>
            <a:ext cx="8672513" cy="5748337"/>
            <a:chOff x="224" y="421"/>
            <a:chExt cx="5463" cy="3621"/>
          </a:xfrm>
        </p:grpSpPr>
        <p:grpSp>
          <p:nvGrpSpPr>
            <p:cNvPr id="21546" name="Group 67"/>
            <p:cNvGrpSpPr>
              <a:grpSpLocks/>
            </p:cNvGrpSpPr>
            <p:nvPr/>
          </p:nvGrpSpPr>
          <p:grpSpPr bwMode="auto">
            <a:xfrm>
              <a:off x="259" y="421"/>
              <a:ext cx="5413" cy="1862"/>
              <a:chOff x="163" y="325"/>
              <a:chExt cx="5413" cy="1862"/>
            </a:xfrm>
          </p:grpSpPr>
          <p:pic>
            <p:nvPicPr>
              <p:cNvPr id="21550" name="Picture 6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36" t="18994" r="9778" b="46780"/>
              <a:stretch>
                <a:fillRect/>
              </a:stretch>
            </p:blipFill>
            <p:spPr bwMode="auto">
              <a:xfrm>
                <a:off x="2768" y="325"/>
                <a:ext cx="2808" cy="1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51" name="Picture 69"/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57" t="19067" r="10681" b="46048"/>
              <a:stretch>
                <a:fillRect/>
              </a:stretch>
            </p:blipFill>
            <p:spPr bwMode="auto">
              <a:xfrm>
                <a:off x="163" y="357"/>
                <a:ext cx="2643" cy="1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47" name="Group 70"/>
            <p:cNvGrpSpPr>
              <a:grpSpLocks/>
            </p:cNvGrpSpPr>
            <p:nvPr/>
          </p:nvGrpSpPr>
          <p:grpSpPr bwMode="auto">
            <a:xfrm>
              <a:off x="224" y="2263"/>
              <a:ext cx="5463" cy="1779"/>
              <a:chOff x="128" y="2167"/>
              <a:chExt cx="5463" cy="1779"/>
            </a:xfrm>
          </p:grpSpPr>
          <p:pic>
            <p:nvPicPr>
              <p:cNvPr id="21548" name="Picture 7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19" t="19756" r="10202" b="47711"/>
              <a:stretch>
                <a:fillRect/>
              </a:stretch>
            </p:blipFill>
            <p:spPr bwMode="auto">
              <a:xfrm>
                <a:off x="128" y="2171"/>
                <a:ext cx="2726" cy="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Picture 7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9" t="19673" r="10411" b="47638"/>
              <a:stretch>
                <a:fillRect/>
              </a:stretch>
            </p:blipFill>
            <p:spPr bwMode="auto">
              <a:xfrm>
                <a:off x="2832" y="2167"/>
                <a:ext cx="2759" cy="1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3365500" y="3128963"/>
            <a:ext cx="2135188" cy="381000"/>
            <a:chOff x="2120" y="1971"/>
            <a:chExt cx="1486" cy="240"/>
          </a:xfrm>
        </p:grpSpPr>
        <p:sp>
          <p:nvSpPr>
            <p:cNvPr id="21544" name="Rectangle 60"/>
            <p:cNvSpPr>
              <a:spLocks noChangeArrowheads="1"/>
            </p:cNvSpPr>
            <p:nvPr/>
          </p:nvSpPr>
          <p:spPr bwMode="auto">
            <a:xfrm>
              <a:off x="2120" y="1971"/>
              <a:ext cx="1486" cy="240"/>
            </a:xfrm>
            <a:prstGeom prst="rect">
              <a:avLst/>
            </a:prstGeom>
            <a:solidFill>
              <a:srgbClr val="058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 baseline="0"/>
            </a:p>
          </p:txBody>
        </p:sp>
        <p:sp>
          <p:nvSpPr>
            <p:cNvPr id="21545" name="Text Box 61"/>
            <p:cNvSpPr txBox="1">
              <a:spLocks noChangeArrowheads="1"/>
            </p:cNvSpPr>
            <p:nvPr/>
          </p:nvSpPr>
          <p:spPr bwMode="auto">
            <a:xfrm>
              <a:off x="2166" y="1971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aseline="0">
                  <a:solidFill>
                    <a:schemeClr val="bg1"/>
                  </a:solidFill>
                  <a:latin typeface="Helvetica" pitchFamily="34" charset="0"/>
                </a:rPr>
                <a:t>END  BEHAVIOR</a:t>
              </a:r>
              <a:endParaRPr lang="en-US" altLang="en-US" sz="2400" b="0" baseline="0"/>
            </a:p>
          </p:txBody>
        </p:sp>
      </p:grpSp>
      <p:grpSp>
        <p:nvGrpSpPr>
          <p:cNvPr id="21514" name="Group 5"/>
          <p:cNvGrpSpPr>
            <a:grpSpLocks/>
          </p:cNvGrpSpPr>
          <p:nvPr/>
        </p:nvGrpSpPr>
        <p:grpSpPr bwMode="auto">
          <a:xfrm>
            <a:off x="7043738" y="676275"/>
            <a:ext cx="1866900" cy="593725"/>
            <a:chOff x="1440" y="1914"/>
            <a:chExt cx="2219" cy="786"/>
          </a:xfrm>
        </p:grpSpPr>
        <p:graphicFrame>
          <p:nvGraphicFramePr>
            <p:cNvPr id="21542" name="Object 5"/>
            <p:cNvGraphicFramePr>
              <a:graphicFrameLocks noChangeAspect="1"/>
            </p:cNvGraphicFramePr>
            <p:nvPr/>
          </p:nvGraphicFramePr>
          <p:xfrm>
            <a:off x="1440" y="1945"/>
            <a:ext cx="1001" cy="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0" name="Equation" r:id="rId8" imgW="304668" imgH="279279" progId="Equation.3">
                    <p:embed/>
                  </p:oleObj>
                </mc:Choice>
                <mc:Fallback>
                  <p:oleObj name="Equation" r:id="rId8" imgW="304668" imgH="279279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945"/>
                          <a:ext cx="1001" cy="755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43" name="Text Box 2"/>
            <p:cNvSpPr txBox="1">
              <a:spLocks noChangeArrowheads="1"/>
            </p:cNvSpPr>
            <p:nvPr/>
          </p:nvSpPr>
          <p:spPr bwMode="auto">
            <a:xfrm>
              <a:off x="2083" y="1914"/>
              <a:ext cx="1576" cy="42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2400" b="0" baseline="0">
                  <a:latin typeface="Calibri" pitchFamily="34" charset="0"/>
                </a:rPr>
                <a:t>f(x)=</a:t>
              </a:r>
              <a:endParaRPr lang="en-US" altLang="en-US" sz="2400"/>
            </a:p>
          </p:txBody>
        </p:sp>
      </p:grpSp>
      <p:grpSp>
        <p:nvGrpSpPr>
          <p:cNvPr id="21515" name="Group 14"/>
          <p:cNvGrpSpPr>
            <a:grpSpLocks/>
          </p:cNvGrpSpPr>
          <p:nvPr/>
        </p:nvGrpSpPr>
        <p:grpSpPr bwMode="auto">
          <a:xfrm>
            <a:off x="557213" y="3568700"/>
            <a:ext cx="2300287" cy="612775"/>
            <a:chOff x="1440" y="1945"/>
            <a:chExt cx="2219" cy="555"/>
          </a:xfrm>
        </p:grpSpPr>
        <p:graphicFrame>
          <p:nvGraphicFramePr>
            <p:cNvPr id="21540" name="Object 14"/>
            <p:cNvGraphicFramePr>
              <a:graphicFrameLocks noChangeAspect="1"/>
            </p:cNvGraphicFramePr>
            <p:nvPr/>
          </p:nvGraphicFramePr>
          <p:xfrm>
            <a:off x="1440" y="1945"/>
            <a:ext cx="736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1" name="Equation" r:id="rId10" imgW="304668" imgH="279279" progId="Equation.3">
                    <p:embed/>
                  </p:oleObj>
                </mc:Choice>
                <mc:Fallback>
                  <p:oleObj name="Equation" r:id="rId10" imgW="304668" imgH="279279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945"/>
                          <a:ext cx="736" cy="555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41" name="Text Box 2"/>
            <p:cNvSpPr txBox="1">
              <a:spLocks noChangeArrowheads="1"/>
            </p:cNvSpPr>
            <p:nvPr/>
          </p:nvSpPr>
          <p:spPr bwMode="auto">
            <a:xfrm>
              <a:off x="2083" y="1964"/>
              <a:ext cx="1576" cy="42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2400" b="0" baseline="0">
                  <a:latin typeface="Calibri" pitchFamily="34" charset="0"/>
                </a:rPr>
                <a:t>f(x)=</a:t>
              </a:r>
              <a:endParaRPr lang="en-US" altLang="en-US" sz="2400"/>
            </a:p>
          </p:txBody>
        </p:sp>
      </p:grpSp>
      <p:grpSp>
        <p:nvGrpSpPr>
          <p:cNvPr id="21516" name="Group 5"/>
          <p:cNvGrpSpPr>
            <a:grpSpLocks/>
          </p:cNvGrpSpPr>
          <p:nvPr/>
        </p:nvGrpSpPr>
        <p:grpSpPr bwMode="auto">
          <a:xfrm>
            <a:off x="2020888" y="582613"/>
            <a:ext cx="2463800" cy="636587"/>
            <a:chOff x="1440" y="1945"/>
            <a:chExt cx="2928" cy="844"/>
          </a:xfrm>
        </p:grpSpPr>
        <p:graphicFrame>
          <p:nvGraphicFramePr>
            <p:cNvPr id="21538" name="Object 42"/>
            <p:cNvGraphicFramePr>
              <a:graphicFrameLocks noChangeAspect="1"/>
            </p:cNvGraphicFramePr>
            <p:nvPr/>
          </p:nvGraphicFramePr>
          <p:xfrm>
            <a:off x="1440" y="1945"/>
            <a:ext cx="1118" cy="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2" name="Equation" r:id="rId12" imgW="304668" imgH="279279" progId="Equation.3">
                    <p:embed/>
                  </p:oleObj>
                </mc:Choice>
                <mc:Fallback>
                  <p:oleObj name="Equation" r:id="rId12" imgW="304668" imgH="279279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945"/>
                          <a:ext cx="1118" cy="844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9" name="Text Box 2"/>
            <p:cNvSpPr txBox="1">
              <a:spLocks noChangeArrowheads="1"/>
            </p:cNvSpPr>
            <p:nvPr/>
          </p:nvSpPr>
          <p:spPr bwMode="auto">
            <a:xfrm>
              <a:off x="2318" y="2045"/>
              <a:ext cx="2050" cy="50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2400" b="0" baseline="0">
                  <a:latin typeface="Calibri" pitchFamily="34" charset="0"/>
                </a:rPr>
                <a:t>f(x)=</a:t>
              </a:r>
              <a:endParaRPr lang="en-US" altLang="en-US" sz="2400"/>
            </a:p>
          </p:txBody>
        </p:sp>
      </p:grpSp>
      <p:grpSp>
        <p:nvGrpSpPr>
          <p:cNvPr id="21517" name="Group 5"/>
          <p:cNvGrpSpPr>
            <a:grpSpLocks/>
          </p:cNvGrpSpPr>
          <p:nvPr/>
        </p:nvGrpSpPr>
        <p:grpSpPr bwMode="auto">
          <a:xfrm>
            <a:off x="7196138" y="5476875"/>
            <a:ext cx="1866900" cy="593725"/>
            <a:chOff x="1440" y="1914"/>
            <a:chExt cx="2219" cy="786"/>
          </a:xfrm>
        </p:grpSpPr>
        <p:graphicFrame>
          <p:nvGraphicFramePr>
            <p:cNvPr id="21536" name="Object 45"/>
            <p:cNvGraphicFramePr>
              <a:graphicFrameLocks noChangeAspect="1"/>
            </p:cNvGraphicFramePr>
            <p:nvPr/>
          </p:nvGraphicFramePr>
          <p:xfrm>
            <a:off x="1440" y="1945"/>
            <a:ext cx="1001" cy="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3" name="Equation" r:id="rId13" imgW="304668" imgH="279279" progId="Equation.3">
                    <p:embed/>
                  </p:oleObj>
                </mc:Choice>
                <mc:Fallback>
                  <p:oleObj name="Equation" r:id="rId13" imgW="304668" imgH="279279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945"/>
                          <a:ext cx="1001" cy="755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7" name="Text Box 2"/>
            <p:cNvSpPr txBox="1">
              <a:spLocks noChangeArrowheads="1"/>
            </p:cNvSpPr>
            <p:nvPr/>
          </p:nvSpPr>
          <p:spPr bwMode="auto">
            <a:xfrm>
              <a:off x="2083" y="1914"/>
              <a:ext cx="1576" cy="42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2400" b="0" baseline="0">
                  <a:latin typeface="Calibri" pitchFamily="34" charset="0"/>
                </a:rPr>
                <a:t>f(x)=</a:t>
              </a:r>
              <a:endParaRPr lang="en-US" altLang="en-US" sz="2400"/>
            </a:p>
          </p:txBody>
        </p:sp>
      </p:grpSp>
      <p:grpSp>
        <p:nvGrpSpPr>
          <p:cNvPr id="21518" name="Group 5"/>
          <p:cNvGrpSpPr>
            <a:grpSpLocks/>
          </p:cNvGrpSpPr>
          <p:nvPr/>
        </p:nvGrpSpPr>
        <p:grpSpPr bwMode="auto">
          <a:xfrm>
            <a:off x="2705100" y="3446463"/>
            <a:ext cx="1689100" cy="679450"/>
            <a:chOff x="1440" y="1800"/>
            <a:chExt cx="2008" cy="900"/>
          </a:xfrm>
        </p:grpSpPr>
        <p:graphicFrame>
          <p:nvGraphicFramePr>
            <p:cNvPr id="21534" name="Object 48"/>
            <p:cNvGraphicFramePr>
              <a:graphicFrameLocks noChangeAspect="1"/>
            </p:cNvGraphicFramePr>
            <p:nvPr/>
          </p:nvGraphicFramePr>
          <p:xfrm>
            <a:off x="1440" y="1800"/>
            <a:ext cx="1193" cy="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4" name="Equation" r:id="rId14" imgW="304668" imgH="279279" progId="Equation.3">
                    <p:embed/>
                  </p:oleObj>
                </mc:Choice>
                <mc:Fallback>
                  <p:oleObj name="Equation" r:id="rId14" imgW="304668" imgH="279279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800"/>
                          <a:ext cx="1193" cy="900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5" name="Text Box 2"/>
            <p:cNvSpPr txBox="1">
              <a:spLocks noChangeArrowheads="1"/>
            </p:cNvSpPr>
            <p:nvPr/>
          </p:nvSpPr>
          <p:spPr bwMode="auto">
            <a:xfrm>
              <a:off x="2304" y="1884"/>
              <a:ext cx="1144" cy="42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2400" b="0" baseline="0">
                  <a:latin typeface="Calibri" pitchFamily="34" charset="0"/>
                </a:rPr>
                <a:t>f(x)=</a:t>
              </a:r>
              <a:endParaRPr lang="en-US" altLang="en-US" sz="2400"/>
            </a:p>
          </p:txBody>
        </p:sp>
      </p:grpSp>
      <p:grpSp>
        <p:nvGrpSpPr>
          <p:cNvPr id="21519" name="Group 17"/>
          <p:cNvGrpSpPr>
            <a:grpSpLocks/>
          </p:cNvGrpSpPr>
          <p:nvPr/>
        </p:nvGrpSpPr>
        <p:grpSpPr bwMode="auto">
          <a:xfrm>
            <a:off x="400050" y="3667125"/>
            <a:ext cx="1784350" cy="735013"/>
            <a:chOff x="1440" y="1945"/>
            <a:chExt cx="1466" cy="837"/>
          </a:xfrm>
        </p:grpSpPr>
        <p:graphicFrame>
          <p:nvGraphicFramePr>
            <p:cNvPr id="21532" name="Object 17"/>
            <p:cNvGraphicFramePr>
              <a:graphicFrameLocks noChangeAspect="1"/>
            </p:cNvGraphicFramePr>
            <p:nvPr/>
          </p:nvGraphicFramePr>
          <p:xfrm>
            <a:off x="1440" y="1945"/>
            <a:ext cx="1110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5" name="Equation" r:id="rId15" imgW="304668" imgH="279279" progId="Equation.3">
                    <p:embed/>
                  </p:oleObj>
                </mc:Choice>
                <mc:Fallback>
                  <p:oleObj name="Equation" r:id="rId15" imgW="304668" imgH="279279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945"/>
                          <a:ext cx="1110" cy="837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3" name="Text Box 2"/>
            <p:cNvSpPr txBox="1">
              <a:spLocks noChangeArrowheads="1"/>
            </p:cNvSpPr>
            <p:nvPr/>
          </p:nvSpPr>
          <p:spPr bwMode="auto">
            <a:xfrm>
              <a:off x="2118" y="1958"/>
              <a:ext cx="788" cy="48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600" b="0" baseline="0">
                  <a:latin typeface="Calibri" pitchFamily="34" charset="0"/>
                </a:rPr>
                <a:t>  </a:t>
              </a:r>
              <a:r>
                <a:rPr lang="en-US" altLang="en-US" sz="2400" b="0" baseline="0">
                  <a:latin typeface="Calibri" pitchFamily="34" charset="0"/>
                </a:rPr>
                <a:t>f(x)=</a:t>
              </a:r>
              <a:endParaRPr lang="en-US" altLang="en-US" sz="2400"/>
            </a:p>
          </p:txBody>
        </p:sp>
      </p:grpSp>
      <p:grpSp>
        <p:nvGrpSpPr>
          <p:cNvPr id="21520" name="Group 17"/>
          <p:cNvGrpSpPr>
            <a:grpSpLocks/>
          </p:cNvGrpSpPr>
          <p:nvPr/>
        </p:nvGrpSpPr>
        <p:grpSpPr bwMode="auto">
          <a:xfrm>
            <a:off x="636588" y="2674938"/>
            <a:ext cx="2325687" cy="735012"/>
            <a:chOff x="1440" y="1945"/>
            <a:chExt cx="1836" cy="837"/>
          </a:xfrm>
        </p:grpSpPr>
        <p:graphicFrame>
          <p:nvGraphicFramePr>
            <p:cNvPr id="21530" name="Object 54"/>
            <p:cNvGraphicFramePr>
              <a:graphicFrameLocks noChangeAspect="1"/>
            </p:cNvGraphicFramePr>
            <p:nvPr/>
          </p:nvGraphicFramePr>
          <p:xfrm>
            <a:off x="1440" y="1945"/>
            <a:ext cx="843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6" name="Equation" r:id="rId17" imgW="304668" imgH="279279" progId="Equation.3">
                    <p:embed/>
                  </p:oleObj>
                </mc:Choice>
                <mc:Fallback>
                  <p:oleObj name="Equation" r:id="rId17" imgW="304668" imgH="279279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945"/>
                          <a:ext cx="843" cy="837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1" name="Text Box 2"/>
            <p:cNvSpPr txBox="1">
              <a:spLocks noChangeArrowheads="1"/>
            </p:cNvSpPr>
            <p:nvPr/>
          </p:nvSpPr>
          <p:spPr bwMode="auto">
            <a:xfrm>
              <a:off x="2046" y="1958"/>
              <a:ext cx="1230" cy="48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600" b="0" baseline="0">
                  <a:latin typeface="Calibri" pitchFamily="34" charset="0"/>
                </a:rPr>
                <a:t>  </a:t>
              </a:r>
              <a:r>
                <a:rPr lang="en-US" altLang="en-US" sz="2400" b="0" baseline="0">
                  <a:latin typeface="Calibri" pitchFamily="34" charset="0"/>
                </a:rPr>
                <a:t>f(x)=</a:t>
              </a:r>
              <a:endParaRPr lang="en-US" altLang="en-US" sz="2400"/>
            </a:p>
          </p:txBody>
        </p:sp>
      </p:grp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4778375" y="5435600"/>
            <a:ext cx="1681163" cy="633413"/>
            <a:chOff x="1440" y="1892"/>
            <a:chExt cx="1381" cy="732"/>
          </a:xfrm>
        </p:grpSpPr>
        <p:graphicFrame>
          <p:nvGraphicFramePr>
            <p:cNvPr id="21528" name="Object 57"/>
            <p:cNvGraphicFramePr>
              <a:graphicFrameLocks noChangeAspect="1"/>
            </p:cNvGraphicFramePr>
            <p:nvPr/>
          </p:nvGraphicFramePr>
          <p:xfrm>
            <a:off x="1440" y="1945"/>
            <a:ext cx="900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7" name="Equation" r:id="rId18" imgW="304668" imgH="279279" progId="Equation.3">
                    <p:embed/>
                  </p:oleObj>
                </mc:Choice>
                <mc:Fallback>
                  <p:oleObj name="Equation" r:id="rId18" imgW="304668" imgH="279279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945"/>
                          <a:ext cx="900" cy="679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9" name="Text Box 2"/>
            <p:cNvSpPr txBox="1">
              <a:spLocks noChangeArrowheads="1"/>
            </p:cNvSpPr>
            <p:nvPr/>
          </p:nvSpPr>
          <p:spPr bwMode="auto">
            <a:xfrm>
              <a:off x="2033" y="1892"/>
              <a:ext cx="788" cy="48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600" b="0" baseline="0">
                  <a:latin typeface="Calibri" pitchFamily="34" charset="0"/>
                </a:rPr>
                <a:t>  </a:t>
              </a:r>
              <a:r>
                <a:rPr lang="en-US" altLang="en-US" sz="2400" b="0" baseline="0">
                  <a:latin typeface="Calibri" pitchFamily="34" charset="0"/>
                </a:rPr>
                <a:t>f(x)=</a:t>
              </a:r>
              <a:endParaRPr lang="en-US" altLang="en-US" sz="2400"/>
            </a:p>
          </p:txBody>
        </p:sp>
      </p:grpSp>
      <p:grpSp>
        <p:nvGrpSpPr>
          <p:cNvPr id="21522" name="Group 17"/>
          <p:cNvGrpSpPr>
            <a:grpSpLocks/>
          </p:cNvGrpSpPr>
          <p:nvPr/>
        </p:nvGrpSpPr>
        <p:grpSpPr bwMode="auto">
          <a:xfrm>
            <a:off x="4813300" y="676275"/>
            <a:ext cx="2235200" cy="588963"/>
            <a:chOff x="1440" y="1942"/>
            <a:chExt cx="1837" cy="682"/>
          </a:xfrm>
        </p:grpSpPr>
        <p:graphicFrame>
          <p:nvGraphicFramePr>
            <p:cNvPr id="21526" name="Object 63"/>
            <p:cNvGraphicFramePr>
              <a:graphicFrameLocks noChangeAspect="1"/>
            </p:cNvGraphicFramePr>
            <p:nvPr/>
          </p:nvGraphicFramePr>
          <p:xfrm>
            <a:off x="1440" y="1945"/>
            <a:ext cx="900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8" name="Equation" r:id="rId19" imgW="304668" imgH="279279" progId="Equation.3">
                    <p:embed/>
                  </p:oleObj>
                </mc:Choice>
                <mc:Fallback>
                  <p:oleObj name="Equation" r:id="rId19" imgW="304668" imgH="279279" progId="Equation.3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945"/>
                          <a:ext cx="900" cy="679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7" name="Text Box 2"/>
            <p:cNvSpPr txBox="1">
              <a:spLocks noChangeArrowheads="1"/>
            </p:cNvSpPr>
            <p:nvPr/>
          </p:nvSpPr>
          <p:spPr bwMode="auto">
            <a:xfrm>
              <a:off x="2033" y="1942"/>
              <a:ext cx="1244" cy="4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600" b="0" baseline="0">
                  <a:latin typeface="Calibri" pitchFamily="34" charset="0"/>
                </a:rPr>
                <a:t>  </a:t>
              </a:r>
              <a:r>
                <a:rPr lang="en-US" altLang="en-US" sz="2400" b="0" baseline="0">
                  <a:latin typeface="Calibri" pitchFamily="34" charset="0"/>
                </a:rPr>
                <a:t>f(x)=</a:t>
              </a:r>
              <a:endParaRPr lang="en-US" altLang="en-US" sz="2400"/>
            </a:p>
          </p:txBody>
        </p:sp>
      </p:grpSp>
      <p:sp>
        <p:nvSpPr>
          <p:cNvPr id="21523" name="Rectangle 27"/>
          <p:cNvSpPr>
            <a:spLocks noChangeArrowheads="1"/>
          </p:cNvSpPr>
          <p:nvPr/>
        </p:nvSpPr>
        <p:spPr bwMode="auto">
          <a:xfrm>
            <a:off x="5824538" y="5857875"/>
            <a:ext cx="635000" cy="225425"/>
          </a:xfrm>
          <a:prstGeom prst="rect">
            <a:avLst/>
          </a:prstGeom>
          <a:solidFill>
            <a:srgbClr val="F6F5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21524" name="Rectangle 27"/>
          <p:cNvSpPr>
            <a:spLocks noChangeArrowheads="1"/>
          </p:cNvSpPr>
          <p:nvPr/>
        </p:nvSpPr>
        <p:spPr bwMode="auto">
          <a:xfrm>
            <a:off x="3529013" y="3898900"/>
            <a:ext cx="865187" cy="207963"/>
          </a:xfrm>
          <a:prstGeom prst="rect">
            <a:avLst/>
          </a:prstGeom>
          <a:solidFill>
            <a:srgbClr val="F6F5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8045450" y="5832475"/>
            <a:ext cx="635000" cy="276225"/>
          </a:xfrm>
          <a:prstGeom prst="rect">
            <a:avLst/>
          </a:prstGeom>
          <a:solidFill>
            <a:srgbClr val="F6F5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0" grpId="0" animBg="1"/>
      <p:bldP spid="144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23950"/>
            <a:ext cx="7772400" cy="1143000"/>
          </a:xfrm>
        </p:spPr>
        <p:txBody>
          <a:bodyPr/>
          <a:lstStyle/>
          <a:p>
            <a:pPr algn="l"/>
            <a:r>
              <a:rPr lang="en-US" altLang="en-US" sz="2400" smtClean="0">
                <a:latin typeface="Arial" charset="0"/>
                <a:cs typeface="Arial" charset="0"/>
              </a:rPr>
              <a:t>Your Turn 6: 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7700" y="4324350"/>
            <a:ext cx="7772400" cy="1123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smtClean="0"/>
              <a:t>Degree: ___                       </a:t>
            </a:r>
            <a:r>
              <a:rPr lang="en-US" altLang="en-US" sz="2800" b="1" smtClean="0">
                <a:solidFill>
                  <a:srgbClr val="7030A0"/>
                </a:solidFill>
              </a:rPr>
              <a:t>End behavior: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smtClean="0"/>
              <a:t># real zeros: _____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90538" y="419100"/>
            <a:ext cx="7516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</a:rPr>
              <a:t>For each graph below,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  <a:sym typeface="Symbol" pitchFamily="18" charset="2"/>
              </a:rPr>
              <a:t></a:t>
            </a:r>
            <a:r>
              <a:rPr lang="en-US" altLang="en-US" sz="2200">
                <a:latin typeface="Arial" charset="0"/>
                <a:cs typeface="Arial" charset="0"/>
              </a:rPr>
              <a:t> describe the end behavior,</a:t>
            </a:r>
            <a:endParaRPr lang="en-US" altLang="en-US" sz="2200">
              <a:latin typeface="Arial" charset="0"/>
              <a:cs typeface="Arial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  <a:sym typeface="Symbol" pitchFamily="18" charset="2"/>
              </a:rPr>
              <a:t></a:t>
            </a:r>
            <a:r>
              <a:rPr lang="en-US" altLang="en-US" sz="2200">
                <a:latin typeface="Arial" charset="0"/>
                <a:cs typeface="Arial" charset="0"/>
              </a:rPr>
              <a:t> determine whether it represents an odd-degree or an even-degree function, and</a:t>
            </a:r>
            <a:endParaRPr lang="en-US" altLang="en-US" sz="2200">
              <a:latin typeface="Arial" charset="0"/>
              <a:cs typeface="Arial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  <a:sym typeface="Symbol" pitchFamily="18" charset="2"/>
              </a:rPr>
              <a:t></a:t>
            </a:r>
            <a:r>
              <a:rPr lang="en-US" altLang="en-US" sz="2200">
                <a:latin typeface="Arial" charset="0"/>
                <a:cs typeface="Arial" charset="0"/>
              </a:rPr>
              <a:t> state the number of real zeros.</a:t>
            </a:r>
          </a:p>
        </p:txBody>
      </p:sp>
      <p:grpSp>
        <p:nvGrpSpPr>
          <p:cNvPr id="22533" name="Group 1"/>
          <p:cNvGrpSpPr>
            <a:grpSpLocks/>
          </p:cNvGrpSpPr>
          <p:nvPr/>
        </p:nvGrpSpPr>
        <p:grpSpPr bwMode="auto">
          <a:xfrm>
            <a:off x="4286250" y="4781550"/>
            <a:ext cx="2693988" cy="1695450"/>
            <a:chOff x="4937125" y="4210050"/>
            <a:chExt cx="2693513" cy="1695450"/>
          </a:xfrm>
        </p:grpSpPr>
        <p:grpSp>
          <p:nvGrpSpPr>
            <p:cNvPr id="22538" name="Group 8"/>
            <p:cNvGrpSpPr>
              <a:grpSpLocks/>
            </p:cNvGrpSpPr>
            <p:nvPr/>
          </p:nvGrpSpPr>
          <p:grpSpPr bwMode="auto">
            <a:xfrm>
              <a:off x="4994275" y="4210050"/>
              <a:ext cx="2636363" cy="817312"/>
              <a:chOff x="1680" y="14117"/>
              <a:chExt cx="1462" cy="555"/>
            </a:xfrm>
          </p:grpSpPr>
          <p:graphicFrame>
            <p:nvGraphicFramePr>
              <p:cNvPr id="22542" name="Object 12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68" name="Equation" r:id="rId4" imgW="304668" imgH="279279" progId="Equation.3">
                      <p:embed/>
                    </p:oleObj>
                  </mc:Choice>
                  <mc:Fallback>
                    <p:oleObj name="Equation" r:id="rId4" imgW="304668" imgH="279279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43" name="Object 13"/>
              <p:cNvGraphicFramePr>
                <a:graphicFrameLocks noChangeAspect="1"/>
              </p:cNvGraphicFramePr>
              <p:nvPr/>
            </p:nvGraphicFramePr>
            <p:xfrm>
              <a:off x="2220" y="14142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69" name="Equation" r:id="rId6" imgW="457002" imgH="203112" progId="Equation.3">
                      <p:embed/>
                    </p:oleObj>
                  </mc:Choice>
                  <mc:Fallback>
                    <p:oleObj name="Equation" r:id="rId6" imgW="457002" imgH="203112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0" y="14142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539" name="Group 11"/>
            <p:cNvGrpSpPr>
              <a:grpSpLocks/>
            </p:cNvGrpSpPr>
            <p:nvPr/>
          </p:nvGrpSpPr>
          <p:grpSpPr bwMode="auto">
            <a:xfrm>
              <a:off x="4937125" y="5086715"/>
              <a:ext cx="2663825" cy="818785"/>
              <a:chOff x="1680" y="14116"/>
              <a:chExt cx="1477" cy="556"/>
            </a:xfrm>
          </p:grpSpPr>
          <p:graphicFrame>
            <p:nvGraphicFramePr>
              <p:cNvPr id="22540" name="Object 10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0" name="Equation" r:id="rId8" imgW="304668" imgH="279279" progId="Equation.3">
                      <p:embed/>
                    </p:oleObj>
                  </mc:Choice>
                  <mc:Fallback>
                    <p:oleObj name="Equation" r:id="rId8" imgW="304668" imgH="279279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41" name="Object 11"/>
              <p:cNvGraphicFramePr>
                <a:graphicFrameLocks noChangeAspect="1"/>
              </p:cNvGraphicFramePr>
              <p:nvPr/>
            </p:nvGraphicFramePr>
            <p:xfrm>
              <a:off x="2235" y="14116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1" name="Equation" r:id="rId10" imgW="457002" imgH="203112" progId="Equation.3">
                      <p:embed/>
                    </p:oleObj>
                  </mc:Choice>
                  <mc:Fallback>
                    <p:oleObj name="Equation" r:id="rId10" imgW="457002" imgH="203112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5" y="14116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22534" name="Picture 13" descr="graph 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562100"/>
            <a:ext cx="25654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1"/>
          <p:cNvGrpSpPr>
            <a:grpSpLocks/>
          </p:cNvGrpSpPr>
          <p:nvPr/>
        </p:nvGrpSpPr>
        <p:grpSpPr bwMode="auto">
          <a:xfrm>
            <a:off x="5194300" y="1562100"/>
            <a:ext cx="2438400" cy="2338388"/>
            <a:chOff x="5194300" y="1562100"/>
            <a:chExt cx="2438400" cy="2338388"/>
          </a:xfrm>
        </p:grpSpPr>
        <p:cxnSp>
          <p:nvCxnSpPr>
            <p:cNvPr id="22536" name="Straight Arrow Connector 2"/>
            <p:cNvCxnSpPr>
              <a:cxnSpLocks noChangeShapeType="1"/>
            </p:cNvCxnSpPr>
            <p:nvPr/>
          </p:nvCxnSpPr>
          <p:spPr bwMode="auto">
            <a:xfrm>
              <a:off x="6413500" y="1562100"/>
              <a:ext cx="0" cy="23383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37" name="Straight Arrow Connector 4"/>
            <p:cNvCxnSpPr>
              <a:cxnSpLocks noChangeShapeType="1"/>
            </p:cNvCxnSpPr>
            <p:nvPr/>
          </p:nvCxnSpPr>
          <p:spPr bwMode="auto">
            <a:xfrm>
              <a:off x="5194300" y="2767012"/>
              <a:ext cx="24384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23950"/>
            <a:ext cx="7772400" cy="1143000"/>
          </a:xfrm>
        </p:spPr>
        <p:txBody>
          <a:bodyPr/>
          <a:lstStyle/>
          <a:p>
            <a:pPr algn="l"/>
            <a:r>
              <a:rPr lang="en-US" altLang="en-US" sz="2400" smtClean="0">
                <a:latin typeface="Arial" charset="0"/>
                <a:cs typeface="Arial" charset="0"/>
              </a:rPr>
              <a:t>Your Turn 7: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4324350"/>
            <a:ext cx="7772400" cy="1123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smtClean="0"/>
              <a:t>Degree: ___                      </a:t>
            </a:r>
            <a:r>
              <a:rPr lang="en-US" altLang="en-US" sz="2800" b="1" smtClean="0">
                <a:solidFill>
                  <a:srgbClr val="7030A0"/>
                </a:solidFill>
              </a:rPr>
              <a:t>End Behavior        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smtClean="0"/>
              <a:t> # real zeros: _____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0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90538" y="419100"/>
            <a:ext cx="7516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</a:rPr>
              <a:t>For each graph below,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  <a:sym typeface="Symbol" pitchFamily="18" charset="2"/>
              </a:rPr>
              <a:t></a:t>
            </a:r>
            <a:r>
              <a:rPr lang="en-US" altLang="en-US" sz="2200">
                <a:latin typeface="Arial" charset="0"/>
                <a:cs typeface="Arial" charset="0"/>
              </a:rPr>
              <a:t> describe the end behavior,</a:t>
            </a:r>
            <a:endParaRPr lang="en-US" altLang="en-US" sz="2200">
              <a:latin typeface="Arial" charset="0"/>
              <a:cs typeface="Arial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  <a:sym typeface="Symbol" pitchFamily="18" charset="2"/>
              </a:rPr>
              <a:t></a:t>
            </a:r>
            <a:r>
              <a:rPr lang="en-US" altLang="en-US" sz="2200">
                <a:latin typeface="Arial" charset="0"/>
                <a:cs typeface="Arial" charset="0"/>
              </a:rPr>
              <a:t> determine whether it represents an odd-degree or an even-degree function, and</a:t>
            </a:r>
            <a:endParaRPr lang="en-US" altLang="en-US" sz="2200">
              <a:latin typeface="Arial" charset="0"/>
              <a:cs typeface="Arial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  <a:sym typeface="Symbol" pitchFamily="18" charset="2"/>
              </a:rPr>
              <a:t></a:t>
            </a:r>
            <a:r>
              <a:rPr lang="en-US" altLang="en-US" sz="2200">
                <a:latin typeface="Arial" charset="0"/>
                <a:cs typeface="Arial" charset="0"/>
              </a:rPr>
              <a:t> state the number of real zeros.</a:t>
            </a:r>
          </a:p>
        </p:txBody>
      </p:sp>
      <p:grpSp>
        <p:nvGrpSpPr>
          <p:cNvPr id="23557" name="Group 14"/>
          <p:cNvGrpSpPr>
            <a:grpSpLocks/>
          </p:cNvGrpSpPr>
          <p:nvPr/>
        </p:nvGrpSpPr>
        <p:grpSpPr bwMode="auto">
          <a:xfrm>
            <a:off x="4286250" y="4781550"/>
            <a:ext cx="2693988" cy="1695450"/>
            <a:chOff x="4937125" y="4210050"/>
            <a:chExt cx="2693513" cy="1695450"/>
          </a:xfrm>
        </p:grpSpPr>
        <p:grpSp>
          <p:nvGrpSpPr>
            <p:cNvPr id="23563" name="Group 15"/>
            <p:cNvGrpSpPr>
              <a:grpSpLocks/>
            </p:cNvGrpSpPr>
            <p:nvPr/>
          </p:nvGrpSpPr>
          <p:grpSpPr bwMode="auto">
            <a:xfrm>
              <a:off x="4994275" y="4210050"/>
              <a:ext cx="2636363" cy="817312"/>
              <a:chOff x="1680" y="14117"/>
              <a:chExt cx="1462" cy="555"/>
            </a:xfrm>
          </p:grpSpPr>
          <p:graphicFrame>
            <p:nvGraphicFramePr>
              <p:cNvPr id="23567" name="Object 19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93" name="Equation" r:id="rId4" imgW="304668" imgH="279279" progId="Equation.3">
                      <p:embed/>
                    </p:oleObj>
                  </mc:Choice>
                  <mc:Fallback>
                    <p:oleObj name="Equation" r:id="rId4" imgW="304668" imgH="279279" progId="Equation.3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68" name="Object 20"/>
              <p:cNvGraphicFramePr>
                <a:graphicFrameLocks noChangeAspect="1"/>
              </p:cNvGraphicFramePr>
              <p:nvPr/>
            </p:nvGraphicFramePr>
            <p:xfrm>
              <a:off x="2220" y="14142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94" name="Equation" r:id="rId6" imgW="457002" imgH="203112" progId="Equation.3">
                      <p:embed/>
                    </p:oleObj>
                  </mc:Choice>
                  <mc:Fallback>
                    <p:oleObj name="Equation" r:id="rId6" imgW="457002" imgH="203112" progId="Equation.3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0" y="14142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564" name="Group 11"/>
            <p:cNvGrpSpPr>
              <a:grpSpLocks/>
            </p:cNvGrpSpPr>
            <p:nvPr/>
          </p:nvGrpSpPr>
          <p:grpSpPr bwMode="auto">
            <a:xfrm>
              <a:off x="4937125" y="5086715"/>
              <a:ext cx="2663825" cy="818785"/>
              <a:chOff x="1680" y="14116"/>
              <a:chExt cx="1477" cy="556"/>
            </a:xfrm>
          </p:grpSpPr>
          <p:graphicFrame>
            <p:nvGraphicFramePr>
              <p:cNvPr id="23565" name="Object 17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95" name="Equation" r:id="rId8" imgW="304668" imgH="279279" progId="Equation.3">
                      <p:embed/>
                    </p:oleObj>
                  </mc:Choice>
                  <mc:Fallback>
                    <p:oleObj name="Equation" r:id="rId8" imgW="304668" imgH="279279" progId="Equation.3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66" name="Object 18"/>
              <p:cNvGraphicFramePr>
                <a:graphicFrameLocks noChangeAspect="1"/>
              </p:cNvGraphicFramePr>
              <p:nvPr/>
            </p:nvGraphicFramePr>
            <p:xfrm>
              <a:off x="2235" y="14116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96" name="Equation" r:id="rId10" imgW="457002" imgH="203112" progId="Equation.3">
                      <p:embed/>
                    </p:oleObj>
                  </mc:Choice>
                  <mc:Fallback>
                    <p:oleObj name="Equation" r:id="rId10" imgW="457002" imgH="203112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5" y="14116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3558" name="Group 1"/>
          <p:cNvGrpSpPr>
            <a:grpSpLocks/>
          </p:cNvGrpSpPr>
          <p:nvPr/>
        </p:nvGrpSpPr>
        <p:grpSpPr bwMode="auto">
          <a:xfrm>
            <a:off x="5016500" y="1562100"/>
            <a:ext cx="2489200" cy="2382838"/>
            <a:chOff x="5016500" y="1562100"/>
            <a:chExt cx="2489200" cy="2382838"/>
          </a:xfrm>
        </p:grpSpPr>
        <p:pic>
          <p:nvPicPr>
            <p:cNvPr id="23559" name="Picture 12" descr="Graph 2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500" y="1587500"/>
              <a:ext cx="2489200" cy="235743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0" name="Group 12"/>
            <p:cNvGrpSpPr>
              <a:grpSpLocks/>
            </p:cNvGrpSpPr>
            <p:nvPr/>
          </p:nvGrpSpPr>
          <p:grpSpPr bwMode="auto">
            <a:xfrm>
              <a:off x="5067300" y="1562100"/>
              <a:ext cx="2438400" cy="2338388"/>
              <a:chOff x="5194300" y="1562100"/>
              <a:chExt cx="2438400" cy="2338388"/>
            </a:xfrm>
          </p:grpSpPr>
          <p:cxnSp>
            <p:nvCxnSpPr>
              <p:cNvPr id="23561" name="Straight Arrow Connector 2"/>
              <p:cNvCxnSpPr>
                <a:cxnSpLocks noChangeShapeType="1"/>
              </p:cNvCxnSpPr>
              <p:nvPr/>
            </p:nvCxnSpPr>
            <p:spPr bwMode="auto">
              <a:xfrm>
                <a:off x="6413500" y="1562100"/>
                <a:ext cx="0" cy="23383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562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5194300" y="2767012"/>
                <a:ext cx="243840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23950"/>
            <a:ext cx="7772400" cy="1143000"/>
          </a:xfrm>
        </p:spPr>
        <p:txBody>
          <a:bodyPr/>
          <a:lstStyle/>
          <a:p>
            <a:pPr algn="l"/>
            <a:r>
              <a:rPr lang="en-US" altLang="en-US" sz="2400" smtClean="0">
                <a:latin typeface="Arial" charset="0"/>
                <a:cs typeface="Arial" charset="0"/>
              </a:rPr>
              <a:t>Your Turn 8: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4324350"/>
            <a:ext cx="7772400" cy="1123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smtClean="0"/>
              <a:t>Degree: ___                      </a:t>
            </a:r>
            <a:r>
              <a:rPr lang="en-US" altLang="en-US" sz="2800" b="1" smtClean="0">
                <a:solidFill>
                  <a:srgbClr val="7030A0"/>
                </a:solidFill>
              </a:rPr>
              <a:t>End behavior: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smtClean="0"/>
              <a:t> # real zeros: _____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0538" y="419100"/>
            <a:ext cx="7516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</a:rPr>
              <a:t>For each graph below,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  <a:sym typeface="Symbol" pitchFamily="18" charset="2"/>
              </a:rPr>
              <a:t></a:t>
            </a:r>
            <a:r>
              <a:rPr lang="en-US" altLang="en-US" sz="2200">
                <a:latin typeface="Arial" charset="0"/>
                <a:cs typeface="Arial" charset="0"/>
              </a:rPr>
              <a:t> describe the end behavior,</a:t>
            </a:r>
            <a:endParaRPr lang="en-US" altLang="en-US" sz="2200">
              <a:latin typeface="Arial" charset="0"/>
              <a:cs typeface="Arial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  <a:sym typeface="Symbol" pitchFamily="18" charset="2"/>
              </a:rPr>
              <a:t></a:t>
            </a:r>
            <a:r>
              <a:rPr lang="en-US" altLang="en-US" sz="2200">
                <a:latin typeface="Arial" charset="0"/>
                <a:cs typeface="Arial" charset="0"/>
              </a:rPr>
              <a:t> determine whether it represents an odd-degree or an even-degree function, and</a:t>
            </a:r>
            <a:endParaRPr lang="en-US" altLang="en-US" sz="2200">
              <a:latin typeface="Arial" charset="0"/>
              <a:cs typeface="Arial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  <a:sym typeface="Symbol" pitchFamily="18" charset="2"/>
              </a:rPr>
              <a:t></a:t>
            </a:r>
            <a:r>
              <a:rPr lang="en-US" altLang="en-US" sz="2200">
                <a:latin typeface="Arial" charset="0"/>
                <a:cs typeface="Arial" charset="0"/>
              </a:rPr>
              <a:t> state the number of real zeros.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>
            <a:lum bright="16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38300"/>
            <a:ext cx="2466975" cy="249396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2" name="Group 7"/>
          <p:cNvGrpSpPr>
            <a:grpSpLocks/>
          </p:cNvGrpSpPr>
          <p:nvPr/>
        </p:nvGrpSpPr>
        <p:grpSpPr bwMode="auto">
          <a:xfrm>
            <a:off x="4286250" y="4781550"/>
            <a:ext cx="2693988" cy="1695450"/>
            <a:chOff x="4937125" y="4210050"/>
            <a:chExt cx="2693513" cy="1695450"/>
          </a:xfrm>
        </p:grpSpPr>
        <p:grpSp>
          <p:nvGrpSpPr>
            <p:cNvPr id="24583" name="Group 8"/>
            <p:cNvGrpSpPr>
              <a:grpSpLocks/>
            </p:cNvGrpSpPr>
            <p:nvPr/>
          </p:nvGrpSpPr>
          <p:grpSpPr bwMode="auto">
            <a:xfrm>
              <a:off x="4994275" y="4210050"/>
              <a:ext cx="2636363" cy="817312"/>
              <a:chOff x="1680" y="14117"/>
              <a:chExt cx="1462" cy="555"/>
            </a:xfrm>
          </p:grpSpPr>
          <p:graphicFrame>
            <p:nvGraphicFramePr>
              <p:cNvPr id="24587" name="Object 12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3" name="Equation" r:id="rId5" imgW="304668" imgH="279279" progId="Equation.3">
                      <p:embed/>
                    </p:oleObj>
                  </mc:Choice>
                  <mc:Fallback>
                    <p:oleObj name="Equation" r:id="rId5" imgW="304668" imgH="279279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588" name="Object 13"/>
              <p:cNvGraphicFramePr>
                <a:graphicFrameLocks noChangeAspect="1"/>
              </p:cNvGraphicFramePr>
              <p:nvPr/>
            </p:nvGraphicFramePr>
            <p:xfrm>
              <a:off x="2220" y="14142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4" name="Equation" r:id="rId7" imgW="457002" imgH="203112" progId="Equation.3">
                      <p:embed/>
                    </p:oleObj>
                  </mc:Choice>
                  <mc:Fallback>
                    <p:oleObj name="Equation" r:id="rId7" imgW="457002" imgH="203112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0" y="14142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584" name="Group 11"/>
            <p:cNvGrpSpPr>
              <a:grpSpLocks/>
            </p:cNvGrpSpPr>
            <p:nvPr/>
          </p:nvGrpSpPr>
          <p:grpSpPr bwMode="auto">
            <a:xfrm>
              <a:off x="4937125" y="5086715"/>
              <a:ext cx="2663825" cy="818785"/>
              <a:chOff x="1680" y="14116"/>
              <a:chExt cx="1477" cy="556"/>
            </a:xfrm>
          </p:grpSpPr>
          <p:graphicFrame>
            <p:nvGraphicFramePr>
              <p:cNvPr id="24585" name="Object 10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5" name="Equation" r:id="rId9" imgW="304668" imgH="279279" progId="Equation.3">
                      <p:embed/>
                    </p:oleObj>
                  </mc:Choice>
                  <mc:Fallback>
                    <p:oleObj name="Equation" r:id="rId9" imgW="304668" imgH="279279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586" name="Object 11"/>
              <p:cNvGraphicFramePr>
                <a:graphicFrameLocks noChangeAspect="1"/>
              </p:cNvGraphicFramePr>
              <p:nvPr/>
            </p:nvGraphicFramePr>
            <p:xfrm>
              <a:off x="2235" y="14116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6" name="Equation" r:id="rId11" imgW="457002" imgH="203112" progId="Equation.3">
                      <p:embed/>
                    </p:oleObj>
                  </mc:Choice>
                  <mc:Fallback>
                    <p:oleObj name="Equation" r:id="rId11" imgW="457002" imgH="203112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5" y="14116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23950"/>
            <a:ext cx="7772400" cy="1143000"/>
          </a:xfrm>
        </p:spPr>
        <p:txBody>
          <a:bodyPr/>
          <a:lstStyle/>
          <a:p>
            <a:pPr algn="l"/>
            <a:r>
              <a:rPr lang="en-US" altLang="en-US" sz="2400" smtClean="0">
                <a:latin typeface="Arial" charset="0"/>
                <a:cs typeface="Arial" charset="0"/>
              </a:rPr>
              <a:t>Your Turn 9:  Your own: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4324350"/>
            <a:ext cx="7772400" cy="1123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smtClean="0"/>
              <a:t>Degree: ___                       </a:t>
            </a:r>
            <a:r>
              <a:rPr lang="en-US" altLang="en-US" sz="2800" b="1" smtClean="0">
                <a:solidFill>
                  <a:srgbClr val="7030A0"/>
                </a:solidFill>
              </a:rPr>
              <a:t>End behavior: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smtClean="0"/>
              <a:t># real zeros: _____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90538" y="419100"/>
            <a:ext cx="7516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</a:rPr>
              <a:t>For each graph below,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  <a:sym typeface="Symbol" pitchFamily="18" charset="2"/>
              </a:rPr>
              <a:t></a:t>
            </a:r>
            <a:r>
              <a:rPr lang="en-US" altLang="en-US" sz="2200">
                <a:latin typeface="Arial" charset="0"/>
                <a:cs typeface="Arial" charset="0"/>
              </a:rPr>
              <a:t> describe the end behavior,</a:t>
            </a:r>
            <a:endParaRPr lang="en-US" altLang="en-US" sz="2200">
              <a:latin typeface="Arial" charset="0"/>
              <a:cs typeface="Arial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  <a:sym typeface="Symbol" pitchFamily="18" charset="2"/>
              </a:rPr>
              <a:t></a:t>
            </a:r>
            <a:r>
              <a:rPr lang="en-US" altLang="en-US" sz="2200">
                <a:latin typeface="Arial" charset="0"/>
                <a:cs typeface="Arial" charset="0"/>
              </a:rPr>
              <a:t> determine whether it represents an odd-degree or an even-degree function, and</a:t>
            </a:r>
            <a:endParaRPr lang="en-US" altLang="en-US" sz="2200">
              <a:latin typeface="Arial" charset="0"/>
              <a:cs typeface="Arial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Arial" charset="0"/>
                <a:sym typeface="Symbol" pitchFamily="18" charset="2"/>
              </a:rPr>
              <a:t></a:t>
            </a:r>
            <a:r>
              <a:rPr lang="en-US" altLang="en-US" sz="2200">
                <a:latin typeface="Arial" charset="0"/>
                <a:cs typeface="Arial" charset="0"/>
              </a:rPr>
              <a:t> state the number of real zeros.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638300"/>
            <a:ext cx="264795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7"/>
          <p:cNvGrpSpPr>
            <a:grpSpLocks/>
          </p:cNvGrpSpPr>
          <p:nvPr/>
        </p:nvGrpSpPr>
        <p:grpSpPr bwMode="auto">
          <a:xfrm>
            <a:off x="4286250" y="4781550"/>
            <a:ext cx="2693988" cy="1695450"/>
            <a:chOff x="4937125" y="4210050"/>
            <a:chExt cx="2693513" cy="1695450"/>
          </a:xfrm>
        </p:grpSpPr>
        <p:grpSp>
          <p:nvGrpSpPr>
            <p:cNvPr id="25607" name="Group 8"/>
            <p:cNvGrpSpPr>
              <a:grpSpLocks/>
            </p:cNvGrpSpPr>
            <p:nvPr/>
          </p:nvGrpSpPr>
          <p:grpSpPr bwMode="auto">
            <a:xfrm>
              <a:off x="4994275" y="4210050"/>
              <a:ext cx="2636363" cy="817312"/>
              <a:chOff x="1680" y="14117"/>
              <a:chExt cx="1462" cy="555"/>
            </a:xfrm>
          </p:grpSpPr>
          <p:graphicFrame>
            <p:nvGraphicFramePr>
              <p:cNvPr id="25611" name="Object 12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37" name="Equation" r:id="rId5" imgW="304668" imgH="279279" progId="Equation.3">
                      <p:embed/>
                    </p:oleObj>
                  </mc:Choice>
                  <mc:Fallback>
                    <p:oleObj name="Equation" r:id="rId5" imgW="304668" imgH="279279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12" name="Object 13"/>
              <p:cNvGraphicFramePr>
                <a:graphicFrameLocks noChangeAspect="1"/>
              </p:cNvGraphicFramePr>
              <p:nvPr/>
            </p:nvGraphicFramePr>
            <p:xfrm>
              <a:off x="2220" y="14142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38" name="Equation" r:id="rId7" imgW="457002" imgH="203112" progId="Equation.3">
                      <p:embed/>
                    </p:oleObj>
                  </mc:Choice>
                  <mc:Fallback>
                    <p:oleObj name="Equation" r:id="rId7" imgW="457002" imgH="203112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0" y="14142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5608" name="Group 11"/>
            <p:cNvGrpSpPr>
              <a:grpSpLocks/>
            </p:cNvGrpSpPr>
            <p:nvPr/>
          </p:nvGrpSpPr>
          <p:grpSpPr bwMode="auto">
            <a:xfrm>
              <a:off x="4937125" y="5086715"/>
              <a:ext cx="2663825" cy="818785"/>
              <a:chOff x="1680" y="14116"/>
              <a:chExt cx="1477" cy="556"/>
            </a:xfrm>
          </p:grpSpPr>
          <p:graphicFrame>
            <p:nvGraphicFramePr>
              <p:cNvPr id="25609" name="Object 10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39" name="Equation" r:id="rId9" imgW="304668" imgH="279279" progId="Equation.3">
                      <p:embed/>
                    </p:oleObj>
                  </mc:Choice>
                  <mc:Fallback>
                    <p:oleObj name="Equation" r:id="rId9" imgW="304668" imgH="279279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10" name="Object 11"/>
              <p:cNvGraphicFramePr>
                <a:graphicFrameLocks noChangeAspect="1"/>
              </p:cNvGraphicFramePr>
              <p:nvPr/>
            </p:nvGraphicFramePr>
            <p:xfrm>
              <a:off x="2235" y="14116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40" name="Equation" r:id="rId11" imgW="457002" imgH="203112" progId="Equation.3">
                      <p:embed/>
                    </p:oleObj>
                  </mc:Choice>
                  <mc:Fallback>
                    <p:oleObj name="Equation" r:id="rId11" imgW="457002" imgH="203112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5" y="14116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Closure 5.1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8915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Lesson 5.1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Check for understanding:</a:t>
            </a:r>
          </a:p>
          <a:p>
            <a:pPr>
              <a:buFontTx/>
              <a:buNone/>
            </a:pPr>
            <a:r>
              <a:rPr lang="en-US" altLang="en-US" smtClean="0"/>
              <a:t>           </a:t>
            </a:r>
            <a:r>
              <a:rPr lang="en-US" altLang="en-US" smtClean="0">
                <a:solidFill>
                  <a:srgbClr val="FF0000"/>
                </a:solidFill>
              </a:rPr>
              <a:t>Closure 5.1</a:t>
            </a:r>
            <a:r>
              <a:rPr lang="en-US" altLang="en-US" smtClean="0"/>
              <a:t> </a:t>
            </a:r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Homework:</a:t>
            </a:r>
          </a:p>
          <a:p>
            <a:pPr>
              <a:buFontTx/>
              <a:buNone/>
            </a:pPr>
            <a:r>
              <a:rPr lang="en-US" altLang="en-US" smtClean="0"/>
              <a:t>               </a:t>
            </a:r>
            <a:r>
              <a:rPr lang="en-US" altLang="en-US" smtClean="0">
                <a:solidFill>
                  <a:srgbClr val="FF0000"/>
                </a:solidFill>
              </a:rPr>
              <a:t>Practice 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Warm-up 5.1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5105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47244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2971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441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Warm-up 5.1</a:t>
            </a: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2484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61722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24200"/>
            <a:ext cx="7772400" cy="1143000"/>
          </a:xfrm>
        </p:spPr>
        <p:txBody>
          <a:bodyPr/>
          <a:lstStyle/>
          <a:p>
            <a:r>
              <a:rPr lang="en-US" altLang="en-US" smtClean="0"/>
              <a:t>5.2 Graphs of Polynomial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358900" y="2527300"/>
            <a:ext cx="7524750" cy="3609975"/>
            <a:chOff x="856" y="1592"/>
            <a:chExt cx="4740" cy="2274"/>
          </a:xfrm>
        </p:grpSpPr>
        <p:grpSp>
          <p:nvGrpSpPr>
            <p:cNvPr id="4117" name="Group 64"/>
            <p:cNvGrpSpPr>
              <a:grpSpLocks/>
            </p:cNvGrpSpPr>
            <p:nvPr/>
          </p:nvGrpSpPr>
          <p:grpSpPr bwMode="auto">
            <a:xfrm>
              <a:off x="860" y="1592"/>
              <a:ext cx="4736" cy="2274"/>
              <a:chOff x="860" y="1592"/>
              <a:chExt cx="4736" cy="2274"/>
            </a:xfrm>
          </p:grpSpPr>
          <p:sp>
            <p:nvSpPr>
              <p:cNvPr id="4119" name="Rectangle 9"/>
              <p:cNvSpPr>
                <a:spLocks noChangeArrowheads="1"/>
              </p:cNvSpPr>
              <p:nvPr/>
            </p:nvSpPr>
            <p:spPr bwMode="auto">
              <a:xfrm>
                <a:off x="860" y="1593"/>
                <a:ext cx="4733" cy="22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53882" dir="81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b="0" baseline="0">
                  <a:latin typeface="Times" charset="0"/>
                  <a:ea typeface="+mn-ea"/>
                </a:endParaRPr>
              </a:p>
            </p:txBody>
          </p:sp>
          <p:sp>
            <p:nvSpPr>
              <p:cNvPr id="4120" name="Text Box 17"/>
              <p:cNvSpPr txBox="1">
                <a:spLocks noChangeArrowheads="1"/>
              </p:cNvSpPr>
              <p:nvPr/>
            </p:nvSpPr>
            <p:spPr bwMode="auto">
              <a:xfrm>
                <a:off x="942" y="1696"/>
                <a:ext cx="6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b="0" baseline="0">
                    <a:solidFill>
                      <a:schemeClr val="accent2"/>
                    </a:solidFill>
                    <a:latin typeface="Helvetica" pitchFamily="34" charset="0"/>
                  </a:rPr>
                  <a:t>Degree</a:t>
                </a:r>
              </a:p>
            </p:txBody>
          </p:sp>
          <p:sp>
            <p:nvSpPr>
              <p:cNvPr id="4121" name="Text Box 18"/>
              <p:cNvSpPr txBox="1">
                <a:spLocks noChangeArrowheads="1"/>
              </p:cNvSpPr>
              <p:nvPr/>
            </p:nvSpPr>
            <p:spPr bwMode="auto">
              <a:xfrm>
                <a:off x="1894" y="1696"/>
                <a:ext cx="5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b="0" baseline="0">
                    <a:solidFill>
                      <a:schemeClr val="accent2"/>
                    </a:solidFill>
                    <a:latin typeface="Helvetica" pitchFamily="34" charset="0"/>
                  </a:rPr>
                  <a:t>Type</a:t>
                </a:r>
              </a:p>
            </p:txBody>
          </p:sp>
          <p:sp>
            <p:nvSpPr>
              <p:cNvPr id="4122" name="Text Box 19"/>
              <p:cNvSpPr txBox="1">
                <a:spLocks noChangeArrowheads="1"/>
              </p:cNvSpPr>
              <p:nvPr/>
            </p:nvSpPr>
            <p:spPr bwMode="auto">
              <a:xfrm>
                <a:off x="3375" y="1696"/>
                <a:ext cx="12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200" b="0" baseline="0">
                    <a:solidFill>
                      <a:schemeClr val="accent2"/>
                    </a:solidFill>
                    <a:latin typeface="Helvetica" pitchFamily="34" charset="0"/>
                  </a:rPr>
                  <a:t>Standard Form</a:t>
                </a:r>
              </a:p>
            </p:txBody>
          </p:sp>
          <p:sp>
            <p:nvSpPr>
              <p:cNvPr id="4123" name="Line 10"/>
              <p:cNvSpPr>
                <a:spLocks noChangeShapeType="1"/>
              </p:cNvSpPr>
              <p:nvPr/>
            </p:nvSpPr>
            <p:spPr bwMode="auto">
              <a:xfrm>
                <a:off x="864" y="2048"/>
                <a:ext cx="47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Line 11"/>
              <p:cNvSpPr>
                <a:spLocks noChangeShapeType="1"/>
              </p:cNvSpPr>
              <p:nvPr/>
            </p:nvSpPr>
            <p:spPr bwMode="auto">
              <a:xfrm>
                <a:off x="864" y="2418"/>
                <a:ext cx="47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b" anchorCtr="1"/>
              <a:lstStyle/>
              <a:p>
                <a:endParaRPr lang="en-US"/>
              </a:p>
            </p:txBody>
          </p:sp>
          <p:sp>
            <p:nvSpPr>
              <p:cNvPr id="4125" name="Line 12"/>
              <p:cNvSpPr>
                <a:spLocks noChangeShapeType="1"/>
              </p:cNvSpPr>
              <p:nvPr/>
            </p:nvSpPr>
            <p:spPr bwMode="auto">
              <a:xfrm>
                <a:off x="864" y="3158"/>
                <a:ext cx="47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b" anchorCtr="1"/>
              <a:lstStyle/>
              <a:p>
                <a:endParaRPr lang="en-US"/>
              </a:p>
            </p:txBody>
          </p:sp>
          <p:sp>
            <p:nvSpPr>
              <p:cNvPr id="4126" name="Line 14"/>
              <p:cNvSpPr>
                <a:spLocks noChangeShapeType="1"/>
              </p:cNvSpPr>
              <p:nvPr/>
            </p:nvSpPr>
            <p:spPr bwMode="auto">
              <a:xfrm>
                <a:off x="1688" y="1592"/>
                <a:ext cx="0" cy="2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Line 15"/>
              <p:cNvSpPr>
                <a:spLocks noChangeShapeType="1"/>
              </p:cNvSpPr>
              <p:nvPr/>
            </p:nvSpPr>
            <p:spPr bwMode="auto">
              <a:xfrm>
                <a:off x="2616" y="1592"/>
                <a:ext cx="0" cy="2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Line 59"/>
              <p:cNvSpPr>
                <a:spLocks noChangeShapeType="1"/>
              </p:cNvSpPr>
              <p:nvPr/>
            </p:nvSpPr>
            <p:spPr bwMode="auto">
              <a:xfrm>
                <a:off x="864" y="2792"/>
                <a:ext cx="4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8" name="Line 13"/>
            <p:cNvSpPr>
              <a:spLocks noChangeShapeType="1"/>
            </p:cNvSpPr>
            <p:nvPr/>
          </p:nvSpPr>
          <p:spPr bwMode="auto">
            <a:xfrm>
              <a:off x="856" y="3528"/>
              <a:ext cx="47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b" anchorCtr="1"/>
            <a:lstStyle/>
            <a:p>
              <a:endParaRPr lang="en-US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366838" y="868363"/>
            <a:ext cx="7548562" cy="14255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177" name="Rectangle 57"/>
          <p:cNvSpPr>
            <a:spLocks noChangeArrowheads="1"/>
          </p:cNvSpPr>
          <p:nvPr/>
        </p:nvSpPr>
        <p:spPr bwMode="auto">
          <a:xfrm>
            <a:off x="1143000" y="685800"/>
            <a:ext cx="78486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427163" y="995363"/>
            <a:ext cx="7478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baseline="0"/>
              <a:t>You are already familiar with some types of polynomial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baseline="0"/>
              <a:t>functions. Here is a summary of common types of</a:t>
            </a:r>
            <a:br>
              <a:rPr lang="en-US" altLang="en-US" sz="2400" b="0" baseline="0"/>
            </a:br>
            <a:r>
              <a:rPr lang="en-US" altLang="en-US" sz="2400" b="0" baseline="0"/>
              <a:t>polynomial functions.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1863725" y="56388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4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2814638" y="56388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Quartic</a:t>
            </a:r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4254500" y="5638800"/>
            <a:ext cx="463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i="1" baseline="0"/>
              <a:t>f </a:t>
            </a:r>
            <a:r>
              <a:rPr lang="en-US" altLang="en-US" sz="2200" b="0" baseline="0"/>
              <a:t>(</a:t>
            </a:r>
            <a:r>
              <a:rPr lang="en-US" altLang="en-US" sz="2200" b="0" i="1" baseline="0"/>
              <a:t>x</a:t>
            </a:r>
            <a:r>
              <a:rPr lang="en-US" altLang="en-US" sz="2200" b="0" baseline="0"/>
              <a:t>) = </a:t>
            </a:r>
            <a:r>
              <a:rPr lang="en-US" altLang="en-US" sz="2200" b="0" i="1" baseline="0"/>
              <a:t>a</a:t>
            </a:r>
            <a:r>
              <a:rPr lang="en-US" altLang="en-US" sz="2200" baseline="-25000"/>
              <a:t>4</a:t>
            </a:r>
            <a:r>
              <a:rPr lang="en-US" altLang="en-US" sz="1000" baseline="-25000"/>
              <a:t> </a:t>
            </a:r>
            <a:r>
              <a:rPr lang="en-US" altLang="en-US" sz="2200" b="0" i="1" baseline="0"/>
              <a:t>x</a:t>
            </a:r>
            <a:r>
              <a:rPr lang="en-US" altLang="en-US" sz="1000" b="0" i="1" baseline="0"/>
              <a:t> </a:t>
            </a:r>
            <a:r>
              <a:rPr lang="en-US" altLang="en-US" sz="2200" baseline="40000"/>
              <a:t>4</a:t>
            </a:r>
            <a:r>
              <a:rPr lang="en-US" altLang="en-US" sz="2200" b="0" i="1" baseline="0"/>
              <a:t> + a</a:t>
            </a:r>
            <a:r>
              <a:rPr lang="en-US" altLang="en-US" sz="1000" b="0" i="1" baseline="0"/>
              <a:t> </a:t>
            </a:r>
            <a:r>
              <a:rPr lang="en-US" altLang="en-US" sz="2200" baseline="-25000"/>
              <a:t>3</a:t>
            </a:r>
            <a:r>
              <a:rPr lang="en-US" altLang="en-US" sz="1000" baseline="-25000"/>
              <a:t> </a:t>
            </a:r>
            <a:r>
              <a:rPr lang="en-US" altLang="en-US" sz="2200" b="0" i="1" baseline="0"/>
              <a:t>x</a:t>
            </a:r>
            <a:r>
              <a:rPr lang="en-US" altLang="en-US" sz="1000" b="0" i="1" baseline="0"/>
              <a:t> </a:t>
            </a:r>
            <a:r>
              <a:rPr lang="en-US" altLang="en-US" sz="2200" baseline="40000"/>
              <a:t>3</a:t>
            </a:r>
            <a:r>
              <a:rPr lang="en-US" altLang="en-US" sz="2800" b="0" i="1" baseline="0"/>
              <a:t> </a:t>
            </a:r>
            <a:r>
              <a:rPr lang="en-US" altLang="en-US" sz="2200" b="0" i="1" baseline="0"/>
              <a:t>+ a</a:t>
            </a:r>
            <a:r>
              <a:rPr lang="en-US" altLang="en-US" sz="1000" b="0" i="1" baseline="0"/>
              <a:t> </a:t>
            </a:r>
            <a:r>
              <a:rPr lang="en-US" altLang="en-US" sz="2200" baseline="-25000"/>
              <a:t>2</a:t>
            </a:r>
            <a:r>
              <a:rPr lang="en-US" altLang="en-US" sz="1000" baseline="-25000"/>
              <a:t> </a:t>
            </a:r>
            <a:r>
              <a:rPr lang="en-US" altLang="en-US" sz="2200" b="0" i="1" baseline="0"/>
              <a:t>x</a:t>
            </a:r>
            <a:r>
              <a:rPr lang="en-US" altLang="en-US" sz="1000" b="0" i="1" baseline="0"/>
              <a:t> </a:t>
            </a:r>
            <a:r>
              <a:rPr lang="en-US" altLang="en-US" sz="2200" baseline="40000"/>
              <a:t>2</a:t>
            </a:r>
            <a:r>
              <a:rPr lang="en-US" altLang="en-US" sz="2800" b="0" i="1" baseline="0"/>
              <a:t> </a:t>
            </a:r>
            <a:r>
              <a:rPr lang="en-US" altLang="en-US" sz="2200" b="0" i="1" baseline="0"/>
              <a:t>+</a:t>
            </a:r>
            <a:r>
              <a:rPr lang="en-US" altLang="en-US" sz="2800" b="0" i="1" baseline="0"/>
              <a:t> </a:t>
            </a:r>
            <a:r>
              <a:rPr lang="en-US" altLang="en-US" sz="2200" b="0" i="1" baseline="0"/>
              <a:t>a</a:t>
            </a:r>
            <a:r>
              <a:rPr lang="en-US" altLang="en-US" sz="1000" b="0" i="1" baseline="0"/>
              <a:t> </a:t>
            </a:r>
            <a:r>
              <a:rPr lang="en-US" altLang="en-US" sz="2200" baseline="-25000"/>
              <a:t>1</a:t>
            </a:r>
            <a:r>
              <a:rPr lang="en-US" altLang="en-US" sz="1000" baseline="-25000"/>
              <a:t> </a:t>
            </a:r>
            <a:r>
              <a:rPr lang="en-US" altLang="en-US" sz="2200" b="0" i="1" baseline="0"/>
              <a:t>x + a</a:t>
            </a:r>
            <a:r>
              <a:rPr lang="en-US" altLang="en-US" sz="1000" b="0" i="1" baseline="0"/>
              <a:t> </a:t>
            </a:r>
            <a:r>
              <a:rPr lang="en-US" altLang="en-US" sz="2200" baseline="-25000"/>
              <a:t>0</a:t>
            </a:r>
            <a:endParaRPr lang="en-US" altLang="en-US" sz="2200" b="0" i="1" baseline="0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1863725" y="3309938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0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814638" y="3309938"/>
            <a:ext cx="1176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Constant</a:t>
            </a:r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4254500" y="3309938"/>
            <a:ext cx="124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i="1" baseline="0"/>
              <a:t>f </a:t>
            </a:r>
            <a:r>
              <a:rPr lang="en-US" altLang="en-US" sz="2200" b="0" baseline="0"/>
              <a:t>(</a:t>
            </a:r>
            <a:r>
              <a:rPr lang="en-US" altLang="en-US" sz="2200" b="0" i="1" baseline="0"/>
              <a:t>x</a:t>
            </a:r>
            <a:r>
              <a:rPr lang="en-US" altLang="en-US" sz="2200" b="0" baseline="0"/>
              <a:t>) = </a:t>
            </a:r>
            <a:r>
              <a:rPr lang="en-US" altLang="en-US" sz="2200" b="0" i="1" baseline="0"/>
              <a:t>a</a:t>
            </a:r>
            <a:r>
              <a:rPr lang="en-US" altLang="en-US" sz="800" b="0" i="1" baseline="0"/>
              <a:t> </a:t>
            </a:r>
            <a:r>
              <a:rPr lang="en-US" altLang="en-US" sz="2200" baseline="-25000"/>
              <a:t>0</a:t>
            </a:r>
            <a:endParaRPr lang="en-US" altLang="en-US" sz="2200" b="0" i="1" baseline="0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863725" y="5056188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3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2814638" y="5056188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Cubic</a:t>
            </a:r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4254500" y="5056188"/>
            <a:ext cx="384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i="1" baseline="0"/>
              <a:t>f </a:t>
            </a:r>
            <a:r>
              <a:rPr lang="en-US" altLang="en-US" sz="2200" b="0" baseline="0"/>
              <a:t>(</a:t>
            </a:r>
            <a:r>
              <a:rPr lang="en-US" altLang="en-US" sz="2200" b="0" i="1" baseline="0"/>
              <a:t>x</a:t>
            </a:r>
            <a:r>
              <a:rPr lang="en-US" altLang="en-US" sz="2200" b="0" baseline="0"/>
              <a:t>) = </a:t>
            </a:r>
            <a:r>
              <a:rPr lang="en-US" altLang="en-US" sz="2200" b="0" i="1" baseline="0"/>
              <a:t>a</a:t>
            </a:r>
            <a:r>
              <a:rPr lang="en-US" altLang="en-US" sz="800" b="0" i="1" baseline="0"/>
              <a:t> </a:t>
            </a:r>
            <a:r>
              <a:rPr lang="en-US" altLang="en-US" sz="2200" baseline="-25000"/>
              <a:t>3</a:t>
            </a:r>
            <a:r>
              <a:rPr lang="en-US" altLang="en-US" sz="1200" baseline="-25000"/>
              <a:t> </a:t>
            </a:r>
            <a:r>
              <a:rPr lang="en-US" altLang="en-US" sz="2200" b="0" i="1" baseline="0"/>
              <a:t>x</a:t>
            </a:r>
            <a:r>
              <a:rPr lang="en-US" altLang="en-US" sz="1000" b="0" i="1" baseline="0"/>
              <a:t> </a:t>
            </a:r>
            <a:r>
              <a:rPr lang="en-US" altLang="en-US" sz="2200" baseline="40000"/>
              <a:t>3</a:t>
            </a:r>
            <a:r>
              <a:rPr lang="en-US" altLang="en-US" sz="2800" b="0" i="1" baseline="0"/>
              <a:t> </a:t>
            </a:r>
            <a:r>
              <a:rPr lang="en-US" altLang="en-US" sz="2200" b="0" i="1" baseline="0"/>
              <a:t>+ a</a:t>
            </a:r>
            <a:r>
              <a:rPr lang="en-US" altLang="en-US" sz="800" b="0" i="1" baseline="0"/>
              <a:t> </a:t>
            </a:r>
            <a:r>
              <a:rPr lang="en-US" altLang="en-US" sz="2200" baseline="-25000"/>
              <a:t>2</a:t>
            </a:r>
            <a:r>
              <a:rPr lang="en-US" altLang="en-US" sz="1200" baseline="-25000"/>
              <a:t>  </a:t>
            </a:r>
            <a:r>
              <a:rPr lang="en-US" altLang="en-US" sz="2200" b="0" i="1" baseline="0"/>
              <a:t>x</a:t>
            </a:r>
            <a:r>
              <a:rPr lang="en-US" altLang="en-US" sz="1000" b="0" i="1" baseline="0"/>
              <a:t> </a:t>
            </a:r>
            <a:r>
              <a:rPr lang="en-US" altLang="en-US" sz="2200" baseline="40000"/>
              <a:t>2</a:t>
            </a:r>
            <a:r>
              <a:rPr lang="en-US" altLang="en-US" sz="2800" b="0" i="1" baseline="0"/>
              <a:t> </a:t>
            </a:r>
            <a:r>
              <a:rPr lang="en-US" altLang="en-US" sz="2200" b="0" i="1" baseline="0"/>
              <a:t>+</a:t>
            </a:r>
            <a:r>
              <a:rPr lang="en-US" altLang="en-US" sz="2800" b="0" i="1" baseline="0"/>
              <a:t> </a:t>
            </a:r>
            <a:r>
              <a:rPr lang="en-US" altLang="en-US" sz="2200" b="0" i="1" baseline="0"/>
              <a:t>a</a:t>
            </a:r>
            <a:r>
              <a:rPr lang="en-US" altLang="en-US" sz="800" b="0" i="1" baseline="0"/>
              <a:t> </a:t>
            </a:r>
            <a:r>
              <a:rPr lang="en-US" altLang="en-US" sz="2200" baseline="-25000"/>
              <a:t>1</a:t>
            </a:r>
            <a:r>
              <a:rPr lang="en-US" altLang="en-US" sz="1000" baseline="-25000"/>
              <a:t> </a:t>
            </a:r>
            <a:r>
              <a:rPr lang="en-US" altLang="en-US" sz="2200" b="0" i="1" baseline="0"/>
              <a:t>x + a</a:t>
            </a:r>
            <a:r>
              <a:rPr lang="en-US" altLang="en-US" sz="800" b="0" i="1" baseline="0"/>
              <a:t> </a:t>
            </a:r>
            <a:r>
              <a:rPr lang="en-US" altLang="en-US" sz="2200" baseline="-25000"/>
              <a:t>0</a:t>
            </a:r>
            <a:endParaRPr lang="en-US" altLang="en-US" sz="2200" b="0" i="1" baseline="0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863725" y="4473575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2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2814638" y="4473575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Quadratic</a:t>
            </a:r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4254500" y="4473575"/>
            <a:ext cx="294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i="1" baseline="0"/>
              <a:t>f </a:t>
            </a:r>
            <a:r>
              <a:rPr lang="en-US" altLang="en-US" sz="2200" b="0" baseline="0"/>
              <a:t>(</a:t>
            </a:r>
            <a:r>
              <a:rPr lang="en-US" altLang="en-US" sz="2200" b="0" i="1" baseline="0"/>
              <a:t>x</a:t>
            </a:r>
            <a:r>
              <a:rPr lang="en-US" altLang="en-US" sz="2200" b="0" baseline="0"/>
              <a:t>) = </a:t>
            </a:r>
            <a:r>
              <a:rPr lang="en-US" altLang="en-US" sz="2200" b="0" i="1" baseline="0"/>
              <a:t>a</a:t>
            </a:r>
            <a:r>
              <a:rPr lang="en-US" altLang="en-US" sz="800" b="0" i="1" baseline="0"/>
              <a:t> </a:t>
            </a:r>
            <a:r>
              <a:rPr lang="en-US" altLang="en-US" sz="2200" baseline="-25000"/>
              <a:t>2</a:t>
            </a:r>
            <a:r>
              <a:rPr lang="en-US" altLang="en-US" sz="1000" baseline="-25000"/>
              <a:t>  </a:t>
            </a:r>
            <a:r>
              <a:rPr lang="en-US" altLang="en-US" sz="2200" b="0" i="1" baseline="0"/>
              <a:t>x</a:t>
            </a:r>
            <a:r>
              <a:rPr lang="en-US" altLang="en-US" sz="1000" b="0" i="1" baseline="0"/>
              <a:t> </a:t>
            </a:r>
            <a:r>
              <a:rPr lang="en-US" altLang="en-US" sz="2200" baseline="40000"/>
              <a:t>2</a:t>
            </a:r>
            <a:r>
              <a:rPr lang="en-US" altLang="en-US" sz="2800" b="0" i="1" baseline="0"/>
              <a:t> </a:t>
            </a:r>
            <a:r>
              <a:rPr lang="en-US" altLang="en-US" sz="2200" b="0" i="1" baseline="0"/>
              <a:t>+</a:t>
            </a:r>
            <a:r>
              <a:rPr lang="en-US" altLang="en-US" sz="2800" b="0" i="1" baseline="0"/>
              <a:t> </a:t>
            </a:r>
            <a:r>
              <a:rPr lang="en-US" altLang="en-US" sz="2200" b="0" i="1" baseline="0"/>
              <a:t>a</a:t>
            </a:r>
            <a:r>
              <a:rPr lang="en-US" altLang="en-US" sz="800" b="0" i="1" baseline="0"/>
              <a:t> </a:t>
            </a:r>
            <a:r>
              <a:rPr lang="en-US" altLang="en-US" sz="2200" baseline="-25000"/>
              <a:t>1</a:t>
            </a:r>
            <a:r>
              <a:rPr lang="en-US" altLang="en-US" sz="1000" baseline="-25000"/>
              <a:t> </a:t>
            </a:r>
            <a:r>
              <a:rPr lang="en-US" altLang="en-US" sz="2200" b="0" i="1" baseline="0"/>
              <a:t>x + a</a:t>
            </a:r>
            <a:r>
              <a:rPr lang="en-US" altLang="en-US" sz="800" b="0" i="1" baseline="0"/>
              <a:t> </a:t>
            </a:r>
            <a:r>
              <a:rPr lang="en-US" altLang="en-US" sz="2200" baseline="-25000"/>
              <a:t>0</a:t>
            </a:r>
            <a:endParaRPr lang="en-US" altLang="en-US" sz="2200" b="0" i="1" baseline="0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1863725" y="3890963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1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2814638" y="38909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Linear</a:t>
            </a: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4254500" y="3890963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i="1" baseline="0"/>
              <a:t>f </a:t>
            </a:r>
            <a:r>
              <a:rPr lang="en-US" altLang="en-US" sz="2200" b="0" baseline="0"/>
              <a:t>(</a:t>
            </a:r>
            <a:r>
              <a:rPr lang="en-US" altLang="en-US" sz="2200" b="0" i="1" baseline="0"/>
              <a:t>x</a:t>
            </a:r>
            <a:r>
              <a:rPr lang="en-US" altLang="en-US" sz="2200" b="0" baseline="0"/>
              <a:t>) = </a:t>
            </a:r>
            <a:r>
              <a:rPr lang="en-US" altLang="en-US" sz="2200" b="0" i="1" baseline="0"/>
              <a:t>a</a:t>
            </a:r>
            <a:r>
              <a:rPr lang="en-US" altLang="en-US" sz="2200" baseline="-25000"/>
              <a:t>1</a:t>
            </a:r>
            <a:r>
              <a:rPr lang="en-US" altLang="en-US" sz="2200" b="0" i="1" baseline="0"/>
              <a:t>x + a</a:t>
            </a:r>
            <a:r>
              <a:rPr lang="en-US" altLang="en-US" sz="800" b="0" i="1" baseline="0"/>
              <a:t> </a:t>
            </a:r>
            <a:r>
              <a:rPr lang="en-US" altLang="en-US" sz="2200" baseline="-25000"/>
              <a:t>0</a:t>
            </a:r>
            <a:endParaRPr lang="en-US" altLang="en-US" sz="2200" b="0" i="1" baseline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77" grpId="0" animBg="1"/>
      <p:bldP spid="5127" grpId="0" autoUpdateAnimBg="0"/>
      <p:bldP spid="5151" grpId="0" autoUpdateAnimBg="0"/>
      <p:bldP spid="5156" grpId="0" autoUpdateAnimBg="0"/>
      <p:bldP spid="5157" grpId="0" autoUpdateAnimBg="0"/>
      <p:bldP spid="5147" grpId="0" autoUpdateAnimBg="0"/>
      <p:bldP spid="5152" grpId="0" autoUpdateAnimBg="0"/>
      <p:bldP spid="5158" grpId="0" autoUpdateAnimBg="0"/>
      <p:bldP spid="5150" grpId="0" autoUpdateAnimBg="0"/>
      <p:bldP spid="5155" grpId="0" autoUpdateAnimBg="0"/>
      <p:bldP spid="5159" grpId="0" autoUpdateAnimBg="0"/>
      <p:bldP spid="5149" grpId="0" autoUpdateAnimBg="0"/>
      <p:bldP spid="5154" grpId="0" autoUpdateAnimBg="0"/>
      <p:bldP spid="5160" grpId="0" autoUpdateAnimBg="0"/>
      <p:bldP spid="5148" grpId="0" autoUpdateAnimBg="0"/>
      <p:bldP spid="5153" grpId="0" autoUpdateAnimBg="0"/>
      <p:bldP spid="516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381000" y="1196975"/>
            <a:ext cx="83613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i="1">
                <a:solidFill>
                  <a:srgbClr val="063DE8"/>
                </a:solidFill>
              </a:rPr>
              <a:t>We have learned how to graph functions with the following degrees: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63DE8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i="1"/>
              <a:t>		</a:t>
            </a:r>
            <a:r>
              <a:rPr lang="en-US" altLang="en-US"/>
              <a:t>0</a:t>
            </a:r>
            <a:r>
              <a:rPr lang="en-US" altLang="en-US" i="1"/>
              <a:t>                  Example:  f</a:t>
            </a:r>
            <a:r>
              <a:rPr lang="en-US" altLang="en-US"/>
              <a:t>(x) = 2</a:t>
            </a:r>
            <a:r>
              <a:rPr lang="en-US" altLang="en-US" i="1"/>
              <a:t>     	 horizontal line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i="1"/>
              <a:t>		</a:t>
            </a:r>
            <a:r>
              <a:rPr lang="en-US" altLang="en-US"/>
              <a:t>1</a:t>
            </a:r>
            <a:r>
              <a:rPr lang="en-US" altLang="en-US" i="1"/>
              <a:t>	Example: f</a:t>
            </a:r>
            <a:r>
              <a:rPr lang="en-US" altLang="en-US"/>
              <a:t>(x) = 2x – 3</a:t>
            </a:r>
            <a:r>
              <a:rPr lang="en-US" altLang="en-US" i="1"/>
              <a:t>    	line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i="1"/>
              <a:t>		</a:t>
            </a:r>
            <a:r>
              <a:rPr lang="en-US" altLang="en-US"/>
              <a:t>2</a:t>
            </a:r>
            <a:r>
              <a:rPr lang="en-US" altLang="en-US" i="1"/>
              <a:t>	Example: f</a:t>
            </a:r>
            <a:r>
              <a:rPr lang="en-US" altLang="en-US"/>
              <a:t>(x) = x</a:t>
            </a:r>
            <a:r>
              <a:rPr lang="en-US" altLang="en-US" sz="3600"/>
              <a:t>2</a:t>
            </a:r>
            <a:r>
              <a:rPr lang="en-US" altLang="en-US"/>
              <a:t> + 2x – 3</a:t>
            </a:r>
            <a:r>
              <a:rPr lang="en-US" altLang="en-US" i="1"/>
              <a:t> 	para</a:t>
            </a:r>
            <a:r>
              <a:rPr lang="en-US" altLang="en-US"/>
              <a:t>bola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304800" y="4514850"/>
            <a:ext cx="79454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E0001B"/>
                </a:solidFill>
              </a:rPr>
              <a:t>How do you graph polynomial functions with degrees higher than 2?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696200" cy="533400"/>
          </a:xfrm>
          <a:noFill/>
        </p:spPr>
        <p:txBody>
          <a:bodyPr/>
          <a:lstStyle/>
          <a:p>
            <a:pPr algn="l"/>
            <a:r>
              <a:rPr lang="en-US" altLang="en-US" sz="2800" b="1" i="1" smtClean="0">
                <a:solidFill>
                  <a:srgbClr val="B50069"/>
                </a:solidFill>
              </a:rPr>
              <a:t>Graphs of Polynomial Functions:</a:t>
            </a:r>
            <a:endParaRPr lang="en-US" altLang="en-US" sz="4000" b="1" smtClean="0">
              <a:solidFill>
                <a:srgbClr val="B5006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8534400" cy="5029200"/>
          </a:xfrm>
          <a:noFill/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altLang="en-US" b="1" i="1" smtClean="0"/>
              <a:t>are continuous (there are no breaks)</a:t>
            </a:r>
          </a:p>
          <a:p>
            <a:pPr marL="342900" indent="-342900" algn="l">
              <a:buFontTx/>
              <a:buChar char="•"/>
            </a:pPr>
            <a:r>
              <a:rPr lang="en-US" altLang="en-US" b="1" i="1" smtClean="0"/>
              <a:t>have smooth turns</a:t>
            </a:r>
          </a:p>
          <a:p>
            <a:pPr marL="342900" indent="-342900" algn="l">
              <a:buFontTx/>
              <a:buChar char="•"/>
            </a:pPr>
            <a:r>
              <a:rPr lang="en-US" altLang="en-US" b="1" i="1" smtClean="0"/>
              <a:t>with degree </a:t>
            </a:r>
            <a:r>
              <a:rPr lang="en-US" altLang="en-US" b="1" i="1" smtClean="0">
                <a:solidFill>
                  <a:srgbClr val="063DE8"/>
                </a:solidFill>
              </a:rPr>
              <a:t>n</a:t>
            </a:r>
            <a:r>
              <a:rPr lang="en-US" altLang="en-US" b="1" i="1" smtClean="0"/>
              <a:t>, have at most </a:t>
            </a:r>
            <a:r>
              <a:rPr lang="en-US" altLang="en-US" b="1" i="1" smtClean="0">
                <a:solidFill>
                  <a:schemeClr val="accent2"/>
                </a:solidFill>
              </a:rPr>
              <a:t>n – 1</a:t>
            </a:r>
            <a:r>
              <a:rPr lang="en-US" altLang="en-US" b="1" i="1" smtClean="0">
                <a:solidFill>
                  <a:srgbClr val="063DE8"/>
                </a:solidFill>
              </a:rPr>
              <a:t> </a:t>
            </a:r>
            <a:r>
              <a:rPr lang="en-US" altLang="en-US" b="1" i="1" smtClean="0"/>
              <a:t>turns </a:t>
            </a:r>
          </a:p>
          <a:p>
            <a:pPr marL="342900" indent="-342900" algn="l">
              <a:buFontTx/>
              <a:buChar char="•"/>
            </a:pPr>
            <a:r>
              <a:rPr lang="en-US" altLang="en-US" b="1" i="1" smtClean="0"/>
              <a:t>Follows end behavior according to </a:t>
            </a:r>
            <a:r>
              <a:rPr lang="en-US" altLang="en-US" b="1" i="1" smtClean="0">
                <a:solidFill>
                  <a:srgbClr val="063DE8"/>
                </a:solidFill>
              </a:rPr>
              <a:t>n</a:t>
            </a:r>
            <a:r>
              <a:rPr lang="en-US" altLang="en-US" b="1" i="1" smtClean="0"/>
              <a:t> (even or odd) and to </a:t>
            </a:r>
            <a:r>
              <a:rPr lang="en-US" altLang="en-US" b="1" i="1" smtClean="0">
                <a:solidFill>
                  <a:srgbClr val="E0001B"/>
                </a:solidFill>
              </a:rPr>
              <a:t>a</a:t>
            </a:r>
            <a:r>
              <a:rPr lang="en-US" altLang="en-US" b="1" i="1" baseline="-25000" smtClean="0">
                <a:solidFill>
                  <a:srgbClr val="E0001B"/>
                </a:solidFill>
              </a:rPr>
              <a:t>n</a:t>
            </a:r>
            <a:r>
              <a:rPr lang="en-US" altLang="en-US" b="1" i="1" smtClean="0"/>
              <a:t> (positive or negative).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600200" y="533400"/>
            <a:ext cx="548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i="1"/>
              <a:t>We’ll make a table of values, then graph...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1498600" y="493713"/>
            <a:ext cx="7289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7850" y="2486025"/>
            <a:ext cx="7824788" cy="4371975"/>
            <a:chOff x="640" y="528"/>
            <a:chExt cx="4929" cy="3216"/>
          </a:xfrm>
        </p:grpSpPr>
        <p:sp>
          <p:nvSpPr>
            <p:cNvPr id="11308" name="Rectangle 4"/>
            <p:cNvSpPr>
              <a:spLocks noChangeArrowheads="1"/>
            </p:cNvSpPr>
            <p:nvPr/>
          </p:nvSpPr>
          <p:spPr bwMode="auto">
            <a:xfrm>
              <a:off x="640" y="528"/>
              <a:ext cx="4929" cy="32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76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" charset="0"/>
                <a:ea typeface="+mn-ea"/>
              </a:endParaRPr>
            </a:p>
          </p:txBody>
        </p:sp>
        <p:sp>
          <p:nvSpPr>
            <p:cNvPr id="33839" name="Rectangle 5"/>
            <p:cNvSpPr>
              <a:spLocks noChangeArrowheads="1"/>
            </p:cNvSpPr>
            <p:nvPr/>
          </p:nvSpPr>
          <p:spPr bwMode="auto">
            <a:xfrm>
              <a:off x="640" y="528"/>
              <a:ext cx="4929" cy="240"/>
            </a:xfrm>
            <a:prstGeom prst="rect">
              <a:avLst/>
            </a:prstGeom>
            <a:solidFill>
              <a:srgbClr val="058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33840" name="Text Box 6"/>
            <p:cNvSpPr txBox="1">
              <a:spLocks noChangeArrowheads="1"/>
            </p:cNvSpPr>
            <p:nvPr/>
          </p:nvSpPr>
          <p:spPr bwMode="auto">
            <a:xfrm>
              <a:off x="1698" y="603"/>
              <a:ext cx="360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Helvetica" pitchFamily="34" charset="0"/>
                </a:rPr>
                <a:t>END  BEHAVIOR  FOR  POLYNOMIAL  FUNCTIONS</a:t>
              </a:r>
              <a:endParaRPr lang="en-US" altLang="en-US" sz="22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31900" y="2963863"/>
            <a:ext cx="6681788" cy="3894137"/>
            <a:chOff x="1040" y="1027"/>
            <a:chExt cx="4209" cy="2453"/>
          </a:xfrm>
        </p:grpSpPr>
        <p:sp>
          <p:nvSpPr>
            <p:cNvPr id="33817" name="Rectangle 8"/>
            <p:cNvSpPr>
              <a:spLocks noChangeArrowheads="1"/>
            </p:cNvSpPr>
            <p:nvPr/>
          </p:nvSpPr>
          <p:spPr bwMode="auto">
            <a:xfrm>
              <a:off x="1040" y="1032"/>
              <a:ext cx="4128" cy="3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33818" name="Text Box 9"/>
            <p:cNvSpPr txBox="1">
              <a:spLocks noChangeArrowheads="1"/>
            </p:cNvSpPr>
            <p:nvPr/>
          </p:nvSpPr>
          <p:spPr bwMode="auto">
            <a:xfrm>
              <a:off x="1122" y="1522"/>
              <a:ext cx="41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300"/>
                <a:t>&gt; 0	even	</a:t>
              </a:r>
              <a:r>
                <a:rPr lang="en-US" altLang="en-US" sz="2200" i="1"/>
                <a:t>f</a:t>
              </a:r>
              <a:r>
                <a:rPr lang="en-US" altLang="en-US" sz="1000" i="1"/>
                <a:t> </a:t>
              </a:r>
              <a:r>
                <a:rPr lang="en-US" altLang="en-US" sz="2300"/>
                <a:t>(</a:t>
              </a:r>
              <a:r>
                <a:rPr lang="en-US" altLang="en-US" sz="2300" i="1"/>
                <a:t>x</a:t>
              </a:r>
              <a:r>
                <a:rPr lang="en-US" altLang="en-US" sz="2300"/>
                <a:t>)	+ </a:t>
              </a:r>
              <a:r>
                <a:rPr lang="en-US" altLang="en-US" sz="2300">
                  <a:sym typeface="Symbol" pitchFamily="18" charset="2"/>
                </a:rPr>
                <a:t></a:t>
              </a:r>
              <a:r>
                <a:rPr lang="en-US" altLang="en-US" sz="2300"/>
                <a:t> 		 </a:t>
              </a:r>
              <a:r>
                <a:rPr lang="en-US" altLang="en-US" sz="2200" i="1"/>
                <a:t>f</a:t>
              </a:r>
              <a:r>
                <a:rPr lang="en-US" altLang="en-US" sz="1000" i="1"/>
                <a:t> </a:t>
              </a:r>
              <a:r>
                <a:rPr lang="en-US" altLang="en-US" sz="2300"/>
                <a:t>(</a:t>
              </a:r>
              <a:r>
                <a:rPr lang="en-US" altLang="en-US" sz="2300" i="1"/>
                <a:t>x</a:t>
              </a:r>
              <a:r>
                <a:rPr lang="en-US" altLang="en-US" sz="2300"/>
                <a:t>)	 + </a:t>
              </a:r>
              <a:r>
                <a:rPr lang="en-US" altLang="en-US" sz="2300">
                  <a:sym typeface="Symbol" pitchFamily="18" charset="2"/>
                </a:rPr>
                <a:t></a:t>
              </a:r>
              <a:r>
                <a:rPr lang="en-US" altLang="en-US" sz="2300"/>
                <a:t> </a:t>
              </a:r>
            </a:p>
          </p:txBody>
        </p:sp>
        <p:sp>
          <p:nvSpPr>
            <p:cNvPr id="33819" name="Text Box 10"/>
            <p:cNvSpPr txBox="1">
              <a:spLocks noChangeArrowheads="1"/>
            </p:cNvSpPr>
            <p:nvPr/>
          </p:nvSpPr>
          <p:spPr bwMode="auto">
            <a:xfrm>
              <a:off x="1113" y="2070"/>
              <a:ext cx="4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300"/>
                <a:t>&gt; 0	odd	</a:t>
              </a:r>
              <a:r>
                <a:rPr lang="en-US" altLang="en-US" sz="2200" i="1"/>
                <a:t>f</a:t>
              </a:r>
              <a:r>
                <a:rPr lang="en-US" altLang="en-US" sz="1000" i="1"/>
                <a:t> </a:t>
              </a:r>
              <a:r>
                <a:rPr lang="en-US" altLang="en-US" sz="2300"/>
                <a:t>(</a:t>
              </a:r>
              <a:r>
                <a:rPr lang="en-US" altLang="en-US" sz="2300" i="1"/>
                <a:t>x</a:t>
              </a:r>
              <a:r>
                <a:rPr lang="en-US" altLang="en-US" sz="2300"/>
                <a:t>)	– </a:t>
              </a:r>
              <a:r>
                <a:rPr lang="en-US" altLang="en-US" sz="2300">
                  <a:sym typeface="Symbol" pitchFamily="18" charset="2"/>
                </a:rPr>
                <a:t></a:t>
              </a:r>
              <a:r>
                <a:rPr lang="en-US" altLang="en-US" sz="2300"/>
                <a:t> 		 </a:t>
              </a:r>
              <a:r>
                <a:rPr lang="en-US" altLang="en-US" sz="2200" i="1"/>
                <a:t>f</a:t>
              </a:r>
              <a:r>
                <a:rPr lang="en-US" altLang="en-US" sz="1000" i="1"/>
                <a:t> </a:t>
              </a:r>
              <a:r>
                <a:rPr lang="en-US" altLang="en-US" sz="2300"/>
                <a:t>(</a:t>
              </a:r>
              <a:r>
                <a:rPr lang="en-US" altLang="en-US" sz="2300" i="1"/>
                <a:t>x</a:t>
              </a:r>
              <a:r>
                <a:rPr lang="en-US" altLang="en-US" sz="2300"/>
                <a:t>)	 + </a:t>
              </a:r>
              <a:r>
                <a:rPr lang="en-US" altLang="en-US" sz="2300">
                  <a:sym typeface="Symbol" pitchFamily="18" charset="2"/>
                </a:rPr>
                <a:t></a:t>
              </a:r>
              <a:r>
                <a:rPr lang="en-US" altLang="en-US" sz="2300"/>
                <a:t> </a:t>
              </a:r>
            </a:p>
          </p:txBody>
        </p:sp>
        <p:sp>
          <p:nvSpPr>
            <p:cNvPr id="33820" name="Text Box 11"/>
            <p:cNvSpPr txBox="1">
              <a:spLocks noChangeArrowheads="1"/>
            </p:cNvSpPr>
            <p:nvPr/>
          </p:nvSpPr>
          <p:spPr bwMode="auto">
            <a:xfrm>
              <a:off x="1128" y="2577"/>
              <a:ext cx="4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300"/>
                <a:t>&lt; 0	even	</a:t>
              </a:r>
              <a:r>
                <a:rPr lang="en-US" altLang="en-US" sz="2200" i="1"/>
                <a:t>f</a:t>
              </a:r>
              <a:r>
                <a:rPr lang="en-US" altLang="en-US" sz="1000" i="1"/>
                <a:t> </a:t>
              </a:r>
              <a:r>
                <a:rPr lang="en-US" altLang="en-US" sz="2300"/>
                <a:t>(</a:t>
              </a:r>
              <a:r>
                <a:rPr lang="en-US" altLang="en-US" sz="2300" i="1"/>
                <a:t>x</a:t>
              </a:r>
              <a:r>
                <a:rPr lang="en-US" altLang="en-US" sz="2300"/>
                <a:t>)	– </a:t>
              </a:r>
              <a:r>
                <a:rPr lang="en-US" altLang="en-US" sz="2300">
                  <a:sym typeface="Symbol" pitchFamily="18" charset="2"/>
                </a:rPr>
                <a:t></a:t>
              </a:r>
              <a:r>
                <a:rPr lang="en-US" altLang="en-US" sz="2300"/>
                <a:t> 		 </a:t>
              </a:r>
              <a:r>
                <a:rPr lang="en-US" altLang="en-US" sz="2200" i="1"/>
                <a:t>f</a:t>
              </a:r>
              <a:r>
                <a:rPr lang="en-US" altLang="en-US" sz="1000" i="1"/>
                <a:t> </a:t>
              </a:r>
              <a:r>
                <a:rPr lang="en-US" altLang="en-US" sz="2300"/>
                <a:t>(</a:t>
              </a:r>
              <a:r>
                <a:rPr lang="en-US" altLang="en-US" sz="2300" i="1"/>
                <a:t>x</a:t>
              </a:r>
              <a:r>
                <a:rPr lang="en-US" altLang="en-US" sz="2300"/>
                <a:t>)	 – </a:t>
              </a:r>
              <a:r>
                <a:rPr lang="en-US" altLang="en-US" sz="2300">
                  <a:sym typeface="Symbol" pitchFamily="18" charset="2"/>
                </a:rPr>
                <a:t></a:t>
              </a:r>
              <a:r>
                <a:rPr lang="en-US" altLang="en-US" sz="2300"/>
                <a:t> </a:t>
              </a:r>
            </a:p>
          </p:txBody>
        </p:sp>
        <p:sp>
          <p:nvSpPr>
            <p:cNvPr id="33821" name="Text Box 12"/>
            <p:cNvSpPr txBox="1">
              <a:spLocks noChangeArrowheads="1"/>
            </p:cNvSpPr>
            <p:nvPr/>
          </p:nvSpPr>
          <p:spPr bwMode="auto">
            <a:xfrm>
              <a:off x="1104" y="3082"/>
              <a:ext cx="4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300"/>
                <a:t>&lt; 0	odd	</a:t>
              </a:r>
              <a:r>
                <a:rPr lang="en-US" altLang="en-US" sz="2200" i="1"/>
                <a:t>f</a:t>
              </a:r>
              <a:r>
                <a:rPr lang="en-US" altLang="en-US" sz="1000" i="1"/>
                <a:t> </a:t>
              </a:r>
              <a:r>
                <a:rPr lang="en-US" altLang="en-US" sz="2300"/>
                <a:t>(</a:t>
              </a:r>
              <a:r>
                <a:rPr lang="en-US" altLang="en-US" sz="2300" i="1"/>
                <a:t>x</a:t>
              </a:r>
              <a:r>
                <a:rPr lang="en-US" altLang="en-US" sz="2300"/>
                <a:t>)	+ </a:t>
              </a:r>
              <a:r>
                <a:rPr lang="en-US" altLang="en-US" sz="2300">
                  <a:sym typeface="Symbol" pitchFamily="18" charset="2"/>
                </a:rPr>
                <a:t></a:t>
              </a:r>
              <a:r>
                <a:rPr lang="en-US" altLang="en-US" sz="2300"/>
                <a:t> 		 </a:t>
              </a:r>
              <a:r>
                <a:rPr lang="en-US" altLang="en-US" sz="2200" i="1"/>
                <a:t>f</a:t>
              </a:r>
              <a:r>
                <a:rPr lang="en-US" altLang="en-US" sz="1000" i="1"/>
                <a:t> </a:t>
              </a:r>
              <a:r>
                <a:rPr lang="en-US" altLang="en-US" sz="2300"/>
                <a:t>(</a:t>
              </a:r>
              <a:r>
                <a:rPr lang="en-US" altLang="en-US" sz="2300" i="1"/>
                <a:t>x</a:t>
              </a:r>
              <a:r>
                <a:rPr lang="en-US" altLang="en-US" sz="2300"/>
                <a:t>)	 – </a:t>
              </a:r>
              <a:r>
                <a:rPr lang="en-US" altLang="en-US" sz="2300">
                  <a:sym typeface="Symbol" pitchFamily="18" charset="2"/>
                </a:rPr>
                <a:t></a:t>
              </a:r>
              <a:r>
                <a:rPr lang="en-US" altLang="en-US" sz="2300"/>
                <a:t> </a:t>
              </a:r>
            </a:p>
          </p:txBody>
        </p:sp>
        <p:sp>
          <p:nvSpPr>
            <p:cNvPr id="33822" name="Line 13"/>
            <p:cNvSpPr>
              <a:spLocks noChangeShapeType="1"/>
            </p:cNvSpPr>
            <p:nvPr/>
          </p:nvSpPr>
          <p:spPr bwMode="auto">
            <a:xfrm>
              <a:off x="1592" y="1042"/>
              <a:ext cx="0" cy="2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Line 14"/>
            <p:cNvSpPr>
              <a:spLocks noChangeShapeType="1"/>
            </p:cNvSpPr>
            <p:nvPr/>
          </p:nvSpPr>
          <p:spPr bwMode="auto">
            <a:xfrm>
              <a:off x="2192" y="1032"/>
              <a:ext cx="0" cy="2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Line 15"/>
            <p:cNvSpPr>
              <a:spLocks noChangeShapeType="1"/>
            </p:cNvSpPr>
            <p:nvPr/>
          </p:nvSpPr>
          <p:spPr bwMode="auto">
            <a:xfrm>
              <a:off x="3840" y="1027"/>
              <a:ext cx="0" cy="2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Line 16"/>
            <p:cNvSpPr>
              <a:spLocks noChangeShapeType="1"/>
            </p:cNvSpPr>
            <p:nvPr/>
          </p:nvSpPr>
          <p:spPr bwMode="auto">
            <a:xfrm>
              <a:off x="2648" y="2108"/>
              <a:ext cx="1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Line 17"/>
            <p:cNvSpPr>
              <a:spLocks noChangeShapeType="1"/>
            </p:cNvSpPr>
            <p:nvPr/>
          </p:nvSpPr>
          <p:spPr bwMode="auto">
            <a:xfrm>
              <a:off x="2648" y="2628"/>
              <a:ext cx="1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Line 18"/>
            <p:cNvSpPr>
              <a:spLocks noChangeShapeType="1"/>
            </p:cNvSpPr>
            <p:nvPr/>
          </p:nvSpPr>
          <p:spPr bwMode="auto">
            <a:xfrm>
              <a:off x="2648" y="3148"/>
              <a:ext cx="1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Line 19"/>
            <p:cNvSpPr>
              <a:spLocks noChangeShapeType="1"/>
            </p:cNvSpPr>
            <p:nvPr/>
          </p:nvSpPr>
          <p:spPr bwMode="auto">
            <a:xfrm flipV="1">
              <a:off x="1048" y="1360"/>
              <a:ext cx="41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9" name="Line 20"/>
            <p:cNvSpPr>
              <a:spLocks noChangeShapeType="1"/>
            </p:cNvSpPr>
            <p:nvPr/>
          </p:nvSpPr>
          <p:spPr bwMode="auto">
            <a:xfrm>
              <a:off x="4408" y="2108"/>
              <a:ext cx="1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0" name="Line 21"/>
            <p:cNvSpPr>
              <a:spLocks noChangeShapeType="1"/>
            </p:cNvSpPr>
            <p:nvPr/>
          </p:nvSpPr>
          <p:spPr bwMode="auto">
            <a:xfrm>
              <a:off x="4408" y="2628"/>
              <a:ext cx="1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Line 22"/>
            <p:cNvSpPr>
              <a:spLocks noChangeShapeType="1"/>
            </p:cNvSpPr>
            <p:nvPr/>
          </p:nvSpPr>
          <p:spPr bwMode="auto">
            <a:xfrm>
              <a:off x="4408" y="3148"/>
              <a:ext cx="1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Line 23"/>
            <p:cNvSpPr>
              <a:spLocks noChangeShapeType="1"/>
            </p:cNvSpPr>
            <p:nvPr/>
          </p:nvSpPr>
          <p:spPr bwMode="auto">
            <a:xfrm>
              <a:off x="2648" y="1572"/>
              <a:ext cx="1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3" name="Line 24"/>
            <p:cNvSpPr>
              <a:spLocks noChangeShapeType="1"/>
            </p:cNvSpPr>
            <p:nvPr/>
          </p:nvSpPr>
          <p:spPr bwMode="auto">
            <a:xfrm>
              <a:off x="4408" y="1572"/>
              <a:ext cx="1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Text Box 25"/>
            <p:cNvSpPr txBox="1">
              <a:spLocks noChangeArrowheads="1"/>
            </p:cNvSpPr>
            <p:nvPr/>
          </p:nvSpPr>
          <p:spPr bwMode="auto">
            <a:xfrm>
              <a:off x="1056" y="1171"/>
              <a:ext cx="409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11200">
                <a:spcBef>
                  <a:spcPct val="20000"/>
                </a:spcBef>
                <a:buChar char="•"/>
                <a:tabLst>
                  <a:tab pos="1143000" algn="ctr"/>
                  <a:tab pos="2628900" algn="ctr"/>
                  <a:tab pos="5943600" algn="r"/>
                </a:tabLst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 defTabSz="711200">
                <a:spcBef>
                  <a:spcPct val="20000"/>
                </a:spcBef>
                <a:buChar char="–"/>
                <a:tabLst>
                  <a:tab pos="1143000" algn="ctr"/>
                  <a:tab pos="2628900" algn="ctr"/>
                  <a:tab pos="5943600" algn="r"/>
                </a:tabLst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 defTabSz="711200">
                <a:spcBef>
                  <a:spcPct val="20000"/>
                </a:spcBef>
                <a:buChar char="•"/>
                <a:tabLst>
                  <a:tab pos="1143000" algn="ctr"/>
                  <a:tab pos="2628900" algn="ctr"/>
                  <a:tab pos="5943600" algn="r"/>
                </a:tabLs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tabLst>
                  <a:tab pos="1143000" algn="ctr"/>
                  <a:tab pos="2628900" algn="ctr"/>
                  <a:tab pos="5943600" algn="r"/>
                </a:tabLst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tabLst>
                  <a:tab pos="1143000" algn="ctr"/>
                  <a:tab pos="2628900" algn="ctr"/>
                  <a:tab pos="5943600" algn="r"/>
                </a:tabLst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143000" algn="ctr"/>
                  <a:tab pos="2628900" algn="ctr"/>
                  <a:tab pos="5943600" algn="r"/>
                </a:tabLst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143000" algn="ctr"/>
                  <a:tab pos="2628900" algn="ctr"/>
                  <a:tab pos="5943600" algn="r"/>
                </a:tabLst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143000" algn="ctr"/>
                  <a:tab pos="2628900" algn="ctr"/>
                  <a:tab pos="5943600" algn="r"/>
                </a:tabLst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143000" algn="ctr"/>
                  <a:tab pos="2628900" algn="ctr"/>
                  <a:tab pos="5943600" algn="r"/>
                </a:tabLst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300"/>
                <a:t>	</a:t>
              </a:r>
              <a:r>
                <a:rPr lang="en-US" altLang="en-US" sz="2300" i="1"/>
                <a:t>n</a:t>
              </a:r>
              <a:r>
                <a:rPr lang="en-US" altLang="en-US" sz="2300"/>
                <a:t>	   </a:t>
              </a:r>
              <a:r>
                <a:rPr lang="en-US" altLang="en-US" sz="2300" i="1"/>
                <a:t>x</a:t>
              </a:r>
              <a:r>
                <a:rPr lang="en-US" altLang="en-US" sz="2300"/>
                <a:t>        – </a:t>
              </a:r>
              <a:r>
                <a:rPr lang="en-US" altLang="en-US" sz="2300">
                  <a:sym typeface="Symbol" pitchFamily="18" charset="2"/>
                </a:rPr>
                <a:t></a:t>
              </a:r>
              <a:r>
                <a:rPr lang="en-US" altLang="en-US" sz="2300"/>
                <a:t> 	 </a:t>
              </a:r>
              <a:r>
                <a:rPr lang="en-US" altLang="en-US" sz="2300" i="1"/>
                <a:t>x</a:t>
              </a:r>
              <a:r>
                <a:rPr lang="en-US" altLang="en-US" sz="2300"/>
                <a:t>        +</a:t>
              </a:r>
              <a:r>
                <a:rPr lang="en-US" altLang="en-US" sz="2200">
                  <a:sym typeface="Symbol" pitchFamily="18" charset="2"/>
                </a:rPr>
                <a:t></a:t>
              </a:r>
            </a:p>
          </p:txBody>
        </p:sp>
        <p:sp>
          <p:nvSpPr>
            <p:cNvPr id="33835" name="Rectangle 26"/>
            <p:cNvSpPr>
              <a:spLocks noChangeArrowheads="1"/>
            </p:cNvSpPr>
            <p:nvPr/>
          </p:nvSpPr>
          <p:spPr bwMode="auto">
            <a:xfrm>
              <a:off x="1040" y="1032"/>
              <a:ext cx="4128" cy="2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33836" name="Line 27"/>
            <p:cNvSpPr>
              <a:spLocks noChangeShapeType="1"/>
            </p:cNvSpPr>
            <p:nvPr/>
          </p:nvSpPr>
          <p:spPr bwMode="auto">
            <a:xfrm>
              <a:off x="2684" y="1216"/>
              <a:ext cx="1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7" name="Line 28"/>
            <p:cNvSpPr>
              <a:spLocks noChangeShapeType="1"/>
            </p:cNvSpPr>
            <p:nvPr/>
          </p:nvSpPr>
          <p:spPr bwMode="auto">
            <a:xfrm>
              <a:off x="4520" y="119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79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95288"/>
            <a:ext cx="18383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Line 30"/>
          <p:cNvSpPr>
            <a:spLocks noChangeShapeType="1"/>
          </p:cNvSpPr>
          <p:nvPr/>
        </p:nvSpPr>
        <p:spPr bwMode="auto">
          <a:xfrm rot="10800000" flipH="1">
            <a:off x="1820863" y="723900"/>
            <a:ext cx="231775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31"/>
          <p:cNvSpPr>
            <a:spLocks noChangeShapeType="1"/>
          </p:cNvSpPr>
          <p:nvPr/>
        </p:nvSpPr>
        <p:spPr bwMode="auto">
          <a:xfrm rot="5855168" flipH="1">
            <a:off x="569912" y="765176"/>
            <a:ext cx="233363" cy="2270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Rectangle 3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33801" name="Rectangle 33"/>
          <p:cNvSpPr>
            <a:spLocks noChangeArrowheads="1"/>
          </p:cNvSpPr>
          <p:nvPr/>
        </p:nvSpPr>
        <p:spPr bwMode="auto">
          <a:xfrm>
            <a:off x="0" y="1981200"/>
            <a:ext cx="484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       </a:t>
            </a:r>
            <a:endParaRPr lang="en-US" altLang="en-US" sz="2200">
              <a:cs typeface="Times New Roman" pitchFamily="18" charset="0"/>
            </a:endParaRPr>
          </a:p>
        </p:txBody>
      </p:sp>
      <p:pic>
        <p:nvPicPr>
          <p:cNvPr id="3380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54013"/>
            <a:ext cx="18478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ectangle 35"/>
          <p:cNvSpPr>
            <a:spLocks noChangeArrowheads="1"/>
          </p:cNvSpPr>
          <p:nvPr/>
        </p:nvSpPr>
        <p:spPr bwMode="auto">
          <a:xfrm>
            <a:off x="0" y="3475038"/>
            <a:ext cx="484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       </a:t>
            </a:r>
            <a:endParaRPr lang="en-US" altLang="en-US" sz="2200">
              <a:cs typeface="Times New Roman" pitchFamily="18" charset="0"/>
            </a:endParaRPr>
          </a:p>
        </p:txBody>
      </p:sp>
      <p:pic>
        <p:nvPicPr>
          <p:cNvPr id="3380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95288"/>
            <a:ext cx="17335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Rectangle 37"/>
          <p:cNvSpPr>
            <a:spLocks noChangeArrowheads="1"/>
          </p:cNvSpPr>
          <p:nvPr/>
        </p:nvSpPr>
        <p:spPr bwMode="auto">
          <a:xfrm>
            <a:off x="0" y="4968875"/>
            <a:ext cx="484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       </a:t>
            </a:r>
            <a:endParaRPr lang="en-US" altLang="en-US" sz="2200">
              <a:cs typeface="Times New Roman" pitchFamily="18" charset="0"/>
            </a:endParaRPr>
          </a:p>
        </p:txBody>
      </p:sp>
      <p:pic>
        <p:nvPicPr>
          <p:cNvPr id="3380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54025"/>
            <a:ext cx="17145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Rectangle 39"/>
          <p:cNvSpPr>
            <a:spLocks noChangeArrowheads="1"/>
          </p:cNvSpPr>
          <p:nvPr/>
        </p:nvSpPr>
        <p:spPr bwMode="auto">
          <a:xfrm>
            <a:off x="917575" y="2041525"/>
            <a:ext cx="822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cs typeface="Times New Roman" pitchFamily="18" charset="0"/>
              </a:rPr>
              <a:t>                     </a:t>
            </a:r>
            <a:r>
              <a:rPr lang="en-US" altLang="en-US" sz="1800">
                <a:solidFill>
                  <a:srgbClr val="FF0000"/>
                </a:solidFill>
                <a:cs typeface="Times New Roman" pitchFamily="18" charset="0"/>
              </a:rPr>
              <a:t>A                                 </a:t>
            </a:r>
            <a:r>
              <a:rPr lang="en-US" altLang="en-US" sz="1800" baseline="0">
                <a:solidFill>
                  <a:srgbClr val="FF0000"/>
                </a:solidFill>
                <a:cs typeface="Times New Roman" pitchFamily="18" charset="0"/>
              </a:rPr>
              <a:t>             </a:t>
            </a:r>
            <a:r>
              <a:rPr lang="en-US" altLang="en-US" sz="1800">
                <a:solidFill>
                  <a:srgbClr val="FF0000"/>
                </a:solidFill>
                <a:cs typeface="Times New Roman" pitchFamily="18" charset="0"/>
              </a:rPr>
              <a:t>   B                                 	 C                             	    D</a:t>
            </a:r>
          </a:p>
        </p:txBody>
      </p:sp>
      <p:sp>
        <p:nvSpPr>
          <p:cNvPr id="33808" name="Line 40"/>
          <p:cNvSpPr>
            <a:spLocks noChangeShapeType="1"/>
          </p:cNvSpPr>
          <p:nvPr/>
        </p:nvSpPr>
        <p:spPr bwMode="auto">
          <a:xfrm flipH="1">
            <a:off x="2778125" y="1622425"/>
            <a:ext cx="231775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41"/>
          <p:cNvSpPr>
            <a:spLocks noChangeShapeType="1"/>
          </p:cNvSpPr>
          <p:nvPr/>
        </p:nvSpPr>
        <p:spPr bwMode="auto">
          <a:xfrm rot="10800000" flipH="1">
            <a:off x="3973513" y="704850"/>
            <a:ext cx="231775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42"/>
          <p:cNvSpPr>
            <a:spLocks noChangeShapeType="1"/>
          </p:cNvSpPr>
          <p:nvPr/>
        </p:nvSpPr>
        <p:spPr bwMode="auto">
          <a:xfrm rot="21066145" flipH="1">
            <a:off x="4830763" y="1638300"/>
            <a:ext cx="231775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43"/>
          <p:cNvSpPr>
            <a:spLocks noChangeShapeType="1"/>
          </p:cNvSpPr>
          <p:nvPr/>
        </p:nvSpPr>
        <p:spPr bwMode="auto">
          <a:xfrm rot="15962261" flipH="1">
            <a:off x="5955506" y="1607345"/>
            <a:ext cx="231775" cy="2270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44"/>
          <p:cNvSpPr>
            <a:spLocks noChangeShapeType="1"/>
          </p:cNvSpPr>
          <p:nvPr/>
        </p:nvSpPr>
        <p:spPr bwMode="auto">
          <a:xfrm rot="5400000" flipH="1">
            <a:off x="6808787" y="688976"/>
            <a:ext cx="233363" cy="2270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45"/>
          <p:cNvSpPr>
            <a:spLocks noChangeShapeType="1"/>
          </p:cNvSpPr>
          <p:nvPr/>
        </p:nvSpPr>
        <p:spPr bwMode="auto">
          <a:xfrm rot="15827915" flipH="1">
            <a:off x="8008937" y="1851026"/>
            <a:ext cx="233363" cy="2270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Rectangle 46"/>
          <p:cNvSpPr>
            <a:spLocks noChangeArrowheads="1"/>
          </p:cNvSpPr>
          <p:nvPr/>
        </p:nvSpPr>
        <p:spPr bwMode="auto">
          <a:xfrm>
            <a:off x="1108075" y="0"/>
            <a:ext cx="48847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End behavior of a polynomial function:</a:t>
            </a:r>
          </a:p>
        </p:txBody>
      </p:sp>
      <p:sp>
        <p:nvSpPr>
          <p:cNvPr id="33815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aphicFrame>
        <p:nvGraphicFramePr>
          <p:cNvPr id="33816" name="Object 5"/>
          <p:cNvGraphicFramePr>
            <a:graphicFrameLocks noChangeAspect="1"/>
          </p:cNvGraphicFramePr>
          <p:nvPr/>
        </p:nvGraphicFramePr>
        <p:xfrm>
          <a:off x="1435100" y="2998788"/>
          <a:ext cx="2778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5" imgW="177646" imgH="228402" progId="Equation.3">
                  <p:embed/>
                </p:oleObj>
              </mc:Choice>
              <mc:Fallback>
                <p:oleObj name="Equation" r:id="rId5" imgW="177646" imgH="22840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998788"/>
                        <a:ext cx="2778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5887" y="5273675"/>
            <a:ext cx="7239000" cy="989465"/>
            <a:chOff x="4590840" y="3857172"/>
            <a:chExt cx="7239000" cy="989465"/>
          </a:xfrm>
        </p:grpSpPr>
        <p:sp>
          <p:nvSpPr>
            <p:cNvPr id="34859" name="Rectangle 3"/>
            <p:cNvSpPr>
              <a:spLocks noChangeArrowheads="1"/>
            </p:cNvSpPr>
            <p:nvPr/>
          </p:nvSpPr>
          <p:spPr bwMode="auto">
            <a:xfrm>
              <a:off x="4590840" y="3857172"/>
              <a:ext cx="7239000" cy="79940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34860" name="Rectangle 4"/>
            <p:cNvSpPr>
              <a:spLocks noChangeArrowheads="1"/>
            </p:cNvSpPr>
            <p:nvPr/>
          </p:nvSpPr>
          <p:spPr bwMode="auto">
            <a:xfrm>
              <a:off x="4590840" y="3857172"/>
              <a:ext cx="744196" cy="800855"/>
            </a:xfrm>
            <a:prstGeom prst="rect">
              <a:avLst/>
            </a:prstGeom>
            <a:solidFill>
              <a:srgbClr val="05875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34862" name="Line 6"/>
            <p:cNvSpPr>
              <a:spLocks noChangeShapeType="1"/>
            </p:cNvSpPr>
            <p:nvPr/>
          </p:nvSpPr>
          <p:spPr bwMode="auto">
            <a:xfrm>
              <a:off x="4590840" y="4251083"/>
              <a:ext cx="7239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3" name="Text Box 7"/>
            <p:cNvSpPr txBox="1">
              <a:spLocks noChangeArrowheads="1"/>
            </p:cNvSpPr>
            <p:nvPr/>
          </p:nvSpPr>
          <p:spPr bwMode="auto">
            <a:xfrm>
              <a:off x="4780272" y="4018266"/>
              <a:ext cx="346728" cy="396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 dirty="0">
                  <a:solidFill>
                    <a:schemeClr val="bg1"/>
                  </a:solidFill>
                  <a:latin typeface="Helvetica" pitchFamily="34" charset="0"/>
                </a:rPr>
                <a:t>x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864" name="Text Box 8"/>
            <p:cNvSpPr txBox="1">
              <a:spLocks noChangeArrowheads="1"/>
            </p:cNvSpPr>
            <p:nvPr/>
          </p:nvSpPr>
          <p:spPr bwMode="auto">
            <a:xfrm>
              <a:off x="4672025" y="4345560"/>
              <a:ext cx="603814" cy="488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00" i="1">
                  <a:solidFill>
                    <a:schemeClr val="bg1"/>
                  </a:solidFill>
                </a:rPr>
                <a:t>f</a:t>
              </a:r>
              <a:r>
                <a:rPr lang="en-US" altLang="en-US" sz="2000" i="1">
                  <a:solidFill>
                    <a:schemeClr val="bg1"/>
                  </a:solidFill>
                  <a:latin typeface="Helvetica" pitchFamily="34" charset="0"/>
                </a:rPr>
                <a:t>(x)</a:t>
              </a:r>
              <a:endParaRPr lang="en-US" altLang="en-US" sz="2000">
                <a:solidFill>
                  <a:schemeClr val="bg1"/>
                </a:solidFill>
              </a:endParaRPr>
            </a:p>
          </p:txBody>
        </p:sp>
        <p:grpSp>
          <p:nvGrpSpPr>
            <p:cNvPr id="34865" name="Group 9"/>
            <p:cNvGrpSpPr>
              <a:grpSpLocks/>
            </p:cNvGrpSpPr>
            <p:nvPr/>
          </p:nvGrpSpPr>
          <p:grpSpPr bwMode="auto">
            <a:xfrm>
              <a:off x="5480493" y="3971924"/>
              <a:ext cx="488802" cy="874713"/>
              <a:chOff x="1246" y="2590"/>
              <a:chExt cx="289" cy="604"/>
            </a:xfrm>
          </p:grpSpPr>
          <p:sp>
            <p:nvSpPr>
              <p:cNvPr id="34890" name="Text Box 10"/>
              <p:cNvSpPr txBox="1">
                <a:spLocks noChangeArrowheads="1"/>
              </p:cNvSpPr>
              <p:nvPr/>
            </p:nvSpPr>
            <p:spPr bwMode="auto">
              <a:xfrm>
                <a:off x="1246" y="2590"/>
                <a:ext cx="28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dirty="0"/>
                  <a:t>–3</a:t>
                </a:r>
              </a:p>
            </p:txBody>
          </p:sp>
          <p:sp>
            <p:nvSpPr>
              <p:cNvPr id="34891" name="Text Box 11"/>
              <p:cNvSpPr txBox="1">
                <a:spLocks noChangeArrowheads="1"/>
              </p:cNvSpPr>
              <p:nvPr/>
            </p:nvSpPr>
            <p:spPr bwMode="auto">
              <a:xfrm>
                <a:off x="1246" y="2878"/>
                <a:ext cx="28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/>
                  <a:t>–7</a:t>
                </a:r>
              </a:p>
            </p:txBody>
          </p:sp>
        </p:grpSp>
        <p:grpSp>
          <p:nvGrpSpPr>
            <p:cNvPr id="34866" name="Group 12"/>
            <p:cNvGrpSpPr>
              <a:grpSpLocks/>
            </p:cNvGrpSpPr>
            <p:nvPr/>
          </p:nvGrpSpPr>
          <p:grpSpPr bwMode="auto">
            <a:xfrm>
              <a:off x="6444565" y="3971924"/>
              <a:ext cx="490493" cy="874713"/>
              <a:chOff x="1854" y="2590"/>
              <a:chExt cx="290" cy="604"/>
            </a:xfrm>
          </p:grpSpPr>
          <p:sp>
            <p:nvSpPr>
              <p:cNvPr id="34888" name="Text Box 13"/>
              <p:cNvSpPr txBox="1">
                <a:spLocks noChangeArrowheads="1"/>
              </p:cNvSpPr>
              <p:nvPr/>
            </p:nvSpPr>
            <p:spPr bwMode="auto">
              <a:xfrm>
                <a:off x="1854" y="2590"/>
                <a:ext cx="29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/>
                  <a:t>–2</a:t>
                </a:r>
              </a:p>
            </p:txBody>
          </p:sp>
          <p:sp>
            <p:nvSpPr>
              <p:cNvPr id="34889" name="Text Box 14"/>
              <p:cNvSpPr txBox="1">
                <a:spLocks noChangeArrowheads="1"/>
              </p:cNvSpPr>
              <p:nvPr/>
            </p:nvSpPr>
            <p:spPr bwMode="auto">
              <a:xfrm>
                <a:off x="1902" y="2878"/>
                <a:ext cx="19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/>
                  <a:t>3</a:t>
                </a:r>
              </a:p>
            </p:txBody>
          </p:sp>
        </p:grpSp>
        <p:grpSp>
          <p:nvGrpSpPr>
            <p:cNvPr id="34867" name="Group 15"/>
            <p:cNvGrpSpPr>
              <a:grpSpLocks/>
            </p:cNvGrpSpPr>
            <p:nvPr/>
          </p:nvGrpSpPr>
          <p:grpSpPr bwMode="auto">
            <a:xfrm>
              <a:off x="7410329" y="3971924"/>
              <a:ext cx="488802" cy="874713"/>
              <a:chOff x="2462" y="2590"/>
              <a:chExt cx="289" cy="604"/>
            </a:xfrm>
          </p:grpSpPr>
          <p:sp>
            <p:nvSpPr>
              <p:cNvPr id="34886" name="Text Box 16"/>
              <p:cNvSpPr txBox="1">
                <a:spLocks noChangeArrowheads="1"/>
              </p:cNvSpPr>
              <p:nvPr/>
            </p:nvSpPr>
            <p:spPr bwMode="auto">
              <a:xfrm>
                <a:off x="2462" y="2590"/>
                <a:ext cx="28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/>
                  <a:t>–1</a:t>
                </a:r>
              </a:p>
            </p:txBody>
          </p:sp>
          <p:sp>
            <p:nvSpPr>
              <p:cNvPr id="34887" name="Text Box 17"/>
              <p:cNvSpPr txBox="1">
                <a:spLocks noChangeArrowheads="1"/>
              </p:cNvSpPr>
              <p:nvPr/>
            </p:nvSpPr>
            <p:spPr bwMode="auto">
              <a:xfrm>
                <a:off x="2510" y="2878"/>
                <a:ext cx="19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/>
                  <a:t>3</a:t>
                </a:r>
              </a:p>
            </p:txBody>
          </p:sp>
        </p:grpSp>
        <p:grpSp>
          <p:nvGrpSpPr>
            <p:cNvPr id="34868" name="Group 18"/>
            <p:cNvGrpSpPr>
              <a:grpSpLocks/>
            </p:cNvGrpSpPr>
            <p:nvPr/>
          </p:nvGrpSpPr>
          <p:grpSpPr bwMode="auto">
            <a:xfrm>
              <a:off x="8376093" y="3971924"/>
              <a:ext cx="488802" cy="874713"/>
              <a:chOff x="3070" y="2590"/>
              <a:chExt cx="289" cy="604"/>
            </a:xfrm>
          </p:grpSpPr>
          <p:sp>
            <p:nvSpPr>
              <p:cNvPr id="34884" name="Text Box 19"/>
              <p:cNvSpPr txBox="1">
                <a:spLocks noChangeArrowheads="1"/>
              </p:cNvSpPr>
              <p:nvPr/>
            </p:nvSpPr>
            <p:spPr bwMode="auto">
              <a:xfrm>
                <a:off x="3118" y="2590"/>
                <a:ext cx="19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/>
                  <a:t>0</a:t>
                </a:r>
              </a:p>
            </p:txBody>
          </p:sp>
          <p:sp>
            <p:nvSpPr>
              <p:cNvPr id="34885" name="Text Box 20"/>
              <p:cNvSpPr txBox="1">
                <a:spLocks noChangeArrowheads="1"/>
              </p:cNvSpPr>
              <p:nvPr/>
            </p:nvSpPr>
            <p:spPr bwMode="auto">
              <a:xfrm>
                <a:off x="3070" y="2878"/>
                <a:ext cx="28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/>
                  <a:t>–1</a:t>
                </a:r>
              </a:p>
            </p:txBody>
          </p:sp>
        </p:grpSp>
        <p:grpSp>
          <p:nvGrpSpPr>
            <p:cNvPr id="34869" name="Group 21"/>
            <p:cNvGrpSpPr>
              <a:grpSpLocks/>
            </p:cNvGrpSpPr>
            <p:nvPr/>
          </p:nvGrpSpPr>
          <p:grpSpPr bwMode="auto">
            <a:xfrm>
              <a:off x="9340165" y="3971924"/>
              <a:ext cx="490493" cy="874713"/>
              <a:chOff x="3582" y="2590"/>
              <a:chExt cx="290" cy="604"/>
            </a:xfrm>
          </p:grpSpPr>
          <p:sp>
            <p:nvSpPr>
              <p:cNvPr id="34882" name="Text Box 22"/>
              <p:cNvSpPr txBox="1">
                <a:spLocks noChangeArrowheads="1"/>
              </p:cNvSpPr>
              <p:nvPr/>
            </p:nvSpPr>
            <p:spPr bwMode="auto">
              <a:xfrm>
                <a:off x="3630" y="2590"/>
                <a:ext cx="19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/>
                  <a:t>1</a:t>
                </a:r>
              </a:p>
            </p:txBody>
          </p:sp>
          <p:sp>
            <p:nvSpPr>
              <p:cNvPr id="34883" name="Text Box 23"/>
              <p:cNvSpPr txBox="1">
                <a:spLocks noChangeArrowheads="1"/>
              </p:cNvSpPr>
              <p:nvPr/>
            </p:nvSpPr>
            <p:spPr bwMode="auto">
              <a:xfrm>
                <a:off x="3582" y="2878"/>
                <a:ext cx="29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/>
                  <a:t>–3</a:t>
                </a:r>
              </a:p>
            </p:txBody>
          </p:sp>
        </p:grpSp>
        <p:grpSp>
          <p:nvGrpSpPr>
            <p:cNvPr id="34870" name="Group 24"/>
            <p:cNvGrpSpPr>
              <a:grpSpLocks/>
            </p:cNvGrpSpPr>
            <p:nvPr/>
          </p:nvGrpSpPr>
          <p:grpSpPr bwMode="auto">
            <a:xfrm>
              <a:off x="10305929" y="3971924"/>
              <a:ext cx="336580" cy="874713"/>
              <a:chOff x="4094" y="2590"/>
              <a:chExt cx="199" cy="604"/>
            </a:xfrm>
          </p:grpSpPr>
          <p:sp>
            <p:nvSpPr>
              <p:cNvPr id="34880" name="Text Box 25"/>
              <p:cNvSpPr txBox="1">
                <a:spLocks noChangeArrowheads="1"/>
              </p:cNvSpPr>
              <p:nvPr/>
            </p:nvSpPr>
            <p:spPr bwMode="auto">
              <a:xfrm>
                <a:off x="4094" y="2590"/>
                <a:ext cx="19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/>
                  <a:t>2</a:t>
                </a:r>
              </a:p>
            </p:txBody>
          </p:sp>
          <p:sp>
            <p:nvSpPr>
              <p:cNvPr id="34881" name="Text Box 26"/>
              <p:cNvSpPr txBox="1">
                <a:spLocks noChangeArrowheads="1"/>
              </p:cNvSpPr>
              <p:nvPr/>
            </p:nvSpPr>
            <p:spPr bwMode="auto">
              <a:xfrm>
                <a:off x="4094" y="2878"/>
                <a:ext cx="19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/>
                  <a:t>3</a:t>
                </a:r>
              </a:p>
            </p:txBody>
          </p:sp>
        </p:grpSp>
        <p:grpSp>
          <p:nvGrpSpPr>
            <p:cNvPr id="34871" name="Group 27"/>
            <p:cNvGrpSpPr>
              <a:grpSpLocks/>
            </p:cNvGrpSpPr>
            <p:nvPr/>
          </p:nvGrpSpPr>
          <p:grpSpPr bwMode="auto">
            <a:xfrm>
              <a:off x="11109323" y="3971924"/>
              <a:ext cx="488802" cy="874713"/>
              <a:chOff x="4606" y="2590"/>
              <a:chExt cx="289" cy="604"/>
            </a:xfrm>
          </p:grpSpPr>
          <p:sp>
            <p:nvSpPr>
              <p:cNvPr id="34878" name="Text Box 28"/>
              <p:cNvSpPr txBox="1">
                <a:spLocks noChangeArrowheads="1"/>
              </p:cNvSpPr>
              <p:nvPr/>
            </p:nvSpPr>
            <p:spPr bwMode="auto">
              <a:xfrm>
                <a:off x="4654" y="2590"/>
                <a:ext cx="19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/>
                  <a:t>3</a:t>
                </a:r>
              </a:p>
            </p:txBody>
          </p:sp>
          <p:sp>
            <p:nvSpPr>
              <p:cNvPr id="34879" name="Text Box 29"/>
              <p:cNvSpPr txBox="1">
                <a:spLocks noChangeArrowheads="1"/>
              </p:cNvSpPr>
              <p:nvPr/>
            </p:nvSpPr>
            <p:spPr bwMode="auto">
              <a:xfrm>
                <a:off x="4606" y="2878"/>
                <a:ext cx="28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/>
                  <a:t>23</a:t>
                </a:r>
              </a:p>
            </p:txBody>
          </p:sp>
        </p:grpSp>
        <p:sp>
          <p:nvSpPr>
            <p:cNvPr id="34872" name="Line 30"/>
            <p:cNvSpPr>
              <a:spLocks noChangeShapeType="1"/>
            </p:cNvSpPr>
            <p:nvPr/>
          </p:nvSpPr>
          <p:spPr bwMode="auto">
            <a:xfrm>
              <a:off x="6268664" y="3857172"/>
              <a:ext cx="0" cy="7994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7192144" y="3857172"/>
              <a:ext cx="0" cy="7994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Line 32"/>
            <p:cNvSpPr>
              <a:spLocks noChangeShapeType="1"/>
            </p:cNvSpPr>
            <p:nvPr/>
          </p:nvSpPr>
          <p:spPr bwMode="auto">
            <a:xfrm>
              <a:off x="8117315" y="3857172"/>
              <a:ext cx="0" cy="7994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Line 33"/>
            <p:cNvSpPr>
              <a:spLocks noChangeShapeType="1"/>
            </p:cNvSpPr>
            <p:nvPr/>
          </p:nvSpPr>
          <p:spPr bwMode="auto">
            <a:xfrm>
              <a:off x="9042487" y="3857172"/>
              <a:ext cx="0" cy="7994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6" name="Line 34"/>
            <p:cNvSpPr>
              <a:spLocks noChangeShapeType="1"/>
            </p:cNvSpPr>
            <p:nvPr/>
          </p:nvSpPr>
          <p:spPr bwMode="auto">
            <a:xfrm>
              <a:off x="9965967" y="3857172"/>
              <a:ext cx="0" cy="7994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7" name="Line 35"/>
            <p:cNvSpPr>
              <a:spLocks noChangeShapeType="1"/>
            </p:cNvSpPr>
            <p:nvPr/>
          </p:nvSpPr>
          <p:spPr bwMode="auto">
            <a:xfrm>
              <a:off x="10891138" y="3857172"/>
              <a:ext cx="0" cy="7994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1143000" y="685800"/>
            <a:ext cx="4140200" cy="5476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pSp>
        <p:nvGrpSpPr>
          <p:cNvPr id="34820" name="Group 37"/>
          <p:cNvGrpSpPr>
            <a:grpSpLocks/>
          </p:cNvGrpSpPr>
          <p:nvPr/>
        </p:nvGrpSpPr>
        <p:grpSpPr bwMode="auto">
          <a:xfrm>
            <a:off x="185738" y="153988"/>
            <a:ext cx="5397500" cy="460375"/>
            <a:chOff x="1651" y="423"/>
            <a:chExt cx="3400" cy="290"/>
          </a:xfrm>
        </p:grpSpPr>
        <p:sp>
          <p:nvSpPr>
            <p:cNvPr id="34857" name="Text Box 38"/>
            <p:cNvSpPr txBox="1">
              <a:spLocks noChangeArrowheads="1"/>
            </p:cNvSpPr>
            <p:nvPr/>
          </p:nvSpPr>
          <p:spPr bwMode="auto">
            <a:xfrm>
              <a:off x="2518" y="432"/>
              <a:ext cx="25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Helvetica" pitchFamily="34" charset="0"/>
                </a:rPr>
                <a:t>Graphing Polynomial Functions</a:t>
              </a:r>
            </a:p>
          </p:txBody>
        </p:sp>
        <p:pic>
          <p:nvPicPr>
            <p:cNvPr id="34858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1" name="Line 40"/>
          <p:cNvSpPr>
            <a:spLocks noChangeShapeType="1"/>
          </p:cNvSpPr>
          <p:nvPr/>
        </p:nvSpPr>
        <p:spPr bwMode="auto">
          <a:xfrm>
            <a:off x="1616075" y="561975"/>
            <a:ext cx="7185025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1219200" y="685800"/>
            <a:ext cx="34210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/>
              <a:t>Graph: f(x) =x</a:t>
            </a:r>
            <a:r>
              <a:rPr lang="en-US" altLang="en-US" sz="2200" baseline="30000"/>
              <a:t>3 </a:t>
            </a:r>
            <a:r>
              <a:rPr lang="en-US" altLang="en-US" sz="2200" baseline="0"/>
              <a:t>+ x</a:t>
            </a:r>
            <a:r>
              <a:rPr lang="en-US" altLang="en-US" sz="2200" baseline="30000"/>
              <a:t>2 </a:t>
            </a:r>
            <a:r>
              <a:rPr lang="en-US" altLang="en-US" sz="2200" baseline="0"/>
              <a:t>- 4x - 1 </a:t>
            </a:r>
            <a:endParaRPr lang="en-US" altLang="en-US" sz="2200"/>
          </a:p>
        </p:txBody>
      </p: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-1" y="5156200"/>
            <a:ext cx="9334500" cy="1355725"/>
            <a:chOff x="132" y="2588"/>
            <a:chExt cx="5880" cy="854"/>
          </a:xfrm>
        </p:grpSpPr>
        <p:grpSp>
          <p:nvGrpSpPr>
            <p:cNvPr id="34833" name="Group 46"/>
            <p:cNvGrpSpPr>
              <a:grpSpLocks/>
            </p:cNvGrpSpPr>
            <p:nvPr/>
          </p:nvGrpSpPr>
          <p:grpSpPr bwMode="auto">
            <a:xfrm>
              <a:off x="132" y="2588"/>
              <a:ext cx="5880" cy="854"/>
              <a:chOff x="132" y="2588"/>
              <a:chExt cx="5880" cy="854"/>
            </a:xfrm>
          </p:grpSpPr>
          <p:sp>
            <p:nvSpPr>
              <p:cNvPr id="34835" name="AutoShape 47"/>
              <p:cNvSpPr>
                <a:spLocks noChangeArrowheads="1"/>
              </p:cNvSpPr>
              <p:nvPr/>
            </p:nvSpPr>
            <p:spPr bwMode="auto">
              <a:xfrm>
                <a:off x="132" y="2588"/>
                <a:ext cx="5880" cy="720"/>
              </a:xfrm>
              <a:prstGeom prst="roundRect">
                <a:avLst>
                  <a:gd name="adj" fmla="val 10606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200"/>
              </a:p>
            </p:txBody>
          </p:sp>
          <p:grpSp>
            <p:nvGrpSpPr>
              <p:cNvPr id="34836" name="Group 48"/>
              <p:cNvGrpSpPr>
                <a:grpSpLocks/>
              </p:cNvGrpSpPr>
              <p:nvPr/>
            </p:nvGrpSpPr>
            <p:grpSpPr bwMode="auto">
              <a:xfrm>
                <a:off x="315" y="2762"/>
                <a:ext cx="4898" cy="680"/>
                <a:chOff x="315" y="2762"/>
                <a:chExt cx="4898" cy="680"/>
              </a:xfrm>
            </p:grpSpPr>
            <p:sp>
              <p:nvSpPr>
                <p:cNvPr id="3483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15" y="2762"/>
                  <a:ext cx="4898" cy="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200" dirty="0"/>
                    <a:t>The degree is odd and the leading </a:t>
                  </a:r>
                  <a:r>
                    <a:rPr lang="en-US" altLang="en-US" sz="2200" dirty="0" smtClean="0"/>
                    <a:t>coefficient is </a:t>
                  </a:r>
                  <a:r>
                    <a:rPr lang="en-US" altLang="en-US" sz="2200" dirty="0"/>
                    <a:t>positive, </a:t>
                  </a:r>
                  <a:br>
                    <a:rPr lang="en-US" altLang="en-US" sz="2200" dirty="0"/>
                  </a:br>
                  <a:r>
                    <a:rPr lang="en-US" altLang="en-US" sz="2200" dirty="0"/>
                    <a:t>so </a:t>
                  </a:r>
                  <a:r>
                    <a:rPr lang="en-US" altLang="en-US" sz="2600" i="1" dirty="0"/>
                    <a:t>f</a:t>
                  </a:r>
                  <a:r>
                    <a:rPr lang="en-US" altLang="en-US" sz="1000" i="1" dirty="0"/>
                    <a:t> </a:t>
                  </a:r>
                  <a:r>
                    <a:rPr lang="en-US" altLang="en-US" sz="2200" dirty="0"/>
                    <a:t>(</a:t>
                  </a:r>
                  <a:r>
                    <a:rPr lang="en-US" altLang="en-US" sz="2200" i="1" dirty="0"/>
                    <a:t>x</a:t>
                  </a:r>
                  <a:r>
                    <a:rPr lang="en-US" altLang="en-US" sz="2200" dirty="0"/>
                    <a:t>)</a:t>
                  </a:r>
                </a:p>
              </p:txBody>
            </p:sp>
            <p:grpSp>
              <p:nvGrpSpPr>
                <p:cNvPr id="34838" name="Group 50"/>
                <p:cNvGrpSpPr>
                  <a:grpSpLocks/>
                </p:cNvGrpSpPr>
                <p:nvPr/>
              </p:nvGrpSpPr>
              <p:grpSpPr bwMode="auto">
                <a:xfrm>
                  <a:off x="829" y="2866"/>
                  <a:ext cx="605" cy="380"/>
                  <a:chOff x="829" y="2866"/>
                  <a:chExt cx="605" cy="380"/>
                </a:xfrm>
              </p:grpSpPr>
              <p:sp>
                <p:nvSpPr>
                  <p:cNvPr id="3485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829" y="2962"/>
                    <a:ext cx="187" cy="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34855" name="Picture 5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20" y="2866"/>
                    <a:ext cx="214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856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8" y="2958"/>
                    <a:ext cx="21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200"/>
                      <a:t>–</a:t>
                    </a:r>
                  </a:p>
                </p:txBody>
              </p:sp>
            </p:grpSp>
            <p:sp>
              <p:nvSpPr>
                <p:cNvPr id="34839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514" y="2966"/>
                  <a:ext cx="4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200"/>
                    <a:t>as </a:t>
                  </a:r>
                  <a:r>
                    <a:rPr lang="en-US" altLang="en-US" sz="2200" i="1"/>
                    <a:t>x</a:t>
                  </a:r>
                  <a:endParaRPr lang="en-US" altLang="en-US" sz="2200"/>
                </a:p>
              </p:txBody>
            </p:sp>
            <p:grpSp>
              <p:nvGrpSpPr>
                <p:cNvPr id="34840" name="Group 55"/>
                <p:cNvGrpSpPr>
                  <a:grpSpLocks/>
                </p:cNvGrpSpPr>
                <p:nvPr/>
              </p:nvGrpSpPr>
              <p:grpSpPr bwMode="auto">
                <a:xfrm>
                  <a:off x="1833" y="2890"/>
                  <a:ext cx="710" cy="356"/>
                  <a:chOff x="1833" y="2890"/>
                  <a:chExt cx="710" cy="356"/>
                </a:xfrm>
              </p:grpSpPr>
              <p:sp>
                <p:nvSpPr>
                  <p:cNvPr id="34851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833" y="2981"/>
                    <a:ext cx="20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34852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29" y="2890"/>
                    <a:ext cx="214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853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78" y="2958"/>
                    <a:ext cx="21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200"/>
                      <a:t>–</a:t>
                    </a:r>
                  </a:p>
                </p:txBody>
              </p:sp>
            </p:grpSp>
            <p:sp>
              <p:nvSpPr>
                <p:cNvPr id="3484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827" y="2947"/>
                  <a:ext cx="743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200"/>
                    <a:t>and </a:t>
                  </a:r>
                  <a:r>
                    <a:rPr lang="en-US" altLang="en-US" sz="2600" i="1"/>
                    <a:t>f</a:t>
                  </a:r>
                  <a:r>
                    <a:rPr lang="en-US" altLang="en-US" sz="1000" i="1"/>
                    <a:t> </a:t>
                  </a:r>
                  <a:r>
                    <a:rPr lang="en-US" altLang="en-US" sz="2200"/>
                    <a:t>(</a:t>
                  </a:r>
                  <a:r>
                    <a:rPr lang="en-US" altLang="en-US" sz="2200" i="1"/>
                    <a:t>x</a:t>
                  </a:r>
                  <a:r>
                    <a:rPr lang="en-US" altLang="en-US" sz="2200"/>
                    <a:t>)</a:t>
                  </a:r>
                </a:p>
              </p:txBody>
            </p:sp>
            <p:grpSp>
              <p:nvGrpSpPr>
                <p:cNvPr id="34842" name="Group 60"/>
                <p:cNvGrpSpPr>
                  <a:grpSpLocks/>
                </p:cNvGrpSpPr>
                <p:nvPr/>
              </p:nvGrpSpPr>
              <p:grpSpPr bwMode="auto">
                <a:xfrm>
                  <a:off x="3344" y="2878"/>
                  <a:ext cx="543" cy="368"/>
                  <a:chOff x="3344" y="2878"/>
                  <a:chExt cx="543" cy="368"/>
                </a:xfrm>
              </p:grpSpPr>
              <p:sp>
                <p:nvSpPr>
                  <p:cNvPr id="3484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344" y="2974"/>
                    <a:ext cx="186" cy="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34849" name="Picture 6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73" y="2878"/>
                    <a:ext cx="214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850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30" y="2958"/>
                    <a:ext cx="22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200"/>
                      <a:t>+</a:t>
                    </a:r>
                  </a:p>
                </p:txBody>
              </p:sp>
            </p:grpSp>
            <p:sp>
              <p:nvSpPr>
                <p:cNvPr id="34843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131" y="2947"/>
                  <a:ext cx="4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200"/>
                    <a:t>as </a:t>
                  </a:r>
                  <a:r>
                    <a:rPr lang="en-US" altLang="en-US" sz="2200" i="1"/>
                    <a:t>x</a:t>
                  </a:r>
                  <a:endParaRPr lang="en-US" altLang="en-US" sz="2200"/>
                </a:p>
              </p:txBody>
            </p:sp>
            <p:grpSp>
              <p:nvGrpSpPr>
                <p:cNvPr id="34844" name="Group 65"/>
                <p:cNvGrpSpPr>
                  <a:grpSpLocks/>
                </p:cNvGrpSpPr>
                <p:nvPr/>
              </p:nvGrpSpPr>
              <p:grpSpPr bwMode="auto">
                <a:xfrm>
                  <a:off x="4409" y="2872"/>
                  <a:ext cx="553" cy="374"/>
                  <a:chOff x="4409" y="2872"/>
                  <a:chExt cx="553" cy="374"/>
                </a:xfrm>
              </p:grpSpPr>
              <p:sp>
                <p:nvSpPr>
                  <p:cNvPr id="34845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4409" y="2975"/>
                    <a:ext cx="1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34846" name="Picture 67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48" y="2872"/>
                    <a:ext cx="214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847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6" y="2958"/>
                    <a:ext cx="22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  <a:ea typeface="ＭＳ Ｐゴシック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200"/>
                      <a:t>+</a:t>
                    </a:r>
                  </a:p>
                </p:txBody>
              </p:sp>
            </p:grpSp>
          </p:grpSp>
        </p:grpSp>
        <p:sp>
          <p:nvSpPr>
            <p:cNvPr id="34834" name="Text Box 69"/>
            <p:cNvSpPr txBox="1">
              <a:spLocks noChangeArrowheads="1"/>
            </p:cNvSpPr>
            <p:nvPr/>
          </p:nvSpPr>
          <p:spPr bwMode="auto">
            <a:xfrm>
              <a:off x="4962" y="2934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/>
                <a:t>.</a:t>
              </a:r>
            </a:p>
          </p:txBody>
        </p:sp>
      </p:grpSp>
      <p:pic>
        <p:nvPicPr>
          <p:cNvPr id="33862" name="Picture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71"/>
          <p:cNvSpPr txBox="1">
            <a:spLocks noChangeArrowheads="1"/>
          </p:cNvSpPr>
          <p:nvPr/>
        </p:nvSpPr>
        <p:spPr bwMode="auto">
          <a:xfrm>
            <a:off x="304800" y="1295400"/>
            <a:ext cx="5334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n: __    a</a:t>
            </a:r>
            <a:r>
              <a:rPr lang="en-US" altLang="en-US" sz="1600" baseline="0"/>
              <a:t>n</a:t>
            </a:r>
            <a:r>
              <a:rPr lang="en-US" altLang="en-US" sz="2200"/>
              <a:t>: ___        # turns: at most ____          # total zeros: ____                                                                                    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# real zeros: at most _____</a:t>
            </a:r>
          </a:p>
        </p:txBody>
      </p:sp>
      <p:sp>
        <p:nvSpPr>
          <p:cNvPr id="34826" name="Text Box 72"/>
          <p:cNvSpPr txBox="1">
            <a:spLocks noChangeArrowheads="1"/>
          </p:cNvSpPr>
          <p:nvPr/>
        </p:nvSpPr>
        <p:spPr bwMode="auto">
          <a:xfrm>
            <a:off x="173038" y="2124075"/>
            <a:ext cx="54102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  <a:cs typeface="Arial" charset="0"/>
              </a:rPr>
              <a:t>         </a:t>
            </a:r>
            <a:r>
              <a:rPr lang="en-US" altLang="en-US" sz="2000">
                <a:solidFill>
                  <a:srgbClr val="B50069"/>
                </a:solidFill>
                <a:latin typeface="Arial" charset="0"/>
                <a:cs typeface="Arial" charset="0"/>
              </a:rPr>
              <a:t># Real Zeros: 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              between ___ and ___    x = 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              between ___ and ___    x = 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              between ___ and ___    x = 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Approximate zeros:</a:t>
            </a:r>
            <a:r>
              <a:rPr lang="en-US" altLang="en-US" sz="1800" baseline="0">
                <a:latin typeface="Arial" charset="0"/>
                <a:cs typeface="Arial" charset="0"/>
              </a:rPr>
              <a:t> _____________________________</a:t>
            </a: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34827" name="Text Box 73"/>
          <p:cNvSpPr txBox="1">
            <a:spLocks noChangeArrowheads="1"/>
          </p:cNvSpPr>
          <p:nvPr/>
        </p:nvSpPr>
        <p:spPr bwMode="auto">
          <a:xfrm>
            <a:off x="5165725" y="2251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34828" name="Text Box 75"/>
          <p:cNvSpPr txBox="1">
            <a:spLocks noChangeArrowheads="1"/>
          </p:cNvSpPr>
          <p:nvPr/>
        </p:nvSpPr>
        <p:spPr bwMode="auto">
          <a:xfrm>
            <a:off x="381000" y="4419600"/>
            <a:ext cx="5562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B50069"/>
                </a:solidFill>
              </a:rPr>
              <a:t>Relative Maxima</a:t>
            </a:r>
            <a:r>
              <a:rPr lang="en-US" altLang="en-US" sz="2000"/>
              <a:t> value: ____ @ x = ____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B50069"/>
                </a:solidFill>
              </a:rPr>
              <a:t>Relative Minima</a:t>
            </a:r>
            <a:r>
              <a:rPr lang="en-US" altLang="en-US" sz="2000"/>
              <a:t> value: ____ @ x = ____ </a:t>
            </a:r>
          </a:p>
        </p:txBody>
      </p:sp>
      <p:sp>
        <p:nvSpPr>
          <p:cNvPr id="33868" name="AutoShape 76"/>
          <p:cNvSpPr>
            <a:spLocks/>
          </p:cNvSpPr>
          <p:nvPr/>
        </p:nvSpPr>
        <p:spPr bwMode="auto">
          <a:xfrm rot="5400000">
            <a:off x="2247900" y="4686300"/>
            <a:ext cx="152400" cy="3276600"/>
          </a:xfrm>
          <a:prstGeom prst="rightBrace">
            <a:avLst>
              <a:gd name="adj1" fmla="val 179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33869" name="AutoShape 77"/>
          <p:cNvSpPr>
            <a:spLocks/>
          </p:cNvSpPr>
          <p:nvPr/>
        </p:nvSpPr>
        <p:spPr bwMode="auto">
          <a:xfrm rot="5400000">
            <a:off x="6057900" y="4686300"/>
            <a:ext cx="152400" cy="3276600"/>
          </a:xfrm>
          <a:prstGeom prst="rightBrace">
            <a:avLst>
              <a:gd name="adj1" fmla="val 179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33870" name="Text Box 78"/>
          <p:cNvSpPr txBox="1">
            <a:spLocks noChangeArrowheads="1"/>
          </p:cNvSpPr>
          <p:nvPr/>
        </p:nvSpPr>
        <p:spPr bwMode="auto">
          <a:xfrm>
            <a:off x="2057400" y="640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i="1">
                <a:solidFill>
                  <a:schemeClr val="accent2"/>
                </a:solidFill>
              </a:rPr>
              <a:t>left</a:t>
            </a:r>
          </a:p>
        </p:txBody>
      </p:sp>
      <p:sp>
        <p:nvSpPr>
          <p:cNvPr id="33871" name="Text Box 79"/>
          <p:cNvSpPr txBox="1">
            <a:spLocks noChangeArrowheads="1"/>
          </p:cNvSpPr>
          <p:nvPr/>
        </p:nvSpPr>
        <p:spPr bwMode="auto">
          <a:xfrm>
            <a:off x="5715000" y="6400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i="1">
                <a:solidFill>
                  <a:schemeClr val="accent2"/>
                </a:solidFill>
              </a:rPr>
              <a:t>right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8" grpId="0" animBg="1"/>
      <p:bldP spid="33833" grpId="0" autoUpdateAnimBg="0"/>
      <p:bldP spid="33868" grpId="0" animBg="1"/>
      <p:bldP spid="33869" grpId="0" animBg="1"/>
      <p:bldP spid="33870" grpId="0"/>
      <p:bldP spid="3387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39700"/>
          <a:ext cx="8229600" cy="28956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Example 2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:  Graph by making a table of values and find the zeros.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  <a:ea typeface="ＭＳ Ｐゴシック" charset="-128"/>
                        </a:rPr>
                        <a:t>f (x) =   –x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  <a:ea typeface="ＭＳ Ｐゴシック" charset="-128"/>
                        </a:rPr>
                        <a:t> – 2x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  <a:ea typeface="ＭＳ Ｐゴシック" charset="-128"/>
                        </a:rPr>
                        <a:t> + 2x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  <a:ea typeface="ＭＳ Ｐゴシック" charset="-128"/>
                        </a:rPr>
                        <a:t> +  4x.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n: __              a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: ___              # turns: at most ____                # total zeros: 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                                                                                           # real zeros: at most 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 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2189163"/>
            <a:ext cx="29495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600200"/>
          <a:ext cx="4724400" cy="1096963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1096963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End Behavior: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</a:tbl>
          </a:graphicData>
        </a:graphic>
      </p:graphicFrame>
      <p:sp>
        <p:nvSpPr>
          <p:cNvPr id="35855" name="Rectangle 5"/>
          <p:cNvSpPr>
            <a:spLocks noChangeArrowheads="1"/>
          </p:cNvSpPr>
          <p:nvPr/>
        </p:nvSpPr>
        <p:spPr bwMode="auto">
          <a:xfrm>
            <a:off x="139700" y="4186238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# Real zeros: ______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   Zeros:   ______ (exact)  &amp; _______(exact)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        between ____ and ____  ( </a:t>
            </a:r>
            <a:r>
              <a:rPr lang="en-US" altLang="en-US" sz="1800">
                <a:latin typeface="Arial" charset="0"/>
                <a:cs typeface="Arial" charset="0"/>
              </a:rPr>
              <a:t>x = __________)</a:t>
            </a: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        between ____ and _____  ( </a:t>
            </a:r>
            <a:r>
              <a:rPr lang="en-US" altLang="en-US" sz="1800">
                <a:latin typeface="Arial" charset="0"/>
                <a:cs typeface="Arial" charset="0"/>
              </a:rPr>
              <a:t>x = __________)</a:t>
            </a: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35856" name="Text Box 2"/>
          <p:cNvSpPr txBox="1">
            <a:spLocks noChangeArrowheads="1"/>
          </p:cNvSpPr>
          <p:nvPr/>
        </p:nvSpPr>
        <p:spPr bwMode="auto">
          <a:xfrm>
            <a:off x="4727575" y="5449888"/>
            <a:ext cx="4038600" cy="15605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Calibri" pitchFamily="34" charset="0"/>
              </a:rPr>
              <a:t>Relative Maxima:  _____ @ ________</a:t>
            </a:r>
          </a:p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Calibri" pitchFamily="34" charset="0"/>
              </a:rPr>
              <a:t>                                _____ @ ________</a:t>
            </a:r>
          </a:p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Calibri" pitchFamily="34" charset="0"/>
              </a:rPr>
              <a:t>Relative Minima:   _____ @ ________</a:t>
            </a:r>
            <a:endParaRPr lang="en-US" altLang="en-US" sz="1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932113"/>
          <a:ext cx="4495800" cy="731838"/>
        </p:xfrm>
        <a:graphic>
          <a:graphicData uri="http://schemas.openxmlformats.org/drawingml/2006/table">
            <a:tbl>
              <a:tblPr/>
              <a:tblGrid>
                <a:gridCol w="542925"/>
                <a:gridCol w="542925"/>
                <a:gridCol w="542925"/>
                <a:gridCol w="542925"/>
                <a:gridCol w="542925"/>
                <a:gridCol w="542925"/>
                <a:gridCol w="542925"/>
                <a:gridCol w="695325"/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-2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-1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f(x)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-21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-1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-16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-105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</a:tr>
            </a:tbl>
          </a:graphicData>
        </a:graphic>
      </p:graphicFrame>
      <p:grpSp>
        <p:nvGrpSpPr>
          <p:cNvPr id="35886" name="Group 7"/>
          <p:cNvGrpSpPr>
            <a:grpSpLocks/>
          </p:cNvGrpSpPr>
          <p:nvPr/>
        </p:nvGrpSpPr>
        <p:grpSpPr bwMode="auto">
          <a:xfrm>
            <a:off x="2628900" y="1619250"/>
            <a:ext cx="1752600" cy="1208088"/>
            <a:chOff x="4937125" y="4210050"/>
            <a:chExt cx="2693513" cy="1695450"/>
          </a:xfrm>
        </p:grpSpPr>
        <p:grpSp>
          <p:nvGrpSpPr>
            <p:cNvPr id="35887" name="Group 8"/>
            <p:cNvGrpSpPr>
              <a:grpSpLocks/>
            </p:cNvGrpSpPr>
            <p:nvPr/>
          </p:nvGrpSpPr>
          <p:grpSpPr bwMode="auto">
            <a:xfrm>
              <a:off x="4994275" y="4210050"/>
              <a:ext cx="2636363" cy="817312"/>
              <a:chOff x="1680" y="14117"/>
              <a:chExt cx="1462" cy="555"/>
            </a:xfrm>
          </p:grpSpPr>
          <p:graphicFrame>
            <p:nvGraphicFramePr>
              <p:cNvPr id="35891" name="Object 12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17" name="Equation" r:id="rId4" imgW="304668" imgH="279279" progId="Equation.3">
                      <p:embed/>
                    </p:oleObj>
                  </mc:Choice>
                  <mc:Fallback>
                    <p:oleObj name="Equation" r:id="rId4" imgW="304668" imgH="279279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892" name="Object 13"/>
              <p:cNvGraphicFramePr>
                <a:graphicFrameLocks noChangeAspect="1"/>
              </p:cNvGraphicFramePr>
              <p:nvPr/>
            </p:nvGraphicFramePr>
            <p:xfrm>
              <a:off x="2220" y="14142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18" name="Equation" r:id="rId6" imgW="457002" imgH="203112" progId="Equation.3">
                      <p:embed/>
                    </p:oleObj>
                  </mc:Choice>
                  <mc:Fallback>
                    <p:oleObj name="Equation" r:id="rId6" imgW="457002" imgH="203112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0" y="14142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888" name="Group 11"/>
            <p:cNvGrpSpPr>
              <a:grpSpLocks/>
            </p:cNvGrpSpPr>
            <p:nvPr/>
          </p:nvGrpSpPr>
          <p:grpSpPr bwMode="auto">
            <a:xfrm>
              <a:off x="4937125" y="5086715"/>
              <a:ext cx="2663825" cy="818785"/>
              <a:chOff x="1680" y="14116"/>
              <a:chExt cx="1477" cy="556"/>
            </a:xfrm>
          </p:grpSpPr>
          <p:graphicFrame>
            <p:nvGraphicFramePr>
              <p:cNvPr id="35889" name="Object 10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19" name="Equation" r:id="rId8" imgW="304668" imgH="279279" progId="Equation.3">
                      <p:embed/>
                    </p:oleObj>
                  </mc:Choice>
                  <mc:Fallback>
                    <p:oleObj name="Equation" r:id="rId8" imgW="304668" imgH="279279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890" name="Object 11"/>
              <p:cNvGraphicFramePr>
                <a:graphicFrameLocks noChangeAspect="1"/>
              </p:cNvGraphicFramePr>
              <p:nvPr/>
            </p:nvGraphicFramePr>
            <p:xfrm>
              <a:off x="2235" y="14116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20" name="Equation" r:id="rId10" imgW="457002" imgH="203112" progId="Equation.3">
                      <p:embed/>
                    </p:oleObj>
                  </mc:Choice>
                  <mc:Fallback>
                    <p:oleObj name="Equation" r:id="rId10" imgW="457002" imgH="203112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5" y="14116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39700"/>
          <a:ext cx="8229600" cy="28956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Your Turn 1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:  Graph by making a table of values and find the zeros.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  <a:ea typeface="ＭＳ Ｐゴシック" charset="-128"/>
                        </a:rPr>
                        <a:t>f (x) =   3x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  <a:ea typeface="ＭＳ Ｐゴシック" charset="-128"/>
                        </a:rPr>
                        <a:t> – 9x + 1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n: __              a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: ___              # turns: at most ____                # total zeros: 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                                                                                           # real zeros: at most 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 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2189163"/>
            <a:ext cx="29495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600200"/>
          <a:ext cx="4724400" cy="1096963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1096963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End Behavior: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</a:tbl>
          </a:graphicData>
        </a:graphic>
      </p:graphicFrame>
      <p:sp>
        <p:nvSpPr>
          <p:cNvPr id="36879" name="Rectangle 5"/>
          <p:cNvSpPr>
            <a:spLocks noChangeArrowheads="1"/>
          </p:cNvSpPr>
          <p:nvPr/>
        </p:nvSpPr>
        <p:spPr bwMode="auto">
          <a:xfrm>
            <a:off x="139700" y="4186238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# Real zeros: ______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   Zeros:   ______ (exact)  &amp; _______(exact)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        between ____ and ____  ( </a:t>
            </a:r>
            <a:r>
              <a:rPr lang="en-US" altLang="en-US" sz="1800">
                <a:latin typeface="Arial" charset="0"/>
                <a:cs typeface="Arial" charset="0"/>
              </a:rPr>
              <a:t>x = __________)</a:t>
            </a: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        between ____ and _____  ( </a:t>
            </a:r>
            <a:r>
              <a:rPr lang="en-US" altLang="en-US" sz="1800">
                <a:latin typeface="Arial" charset="0"/>
                <a:cs typeface="Arial" charset="0"/>
              </a:rPr>
              <a:t>x = __________)</a:t>
            </a:r>
            <a:endParaRPr lang="en-US" altLang="en-US" sz="1800">
              <a:cs typeface="Arial" charset="0"/>
            </a:endParaRPr>
          </a:p>
        </p:txBody>
      </p:sp>
      <p:sp>
        <p:nvSpPr>
          <p:cNvPr id="36880" name="Text Box 2"/>
          <p:cNvSpPr txBox="1">
            <a:spLocks noChangeArrowheads="1"/>
          </p:cNvSpPr>
          <p:nvPr/>
        </p:nvSpPr>
        <p:spPr bwMode="auto">
          <a:xfrm>
            <a:off x="4727575" y="5430838"/>
            <a:ext cx="4038600" cy="15605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Calibri" pitchFamily="34" charset="0"/>
              </a:rPr>
              <a:t>Relative Maxima:  _____ @ ________</a:t>
            </a:r>
          </a:p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Calibri" pitchFamily="34" charset="0"/>
              </a:rPr>
              <a:t>                                _____ @ ________</a:t>
            </a:r>
          </a:p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Calibri" pitchFamily="34" charset="0"/>
              </a:rPr>
              <a:t>Relative Minima:   _____ @ ________</a:t>
            </a:r>
            <a:endParaRPr lang="en-US" altLang="en-US" sz="1800"/>
          </a:p>
        </p:txBody>
      </p:sp>
      <p:grpSp>
        <p:nvGrpSpPr>
          <p:cNvPr id="36881" name="Group 7"/>
          <p:cNvGrpSpPr>
            <a:grpSpLocks/>
          </p:cNvGrpSpPr>
          <p:nvPr/>
        </p:nvGrpSpPr>
        <p:grpSpPr bwMode="auto">
          <a:xfrm>
            <a:off x="2743200" y="1674813"/>
            <a:ext cx="1600200" cy="1028700"/>
            <a:chOff x="4937125" y="4210050"/>
            <a:chExt cx="2693513" cy="1695450"/>
          </a:xfrm>
        </p:grpSpPr>
        <p:grpSp>
          <p:nvGrpSpPr>
            <p:cNvPr id="36882" name="Group 8"/>
            <p:cNvGrpSpPr>
              <a:grpSpLocks/>
            </p:cNvGrpSpPr>
            <p:nvPr/>
          </p:nvGrpSpPr>
          <p:grpSpPr bwMode="auto">
            <a:xfrm>
              <a:off x="4994275" y="4210050"/>
              <a:ext cx="2636363" cy="817312"/>
              <a:chOff x="1680" y="14117"/>
              <a:chExt cx="1462" cy="555"/>
            </a:xfrm>
          </p:grpSpPr>
          <p:graphicFrame>
            <p:nvGraphicFramePr>
              <p:cNvPr id="36886" name="Object 12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12" name="Equation" r:id="rId4" imgW="304668" imgH="279279" progId="Equation.3">
                      <p:embed/>
                    </p:oleObj>
                  </mc:Choice>
                  <mc:Fallback>
                    <p:oleObj name="Equation" r:id="rId4" imgW="304668" imgH="279279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87" name="Object 13"/>
              <p:cNvGraphicFramePr>
                <a:graphicFrameLocks noChangeAspect="1"/>
              </p:cNvGraphicFramePr>
              <p:nvPr/>
            </p:nvGraphicFramePr>
            <p:xfrm>
              <a:off x="2220" y="14142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13" name="Equation" r:id="rId6" imgW="457002" imgH="203112" progId="Equation.3">
                      <p:embed/>
                    </p:oleObj>
                  </mc:Choice>
                  <mc:Fallback>
                    <p:oleObj name="Equation" r:id="rId6" imgW="457002" imgH="203112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0" y="14142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6883" name="Group 11"/>
            <p:cNvGrpSpPr>
              <a:grpSpLocks/>
            </p:cNvGrpSpPr>
            <p:nvPr/>
          </p:nvGrpSpPr>
          <p:grpSpPr bwMode="auto">
            <a:xfrm>
              <a:off x="4937125" y="5086715"/>
              <a:ext cx="2663825" cy="818785"/>
              <a:chOff x="1680" y="14116"/>
              <a:chExt cx="1477" cy="556"/>
            </a:xfrm>
          </p:grpSpPr>
          <p:graphicFrame>
            <p:nvGraphicFramePr>
              <p:cNvPr id="36884" name="Object 10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14" name="Equation" r:id="rId8" imgW="304668" imgH="279279" progId="Equation.3">
                      <p:embed/>
                    </p:oleObj>
                  </mc:Choice>
                  <mc:Fallback>
                    <p:oleObj name="Equation" r:id="rId8" imgW="304668" imgH="279279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85" name="Object 11"/>
              <p:cNvGraphicFramePr>
                <a:graphicFrameLocks noChangeAspect="1"/>
              </p:cNvGraphicFramePr>
              <p:nvPr/>
            </p:nvGraphicFramePr>
            <p:xfrm>
              <a:off x="2235" y="14116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15" name="Equation" r:id="rId10" imgW="457002" imgH="203112" progId="Equation.3">
                      <p:embed/>
                    </p:oleObj>
                  </mc:Choice>
                  <mc:Fallback>
                    <p:oleObj name="Equation" r:id="rId10" imgW="457002" imgH="203112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5" y="14116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39700"/>
          <a:ext cx="8229600" cy="28956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Your Turn 2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:  Graph by making a table of values and find the zeros.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  <a:ea typeface="ＭＳ Ｐゴシック" charset="-128"/>
                        </a:rPr>
                        <a:t>f (x) = -x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  <a:ea typeface="ＭＳ Ｐゴシック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 Extra Bold" panose="02060903040505020403" pitchFamily="18" charset="0"/>
                          <a:ea typeface="ＭＳ Ｐゴシック" charset="-128"/>
                        </a:rPr>
                        <a:t> + 4x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n: __              a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: ___              # turns: at most ____                # total zeros: 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                                                                                           # real zeros: at most 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 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074863"/>
            <a:ext cx="29495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600200"/>
          <a:ext cx="4724400" cy="1096963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1096963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End Behavior: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</a:tbl>
          </a:graphicData>
        </a:graphic>
      </p:graphicFrame>
      <p:sp>
        <p:nvSpPr>
          <p:cNvPr id="37903" name="Rectangle 5"/>
          <p:cNvSpPr>
            <a:spLocks noChangeArrowheads="1"/>
          </p:cNvSpPr>
          <p:nvPr/>
        </p:nvSpPr>
        <p:spPr bwMode="auto">
          <a:xfrm>
            <a:off x="139700" y="4186238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# Real zeros: ______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   Zeros:   ______ (exact)  &amp; _______(exact)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        between ____ and ____  ( </a:t>
            </a:r>
            <a:r>
              <a:rPr lang="en-US" altLang="en-US" sz="1800">
                <a:latin typeface="Arial" charset="0"/>
                <a:cs typeface="Arial" charset="0"/>
              </a:rPr>
              <a:t>x = _____)</a:t>
            </a: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        between ____ and _____  ( </a:t>
            </a:r>
            <a:r>
              <a:rPr lang="en-US" altLang="en-US" sz="1800">
                <a:latin typeface="Arial" charset="0"/>
                <a:cs typeface="Arial" charset="0"/>
              </a:rPr>
              <a:t>x = _____)</a:t>
            </a:r>
            <a:endParaRPr lang="en-US" altLang="en-US" sz="1800">
              <a:cs typeface="Arial" charset="0"/>
            </a:endParaRPr>
          </a:p>
        </p:txBody>
      </p:sp>
      <p:sp>
        <p:nvSpPr>
          <p:cNvPr id="37904" name="Text Box 2"/>
          <p:cNvSpPr txBox="1">
            <a:spLocks noChangeArrowheads="1"/>
          </p:cNvSpPr>
          <p:nvPr/>
        </p:nvSpPr>
        <p:spPr bwMode="auto">
          <a:xfrm>
            <a:off x="4352925" y="5438775"/>
            <a:ext cx="4038600" cy="1560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Calibri" pitchFamily="34" charset="0"/>
              </a:rPr>
              <a:t>Relative Maxima:  _____ @ ________</a:t>
            </a:r>
          </a:p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Calibri" pitchFamily="34" charset="0"/>
              </a:rPr>
              <a:t>                                _____ @ ________</a:t>
            </a:r>
          </a:p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Calibri" pitchFamily="34" charset="0"/>
              </a:rPr>
              <a:t>Relative Minima:   _____ @ ________</a:t>
            </a:r>
            <a:endParaRPr lang="en-US" altLang="en-US" sz="1800"/>
          </a:p>
        </p:txBody>
      </p:sp>
      <p:grpSp>
        <p:nvGrpSpPr>
          <p:cNvPr id="37905" name="Group 7"/>
          <p:cNvGrpSpPr>
            <a:grpSpLocks/>
          </p:cNvGrpSpPr>
          <p:nvPr/>
        </p:nvGrpSpPr>
        <p:grpSpPr bwMode="auto">
          <a:xfrm>
            <a:off x="2676525" y="1689100"/>
            <a:ext cx="1866900" cy="1000125"/>
            <a:chOff x="4937125" y="4210050"/>
            <a:chExt cx="2693513" cy="1695450"/>
          </a:xfrm>
        </p:grpSpPr>
        <p:grpSp>
          <p:nvGrpSpPr>
            <p:cNvPr id="37906" name="Group 8"/>
            <p:cNvGrpSpPr>
              <a:grpSpLocks/>
            </p:cNvGrpSpPr>
            <p:nvPr/>
          </p:nvGrpSpPr>
          <p:grpSpPr bwMode="auto">
            <a:xfrm>
              <a:off x="4994275" y="4210050"/>
              <a:ext cx="2636363" cy="817312"/>
              <a:chOff x="1680" y="14117"/>
              <a:chExt cx="1462" cy="555"/>
            </a:xfrm>
          </p:grpSpPr>
          <p:graphicFrame>
            <p:nvGraphicFramePr>
              <p:cNvPr id="37910" name="Object 12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36" name="Equation" r:id="rId4" imgW="304668" imgH="279279" progId="Equation.3">
                      <p:embed/>
                    </p:oleObj>
                  </mc:Choice>
                  <mc:Fallback>
                    <p:oleObj name="Equation" r:id="rId4" imgW="304668" imgH="279279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11" name="Object 13"/>
              <p:cNvGraphicFramePr>
                <a:graphicFrameLocks noChangeAspect="1"/>
              </p:cNvGraphicFramePr>
              <p:nvPr/>
            </p:nvGraphicFramePr>
            <p:xfrm>
              <a:off x="2220" y="14142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37" name="Equation" r:id="rId6" imgW="457002" imgH="203112" progId="Equation.3">
                      <p:embed/>
                    </p:oleObj>
                  </mc:Choice>
                  <mc:Fallback>
                    <p:oleObj name="Equation" r:id="rId6" imgW="457002" imgH="203112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0" y="14142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907" name="Group 11"/>
            <p:cNvGrpSpPr>
              <a:grpSpLocks/>
            </p:cNvGrpSpPr>
            <p:nvPr/>
          </p:nvGrpSpPr>
          <p:grpSpPr bwMode="auto">
            <a:xfrm>
              <a:off x="4937125" y="5086715"/>
              <a:ext cx="2663825" cy="818785"/>
              <a:chOff x="1680" y="14116"/>
              <a:chExt cx="1477" cy="556"/>
            </a:xfrm>
          </p:grpSpPr>
          <p:graphicFrame>
            <p:nvGraphicFramePr>
              <p:cNvPr id="37908" name="Object 10"/>
              <p:cNvGraphicFramePr>
                <a:graphicFrameLocks noChangeAspect="1"/>
              </p:cNvGraphicFramePr>
              <p:nvPr/>
            </p:nvGraphicFramePr>
            <p:xfrm>
              <a:off x="1680" y="14117"/>
              <a:ext cx="615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38" name="Equation" r:id="rId8" imgW="304668" imgH="279279" progId="Equation.3">
                      <p:embed/>
                    </p:oleObj>
                  </mc:Choice>
                  <mc:Fallback>
                    <p:oleObj name="Equation" r:id="rId8" imgW="304668" imgH="279279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117"/>
                            <a:ext cx="615" cy="5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09" name="Object 11"/>
              <p:cNvGraphicFramePr>
                <a:graphicFrameLocks noChangeAspect="1"/>
              </p:cNvGraphicFramePr>
              <p:nvPr/>
            </p:nvGraphicFramePr>
            <p:xfrm>
              <a:off x="2235" y="14116"/>
              <a:ext cx="922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39" name="Equation" r:id="rId10" imgW="457002" imgH="203112" progId="Equation.3">
                      <p:embed/>
                    </p:oleObj>
                  </mc:Choice>
                  <mc:Fallback>
                    <p:oleObj name="Equation" r:id="rId10" imgW="457002" imgH="203112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5" y="14116"/>
                            <a:ext cx="922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Lesson 5.2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Check for understanding:</a:t>
            </a:r>
          </a:p>
          <a:p>
            <a:pPr>
              <a:buFontTx/>
              <a:buNone/>
            </a:pPr>
            <a:r>
              <a:rPr lang="en-US" altLang="en-US" smtClean="0"/>
              <a:t>           </a:t>
            </a:r>
            <a:r>
              <a:rPr lang="en-US" altLang="en-US" smtClean="0">
                <a:solidFill>
                  <a:srgbClr val="FF0000"/>
                </a:solidFill>
              </a:rPr>
              <a:t>Closure 5.2 </a:t>
            </a:r>
            <a:r>
              <a:rPr lang="en-US" altLang="en-US" smtClean="0"/>
              <a:t> </a:t>
            </a:r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Homework:</a:t>
            </a:r>
          </a:p>
          <a:p>
            <a:pPr>
              <a:buFontTx/>
              <a:buNone/>
            </a:pPr>
            <a:r>
              <a:rPr lang="en-US" altLang="en-US" smtClean="0"/>
              <a:t>               </a:t>
            </a:r>
            <a:r>
              <a:rPr lang="en-US" altLang="en-US" smtClean="0">
                <a:solidFill>
                  <a:srgbClr val="FF0000"/>
                </a:solidFill>
              </a:rPr>
              <a:t>Practice 5.2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-304800"/>
            <a:ext cx="7772400" cy="1143000"/>
          </a:xfrm>
        </p:spPr>
        <p:txBody>
          <a:bodyPr/>
          <a:lstStyle/>
          <a:p>
            <a:r>
              <a:rPr lang="en-US" altLang="en-US" smtClean="0"/>
              <a:t>Warm-up/Review Lesson 5.2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5943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048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4191000" y="1905000"/>
            <a:ext cx="4648200" cy="190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800">
                <a:latin typeface="Times New Roman" pitchFamily="18" charset="0"/>
              </a:rPr>
              <a:t>a) Real Zeros: </a:t>
            </a:r>
            <a:r>
              <a:rPr lang="pt-BR" altLang="en-US" sz="1800" i="1">
                <a:solidFill>
                  <a:srgbClr val="063DE8"/>
                </a:solidFill>
                <a:latin typeface="Times New Roman" pitchFamily="18" charset="0"/>
              </a:rPr>
              <a:t>check 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800">
                <a:latin typeface="Times New Roman" pitchFamily="18" charset="0"/>
              </a:rPr>
              <a:t>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en-US" sz="18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800">
                <a:latin typeface="Times New Roman" pitchFamily="18" charset="0"/>
              </a:rPr>
              <a:t>b) x-coord.   </a:t>
            </a:r>
            <a:r>
              <a:rPr lang="en-US" altLang="en-US" sz="1800">
                <a:latin typeface="Times New Roman" pitchFamily="18" charset="0"/>
              </a:rPr>
              <a:t>______ (max/min?) Value: 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  x-coord.   ______ (max/min?) Value: 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4114800" y="4038600"/>
            <a:ext cx="4648200" cy="281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800">
                <a:latin typeface="Times New Roman" pitchFamily="18" charset="0"/>
              </a:rPr>
              <a:t>a) Real Zeros: </a:t>
            </a:r>
            <a:r>
              <a:rPr lang="pt-BR" altLang="en-US" sz="1800" i="1">
                <a:solidFill>
                  <a:srgbClr val="063DE8"/>
                </a:solidFill>
              </a:rPr>
              <a:t>use 2nd calc</a:t>
            </a:r>
            <a:r>
              <a:rPr lang="pt-BR" altLang="en-US" sz="2200"/>
              <a:t> </a:t>
            </a:r>
            <a:r>
              <a:rPr lang="pt-BR" altLang="en-US" sz="1800">
                <a:latin typeface="Times New Roman" pitchFamily="18" charset="0"/>
              </a:rPr>
              <a:t>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en-US" sz="18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800">
                <a:latin typeface="Times New Roman" pitchFamily="18" charset="0"/>
              </a:rPr>
              <a:t>b) x-coord.   </a:t>
            </a:r>
            <a:r>
              <a:rPr lang="en-US" altLang="en-US" sz="1800">
                <a:latin typeface="Times New Roman" pitchFamily="18" charset="0"/>
              </a:rPr>
              <a:t>______ (max/min?) Value: 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  x-coord.   ______ (max/min?) Value: 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  </a:t>
            </a:r>
            <a:r>
              <a:rPr lang="en-US" altLang="en-US" sz="1800"/>
              <a:t>x-coord.   ______ (max/min?) Value: ______</a:t>
            </a:r>
            <a:endParaRPr lang="en-US" altLang="en-US" sz="18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04800"/>
            <a:ext cx="7772400" cy="1143000"/>
          </a:xfrm>
        </p:spPr>
        <p:txBody>
          <a:bodyPr/>
          <a:lstStyle/>
          <a:p>
            <a:r>
              <a:rPr lang="en-US" altLang="en-US" smtClean="0"/>
              <a:t>Warm-up/Review Lesson 7.2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5943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048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894013" y="2290763"/>
            <a:ext cx="5235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>
                <a:latin typeface="Times New Roman" pitchFamily="18" charset="0"/>
              </a:rPr>
              <a:t>a) Real Zeros: 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400">
                <a:latin typeface="Times New Roman" pitchFamily="18" charset="0"/>
              </a:rPr>
              <a:t>b) x-coord.   </a:t>
            </a:r>
            <a:r>
              <a:rPr lang="en-US" altLang="en-US" sz="2400">
                <a:latin typeface="Times New Roman" pitchFamily="18" charset="0"/>
              </a:rPr>
              <a:t>______ (max/min?) Value: 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 x-coord.   ______ (max/min?) Value: 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960688" y="4548188"/>
            <a:ext cx="6057900" cy="2386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800">
                <a:latin typeface="Times New Roman" pitchFamily="18" charset="0"/>
              </a:rPr>
              <a:t>a) Real Zeros: 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en-US" sz="18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800">
                <a:latin typeface="Times New Roman" pitchFamily="18" charset="0"/>
              </a:rPr>
              <a:t>b) x-coord.   </a:t>
            </a:r>
            <a:r>
              <a:rPr lang="en-US" altLang="en-US" sz="1800">
                <a:latin typeface="Times New Roman" pitchFamily="18" charset="0"/>
              </a:rPr>
              <a:t>______ (max/min?) Value: 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  x-coord.   ______ (max/min?) Value: 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  </a:t>
            </a:r>
            <a:r>
              <a:rPr lang="en-US" altLang="en-US" sz="1800"/>
              <a:t>x-coord.   ______ (max/min?) Value: ______</a:t>
            </a:r>
            <a:endParaRPr lang="en-US" altLang="en-US" sz="18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991" name="Ink 7"/>
          <p:cNvPicPr>
            <a:picLocks noRot="1" noChangeAspect="1" noEditPoints="1"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176463"/>
            <a:ext cx="7286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Ink 8"/>
          <p:cNvPicPr>
            <a:picLocks noRot="1" noChangeAspect="1" noEditPoints="1"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2173288"/>
            <a:ext cx="4857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Ink 9"/>
          <p:cNvPicPr>
            <a:picLocks noRot="1" noChangeAspect="1" noEditPoints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173288"/>
            <a:ext cx="2921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Ink 10"/>
          <p:cNvPicPr>
            <a:picLocks noRot="1" noChangeAspect="1" noEditPoints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2641600"/>
            <a:ext cx="15128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Ink 11"/>
          <p:cNvPicPr>
            <a:picLocks noRot="1" noChangeAspect="1" noEditPoints="1"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2768600"/>
            <a:ext cx="9572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Ink 12"/>
          <p:cNvPicPr>
            <a:picLocks noRot="1" noChangeAspect="1" noEditPoints="1"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195638"/>
            <a:ext cx="706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Ink 14"/>
          <p:cNvPicPr>
            <a:picLocks noRot="1" noChangeAspect="1" noEditPoints="1"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3195638"/>
            <a:ext cx="820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Ink 15"/>
          <p:cNvPicPr>
            <a:picLocks noRot="1" noChangeAspect="1" noEditPoints="1"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4397375"/>
            <a:ext cx="10064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Ink 16"/>
          <p:cNvPicPr>
            <a:picLocks noRot="1" noChangeAspect="1" noEditPoints="1"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440238"/>
            <a:ext cx="698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Ink 17"/>
          <p:cNvPicPr>
            <a:picLocks noRot="1" noChangeAspect="1" noEditPoints="1"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4437063"/>
            <a:ext cx="13493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Ink 18"/>
          <p:cNvPicPr>
            <a:picLocks noRot="1" noChangeAspect="1" noEditPoints="1"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325938"/>
            <a:ext cx="914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Ink 19"/>
          <p:cNvPicPr>
            <a:picLocks noRot="1" noChangeAspect="1" noEditPoints="1"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318000"/>
            <a:ext cx="17351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Ink 20"/>
          <p:cNvPicPr>
            <a:picLocks noRot="1" noChangeAspect="1" noEditPoints="1"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683125"/>
            <a:ext cx="8699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Ink 23"/>
          <p:cNvPicPr>
            <a:picLocks noRot="1" noChangeAspect="1" noEditPoints="1"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4757738"/>
            <a:ext cx="477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Ink 24"/>
          <p:cNvPicPr>
            <a:picLocks noRot="1" noChangeAspect="1" noEditPoints="1"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5148263"/>
            <a:ext cx="5651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Ink 25"/>
          <p:cNvPicPr>
            <a:picLocks noRot="1" noChangeAspect="1" noEditPoints="1"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5521325"/>
            <a:ext cx="277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Ink 26"/>
          <p:cNvPicPr>
            <a:picLocks noRot="1" noChangeAspect="1" noEditPoints="1"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5521325"/>
            <a:ext cx="2571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Ink 27"/>
          <p:cNvPicPr>
            <a:picLocks noRot="1" noChangeAspect="1" noEditPoints="1"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5089525"/>
            <a:ext cx="7207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914650" y="2425700"/>
            <a:ext cx="3035300" cy="4191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>
            <a:off x="1616075" y="5619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247775" y="1476375"/>
            <a:ext cx="6486525" cy="2308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baseline="0"/>
              <a:t>One way to evaluate polynomial functions is to use</a:t>
            </a:r>
            <a:br>
              <a:rPr lang="en-US" altLang="en-US" sz="2400" b="0" baseline="0"/>
            </a:br>
            <a:r>
              <a:rPr lang="en-US" altLang="en-US" sz="2400" baseline="0"/>
              <a:t>direct substitution</a:t>
            </a:r>
            <a:r>
              <a:rPr lang="en-US" altLang="en-US" sz="2400" b="0" baseline="0"/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baseline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baseline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baseline="0"/>
              <a:t>Another way to evaluate a polynomial</a:t>
            </a:r>
            <a:br>
              <a:rPr lang="en-US" altLang="en-US" sz="2400" b="0" baseline="0"/>
            </a:br>
            <a:r>
              <a:rPr lang="en-US" altLang="en-US" sz="2400" b="0" baseline="0"/>
              <a:t>is to use  </a:t>
            </a:r>
            <a:r>
              <a:rPr lang="en-US" altLang="en-US" sz="2400" baseline="0"/>
              <a:t>synthetic substitution</a:t>
            </a:r>
            <a:r>
              <a:rPr lang="en-US" altLang="en-US" sz="2400" b="0" baseline="0"/>
              <a:t>.</a:t>
            </a:r>
          </a:p>
        </p:txBody>
      </p:sp>
      <p:sp>
        <p:nvSpPr>
          <p:cNvPr id="5125" name="Rectangle 22"/>
          <p:cNvSpPr>
            <a:spLocks noGrp="1" noChangeArrowheads="1"/>
          </p:cNvSpPr>
          <p:nvPr>
            <p:ph type="title"/>
          </p:nvPr>
        </p:nvSpPr>
        <p:spPr>
          <a:xfrm>
            <a:off x="647700" y="285750"/>
            <a:ext cx="7772400" cy="1143000"/>
          </a:xfrm>
        </p:spPr>
        <p:txBody>
          <a:bodyPr/>
          <a:lstStyle/>
          <a:p>
            <a:r>
              <a:rPr lang="en-US" altLang="en-US" smtClean="0"/>
              <a:t>Value of a function:  </a:t>
            </a:r>
            <a:r>
              <a:rPr lang="en-US" altLang="en-US" b="1" i="1" smtClean="0"/>
              <a:t>f </a:t>
            </a:r>
            <a:r>
              <a:rPr lang="en-US" altLang="en-US" smtClean="0"/>
              <a:t>(k)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5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7772400" cy="1143000"/>
          </a:xfrm>
        </p:spPr>
        <p:txBody>
          <a:bodyPr/>
          <a:lstStyle/>
          <a:p>
            <a:r>
              <a:rPr lang="en-US" altLang="en-US" smtClean="0"/>
              <a:t>5.3: Solving Polynomial Equations by using quadratic techniques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0000A2"/>
                </a:solidFill>
              </a:rPr>
              <a:t>Vocabulary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990600" y="27432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Quadratic form: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800600" y="27432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Quadratic formula:</a:t>
            </a: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2419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3124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26892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4800600" y="2743200"/>
            <a:ext cx="130925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6600" dirty="0" smtClean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 dirty="0" smtClean="0"/>
              <a:t>u</a:t>
            </a:r>
            <a:endParaRPr lang="en-US" altLang="en-US" sz="6600" dirty="0"/>
          </a:p>
        </p:txBody>
      </p:sp>
      <p:sp>
        <p:nvSpPr>
          <p:cNvPr id="47114" name="Rectangle 13"/>
          <p:cNvSpPr>
            <a:spLocks noChangeArrowheads="1"/>
          </p:cNvSpPr>
          <p:nvPr/>
        </p:nvSpPr>
        <p:spPr bwMode="auto">
          <a:xfrm>
            <a:off x="4724400" y="2590800"/>
            <a:ext cx="3429000" cy="2362200"/>
          </a:xfrm>
          <a:prstGeom prst="rect">
            <a:avLst/>
          </a:prstGeom>
          <a:noFill/>
          <a:ln w="57150" cmpd="thinThick">
            <a:solidFill>
              <a:srgbClr val="0000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A2"/>
              </a:solidFill>
            </a:endParaRPr>
          </a:p>
        </p:txBody>
      </p:sp>
      <p:sp>
        <p:nvSpPr>
          <p:cNvPr id="47115" name="Rectangle 14"/>
          <p:cNvSpPr>
            <a:spLocks noChangeArrowheads="1"/>
          </p:cNvSpPr>
          <p:nvPr/>
        </p:nvSpPr>
        <p:spPr bwMode="auto">
          <a:xfrm>
            <a:off x="609600" y="2590800"/>
            <a:ext cx="3657600" cy="2438400"/>
          </a:xfrm>
          <a:prstGeom prst="rect">
            <a:avLst/>
          </a:prstGeom>
          <a:noFill/>
          <a:ln w="57150" cmpd="thinThick">
            <a:solidFill>
              <a:srgbClr val="6E00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6E004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b="1" smtClean="0">
                <a:solidFill>
                  <a:srgbClr val="0000A2"/>
                </a:solidFill>
              </a:rPr>
              <a:t>Example 1:</a:t>
            </a:r>
            <a:r>
              <a:rPr lang="en-US" altLang="en-US" sz="2800" smtClean="0"/>
              <a:t> Write the given expression in quadratic form, if possible</a:t>
            </a:r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aphicFrame>
        <p:nvGraphicFramePr>
          <p:cNvPr id="48132" name="Object 5"/>
          <p:cNvGraphicFramePr>
            <a:graphicFrameLocks noChangeAspect="1"/>
          </p:cNvGraphicFramePr>
          <p:nvPr/>
        </p:nvGraphicFramePr>
        <p:xfrm>
          <a:off x="990600" y="2057400"/>
          <a:ext cx="2286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Equation" r:id="rId4" imgW="787058" imgH="203112" progId="Equation.3">
                  <p:embed/>
                </p:oleObj>
              </mc:Choice>
              <mc:Fallback>
                <p:oleObj name="Equation" r:id="rId4" imgW="787058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2286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733800" y="2438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2286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762000" y="5562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B50069"/>
                </a:solidFill>
              </a:rPr>
              <a:t>Answer: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7" grpId="0" animBg="1"/>
      <p:bldP spid="307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b="1" smtClean="0">
                <a:solidFill>
                  <a:srgbClr val="0000A2"/>
                </a:solidFill>
              </a:rPr>
              <a:t>Example 2:</a:t>
            </a:r>
            <a:r>
              <a:rPr lang="en-US" altLang="en-US" sz="2800" smtClean="0"/>
              <a:t> Write the given expression in quadratic form, if possible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3733800" y="2438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724400" y="16764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i="1"/>
              <a:t>The answer will have to look like:</a:t>
            </a:r>
            <a:r>
              <a:rPr lang="en-US" altLang="en-US" sz="1800" i="1"/>
              <a:t> </a:t>
            </a:r>
          </a:p>
        </p:txBody>
      </p:sp>
      <p:pic>
        <p:nvPicPr>
          <p:cNvPr id="6555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2286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762000" y="5562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B50069"/>
                </a:solidFill>
              </a:rPr>
              <a:t>Answer:</a:t>
            </a:r>
          </a:p>
        </p:txBody>
      </p:sp>
      <p:graphicFrame>
        <p:nvGraphicFramePr>
          <p:cNvPr id="49160" name="Object 22"/>
          <p:cNvGraphicFramePr>
            <a:graphicFrameLocks noChangeAspect="1"/>
          </p:cNvGraphicFramePr>
          <p:nvPr/>
        </p:nvGraphicFramePr>
        <p:xfrm>
          <a:off x="838200" y="2057400"/>
          <a:ext cx="1600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tion" r:id="rId5" imgW="533169" imgH="203112" progId="Equation.3">
                  <p:embed/>
                </p:oleObj>
              </mc:Choice>
              <mc:Fallback>
                <p:oleObj name="Equation" r:id="rId5" imgW="533169" imgH="203112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57400"/>
                        <a:ext cx="1600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55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1" grpId="0"/>
      <p:bldP spid="6555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b="1" smtClean="0">
                <a:solidFill>
                  <a:srgbClr val="0000A2"/>
                </a:solidFill>
              </a:rPr>
              <a:t>Example 3:</a:t>
            </a:r>
            <a:r>
              <a:rPr lang="en-US" altLang="en-US" sz="2800" smtClean="0"/>
              <a:t> Write the given expression in quadratic form, if possible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3733800" y="2438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4724400" y="16764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i="1"/>
              <a:t>The answer will have to look like:</a:t>
            </a:r>
            <a:r>
              <a:rPr lang="en-US" altLang="en-US" sz="1800" i="1"/>
              <a:t> </a:t>
            </a:r>
          </a:p>
        </p:txBody>
      </p:sp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2286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762000" y="5562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B50069"/>
                </a:solidFill>
              </a:rPr>
              <a:t>Answer:</a:t>
            </a:r>
          </a:p>
        </p:txBody>
      </p:sp>
      <p:graphicFrame>
        <p:nvGraphicFramePr>
          <p:cNvPr id="50184" name="Object 22"/>
          <p:cNvGraphicFramePr>
            <a:graphicFrameLocks noChangeAspect="1"/>
          </p:cNvGraphicFramePr>
          <p:nvPr/>
        </p:nvGraphicFramePr>
        <p:xfrm>
          <a:off x="914400" y="2133600"/>
          <a:ext cx="22860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Equation" r:id="rId5" imgW="761669" imgH="203112" progId="Equation.3">
                  <p:embed/>
                </p:oleObj>
              </mc:Choice>
              <mc:Fallback>
                <p:oleObj name="Equation" r:id="rId5" imgW="761669" imgH="203112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3600"/>
                        <a:ext cx="22860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75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 animBg="1"/>
      <p:bldP spid="67598" grpId="0"/>
      <p:bldP spid="6760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b="1" smtClean="0">
                <a:solidFill>
                  <a:srgbClr val="0000A2"/>
                </a:solidFill>
              </a:rPr>
              <a:t>Example 4:</a:t>
            </a:r>
            <a:r>
              <a:rPr lang="en-US" altLang="en-US" sz="2800" smtClean="0"/>
              <a:t> Write the given expression in quadratic form, if possible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3733800" y="2438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4724400" y="16764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i="1"/>
              <a:t>The answer will have to look like:</a:t>
            </a:r>
            <a:r>
              <a:rPr lang="en-US" altLang="en-US" sz="1800" i="1"/>
              <a:t> </a:t>
            </a:r>
          </a:p>
        </p:txBody>
      </p:sp>
      <p:pic>
        <p:nvPicPr>
          <p:cNvPr id="6964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2286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762000" y="5562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B50069"/>
                </a:solidFill>
              </a:rPr>
              <a:t>Answer:</a:t>
            </a:r>
          </a:p>
        </p:txBody>
      </p:sp>
      <p:graphicFrame>
        <p:nvGraphicFramePr>
          <p:cNvPr id="51208" name="Object 2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Rectangle 3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aphicFrame>
        <p:nvGraphicFramePr>
          <p:cNvPr id="51210" name="Object 32"/>
          <p:cNvGraphicFramePr>
            <a:graphicFrameLocks noChangeAspect="1"/>
          </p:cNvGraphicFramePr>
          <p:nvPr/>
        </p:nvGraphicFramePr>
        <p:xfrm>
          <a:off x="838200" y="1828800"/>
          <a:ext cx="21336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Equation" r:id="rId7" imgW="825142" imgH="317362" progId="Equation.3">
                  <p:embed/>
                </p:oleObj>
              </mc:Choice>
              <mc:Fallback>
                <p:oleObj name="Equation" r:id="rId7" imgW="825142" imgH="317362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21336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96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5" grpId="0" animBg="1"/>
      <p:bldP spid="69646" grpId="0"/>
      <p:bldP spid="696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0"/>
          <p:cNvSpPr txBox="1">
            <a:spLocks noChangeArrowheads="1"/>
          </p:cNvSpPr>
          <p:nvPr/>
        </p:nvSpPr>
        <p:spPr bwMode="auto">
          <a:xfrm>
            <a:off x="533400" y="2133600"/>
            <a:ext cx="8077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____________________________________________________________________________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____________________________________________________________________________</a:t>
            </a:r>
          </a:p>
        </p:txBody>
      </p:sp>
      <p:sp>
        <p:nvSpPr>
          <p:cNvPr id="52227" name="Text Box 12"/>
          <p:cNvSpPr txBox="1">
            <a:spLocks noChangeArrowheads="1"/>
          </p:cNvSpPr>
          <p:nvPr/>
        </p:nvSpPr>
        <p:spPr bwMode="auto">
          <a:xfrm>
            <a:off x="609600" y="533400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In your own words: What is necessary for an expression to be written in quadratic form?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533400" y="2133600"/>
            <a:ext cx="80772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i="1" u="sng"/>
              <a:t>You look at the two terms that are not constants and compare the exponents on the variable.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i="1" u="sng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i="1" u="sng"/>
              <a:t>If one of the </a:t>
            </a:r>
            <a:r>
              <a:rPr lang="en-US" altLang="en-US" sz="4000" i="1" u="sng">
                <a:solidFill>
                  <a:srgbClr val="3399FF"/>
                </a:solidFill>
              </a:rPr>
              <a:t>exponents</a:t>
            </a:r>
            <a:r>
              <a:rPr lang="en-US" altLang="en-US" sz="3600" i="1" u="sng"/>
              <a:t> is </a:t>
            </a:r>
            <a:r>
              <a:rPr lang="en-US" altLang="en-US" sz="3600" i="1" u="sng">
                <a:solidFill>
                  <a:srgbClr val="C00000"/>
                </a:solidFill>
              </a:rPr>
              <a:t>twice</a:t>
            </a:r>
            <a:r>
              <a:rPr lang="en-US" altLang="en-US" sz="3600" i="1" u="sng"/>
              <a:t> the other, the trinomial can be written in quadratic form.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In your own words: What is necessary for an expression to be written in quadratic form?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b="1" smtClean="0">
                <a:solidFill>
                  <a:srgbClr val="6E0043"/>
                </a:solidFill>
              </a:rPr>
              <a:t>Your Turn 1:</a:t>
            </a:r>
            <a:r>
              <a:rPr lang="en-US" altLang="en-US" sz="2800" smtClean="0"/>
              <a:t> Write the given expressions in quadratic form, if possible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aphicFrame>
        <p:nvGraphicFramePr>
          <p:cNvPr id="40979" name="Group 19"/>
          <p:cNvGraphicFramePr>
            <a:graphicFrameLocks noGrp="1"/>
          </p:cNvGraphicFramePr>
          <p:nvPr/>
        </p:nvGraphicFramePr>
        <p:xfrm>
          <a:off x="609600" y="1905000"/>
          <a:ext cx="8077200" cy="4191000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a) 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2x</a:t>
                      </a:r>
                      <a:r>
                        <a:rPr kumimoji="0" lang="pt-B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4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+ x</a:t>
                      </a:r>
                      <a:r>
                        <a:rPr kumimoji="0" lang="pt-B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+ 3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b) 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x</a:t>
                      </a:r>
                      <a:r>
                        <a:rPr kumimoji="0" lang="pt-B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12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+ 5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c) 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x</a:t>
                      </a:r>
                      <a:r>
                        <a:rPr kumimoji="0" lang="pt-B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6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+ x</a:t>
                      </a:r>
                      <a:r>
                        <a:rPr kumimoji="0" lang="pt-B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4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+ 1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d) 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x - 2x</a:t>
                      </a:r>
                      <a:r>
                        <a:rPr kumimoji="0" lang="pt-B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1/2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 + 3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b="1" smtClean="0">
                <a:solidFill>
                  <a:srgbClr val="6E0043"/>
                </a:solidFill>
              </a:rPr>
              <a:t>Your Turn 1:</a:t>
            </a:r>
            <a:r>
              <a:rPr lang="en-US" altLang="en-US" sz="2800" smtClean="0"/>
              <a:t> Write the given expressions in quadratic form, if possible. Show </a:t>
            </a:r>
            <a:r>
              <a:rPr lang="en-US" altLang="en-US" sz="3600" b="1" i="1" smtClean="0">
                <a:solidFill>
                  <a:srgbClr val="0070C0"/>
                </a:solidFill>
              </a:rPr>
              <a:t>u</a:t>
            </a:r>
            <a:endParaRPr lang="en-US" altLang="en-US" sz="2800" b="1" i="1" smtClean="0">
              <a:solidFill>
                <a:srgbClr val="0070C0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aphicFrame>
        <p:nvGraphicFramePr>
          <p:cNvPr id="73751" name="Group 23"/>
          <p:cNvGraphicFramePr>
            <a:graphicFrameLocks noGrp="1"/>
          </p:cNvGraphicFramePr>
          <p:nvPr/>
        </p:nvGraphicFramePr>
        <p:xfrm>
          <a:off x="609600" y="1905000"/>
          <a:ext cx="8077200" cy="4191000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209550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AutoNum type="alphaLcParenR"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2x</a:t>
                      </a:r>
                      <a:r>
                        <a:rPr kumimoji="0" lang="pt-BR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4</a:t>
                      </a: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+ x</a:t>
                      </a:r>
                      <a:r>
                        <a:rPr kumimoji="0" lang="pt-BR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+ 3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AutoNum type="alphaLcParenR"/>
                        <a:tabLst/>
                      </a:pPr>
                      <a:endParaRPr kumimoji="0" 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                     </a:t>
                      </a:r>
                      <a:r>
                        <a:rPr kumimoji="0" lang="pt-B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u = x</a:t>
                      </a:r>
                      <a:r>
                        <a:rPr kumimoji="0" lang="pt-BR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  <a:endParaRPr kumimoji="0" 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Answer:   2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u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+ 1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u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+ 3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b) </a:t>
                      </a: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x</a:t>
                      </a:r>
                      <a:r>
                        <a:rPr kumimoji="0" lang="pt-BR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12</a:t>
                      </a: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+ 5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t-B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                 </a:t>
                      </a:r>
                      <a:r>
                        <a:rPr kumimoji="0" lang="pt-B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u = x</a:t>
                      </a:r>
                      <a:r>
                        <a:rPr kumimoji="0" lang="pt-BR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Answer:   1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u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+ 5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c) 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x</a:t>
                      </a:r>
                      <a:r>
                        <a:rPr kumimoji="0" lang="pt-BR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6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+ x</a:t>
                      </a:r>
                      <a:r>
                        <a:rPr kumimoji="0" lang="pt-BR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4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+ 1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Answer: Not possible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d) 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x – 2x</a:t>
                      </a:r>
                      <a:r>
                        <a:rPr kumimoji="0" lang="pt-BR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1/2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 + 3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                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= </a:t>
                      </a:r>
                      <a:r>
                        <a:rPr kumimoji="0" lang="pt-BR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x</a:t>
                      </a:r>
                      <a:r>
                        <a:rPr kumimoji="0" lang="pt-BR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1/2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Answer:   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u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– 2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u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+ 3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1085850"/>
            <a:ext cx="8667750" cy="533400"/>
          </a:xfrm>
          <a:noFill/>
        </p:spPr>
        <p:txBody>
          <a:bodyPr lIns="90487" tIns="44450" rIns="90487" bIns="44450"/>
          <a:lstStyle/>
          <a:p>
            <a:pPr algn="l"/>
            <a:r>
              <a:rPr lang="en-US" alt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Real Zeros of a polynomial function:  </a:t>
            </a:r>
            <a:r>
              <a:rPr lang="en-US" altLang="en-US" sz="2400" i="1" smtClean="0">
                <a:solidFill>
                  <a:schemeClr val="tx1"/>
                </a:solidFill>
                <a:latin typeface="Arial" charset="0"/>
                <a:cs typeface="Arial" charset="0"/>
              </a:rPr>
              <a:t>Maximum number of real zeros is equal to the degree of the polynomial.</a:t>
            </a:r>
            <a:r>
              <a:rPr lang="en-US" altLang="en-US" sz="2000" i="1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000" i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altLang="en-US" sz="2000" i="1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000" i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altLang="en-US" sz="2000" i="1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000" i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altLang="en-US" sz="2800" b="1" i="1" smtClean="0">
                <a:solidFill>
                  <a:srgbClr val="FF0000"/>
                </a:solidFill>
                <a:latin typeface="Arial" charset="0"/>
                <a:cs typeface="Arial" charset="0"/>
              </a:rPr>
              <a:t>Real zeros: </a:t>
            </a:r>
            <a:r>
              <a:rPr lang="en-US" altLang="en-US" sz="2800" b="1" i="1" smtClean="0">
                <a:solidFill>
                  <a:schemeClr val="tx1"/>
                </a:solidFill>
                <a:latin typeface="Arial" charset="0"/>
                <a:cs typeface="Arial" charset="0"/>
              </a:rPr>
              <a:t>where the graph crosses the x-axis.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00" y="2489200"/>
            <a:ext cx="8902700" cy="4127500"/>
          </a:xfrm>
        </p:spPr>
        <p:txBody>
          <a:bodyPr lIns="90487" tIns="44450" rIns="90487" bIns="44450"/>
          <a:lstStyle/>
          <a:p>
            <a:pPr marL="342900" indent="-342900" algn="l"/>
            <a:r>
              <a:rPr lang="en-US" altLang="en-US" sz="2000" b="1" i="1" smtClean="0">
                <a:latin typeface="Arial" charset="0"/>
                <a:cs typeface="Arial" charset="0"/>
              </a:rPr>
              <a:t>How many (total) zeros do the following functions have?</a:t>
            </a:r>
            <a:endParaRPr lang="en-US" altLang="en-US" sz="2000" smtClean="0">
              <a:latin typeface="Arial" charset="0"/>
              <a:cs typeface="Arial" charset="0"/>
            </a:endParaRPr>
          </a:p>
          <a:p>
            <a:pPr marL="342900" indent="-342900" algn="l"/>
            <a:r>
              <a:rPr lang="en-US" altLang="en-US" sz="2000" smtClean="0">
                <a:latin typeface="Arial" charset="0"/>
                <a:cs typeface="Arial" charset="0"/>
              </a:rPr>
              <a:t>f(x) = x + 2     g(x) = x</a:t>
            </a:r>
            <a:r>
              <a:rPr lang="en-US" altLang="en-US" sz="2000" baseline="50000" smtClean="0">
                <a:latin typeface="Arial" charset="0"/>
                <a:cs typeface="Arial" charset="0"/>
              </a:rPr>
              <a:t>2</a:t>
            </a:r>
            <a:r>
              <a:rPr lang="en-US" altLang="en-US" sz="2000" smtClean="0">
                <a:latin typeface="Arial" charset="0"/>
                <a:cs typeface="Arial" charset="0"/>
              </a:rPr>
              <a:t>– 4      h(x) = x</a:t>
            </a:r>
            <a:r>
              <a:rPr lang="en-US" altLang="en-US" sz="2000" baseline="50000" smtClean="0">
                <a:latin typeface="Arial" charset="0"/>
                <a:cs typeface="Arial" charset="0"/>
              </a:rPr>
              <a:t>3</a:t>
            </a:r>
            <a:r>
              <a:rPr lang="en-US" altLang="en-US" sz="2000" smtClean="0">
                <a:latin typeface="Arial" charset="0"/>
                <a:cs typeface="Arial" charset="0"/>
              </a:rPr>
              <a:t>– 2x</a:t>
            </a:r>
            <a:r>
              <a:rPr lang="en-US" altLang="en-US" sz="2000" baseline="30000" smtClean="0">
                <a:latin typeface="Arial" charset="0"/>
                <a:cs typeface="Arial" charset="0"/>
              </a:rPr>
              <a:t>2</a:t>
            </a:r>
            <a:r>
              <a:rPr lang="en-US" altLang="en-US" sz="2000" smtClean="0">
                <a:latin typeface="Arial" charset="0"/>
                <a:cs typeface="Arial" charset="0"/>
              </a:rPr>
              <a:t> – 10x + 20    p(x) = x</a:t>
            </a:r>
            <a:r>
              <a:rPr lang="en-US" altLang="en-US" sz="2000" baseline="30000" smtClean="0">
                <a:latin typeface="Arial" charset="0"/>
                <a:cs typeface="Arial" charset="0"/>
              </a:rPr>
              <a:t>4</a:t>
            </a:r>
            <a:r>
              <a:rPr lang="en-US" altLang="en-US" sz="2000" smtClean="0">
                <a:latin typeface="Arial" charset="0"/>
                <a:cs typeface="Arial" charset="0"/>
              </a:rPr>
              <a:t> + 8x</a:t>
            </a:r>
            <a:r>
              <a:rPr lang="en-US" altLang="en-US" sz="2000" baseline="30000" smtClean="0">
                <a:latin typeface="Arial" charset="0"/>
                <a:cs typeface="Arial" charset="0"/>
              </a:rPr>
              <a:t>2</a:t>
            </a:r>
            <a:r>
              <a:rPr lang="en-US" altLang="en-US" sz="2000" smtClean="0">
                <a:latin typeface="Arial" charset="0"/>
                <a:cs typeface="Arial" charset="0"/>
              </a:rPr>
              <a:t> - 10</a:t>
            </a:r>
          </a:p>
          <a:p>
            <a:pPr marL="342900" indent="-342900" algn="l"/>
            <a:r>
              <a:rPr lang="en-US" altLang="en-US" sz="2000" smtClean="0">
                <a:latin typeface="Arial" charset="0"/>
                <a:cs typeface="Arial" charset="0"/>
              </a:rPr>
              <a:t>  one: </a:t>
            </a:r>
            <a:r>
              <a:rPr lang="en-US" altLang="en-US" sz="2000" b="1" smtClean="0">
                <a:solidFill>
                  <a:srgbClr val="B50069"/>
                </a:solidFill>
                <a:latin typeface="Arial" charset="0"/>
                <a:cs typeface="Arial" charset="0"/>
              </a:rPr>
              <a:t>–2        </a:t>
            </a:r>
            <a:r>
              <a:rPr lang="en-US" altLang="en-US" sz="2000" smtClean="0">
                <a:latin typeface="Arial" charset="0"/>
                <a:cs typeface="Arial" charset="0"/>
              </a:rPr>
              <a:t>two:</a:t>
            </a:r>
            <a:r>
              <a:rPr lang="en-US" altLang="en-US" sz="2000" b="1" smtClean="0">
                <a:solidFill>
                  <a:srgbClr val="B50069"/>
                </a:solidFill>
                <a:latin typeface="Arial" charset="0"/>
                <a:cs typeface="Arial" charset="0"/>
              </a:rPr>
              <a:t> 2, –2        </a:t>
            </a:r>
            <a:r>
              <a:rPr lang="en-US" altLang="en-US" sz="2000" smtClean="0">
                <a:latin typeface="Arial" charset="0"/>
                <a:cs typeface="Arial" charset="0"/>
              </a:rPr>
              <a:t>three: </a:t>
            </a:r>
            <a:r>
              <a:rPr lang="en-US" altLang="en-US" sz="2000" b="1" smtClean="0">
                <a:solidFill>
                  <a:srgbClr val="B50069"/>
                </a:solidFill>
                <a:latin typeface="Arial" charset="0"/>
                <a:cs typeface="Arial" charset="0"/>
              </a:rPr>
              <a:t>-3.16, 2, 3.16         </a:t>
            </a:r>
            <a:r>
              <a:rPr lang="en-US" altLang="en-US" sz="2000" smtClean="0">
                <a:latin typeface="Arial" charset="0"/>
                <a:cs typeface="Arial" charset="0"/>
              </a:rPr>
              <a:t>four: </a:t>
            </a:r>
            <a:r>
              <a:rPr lang="en-US" altLang="en-US" sz="2000" b="1" smtClean="0">
                <a:solidFill>
                  <a:srgbClr val="B50069"/>
                </a:solidFill>
                <a:latin typeface="Arial" charset="0"/>
                <a:cs typeface="Arial" charset="0"/>
              </a:rPr>
              <a:t>-1, 1 &amp; 2 complex</a:t>
            </a:r>
          </a:p>
          <a:p>
            <a:pPr marL="342900" indent="-342900" algn="l"/>
            <a:endParaRPr lang="en-US" altLang="en-US" sz="2000" smtClean="0">
              <a:latin typeface="Arial" charset="0"/>
              <a:cs typeface="Arial" charset="0"/>
            </a:endParaRPr>
          </a:p>
          <a:p>
            <a:pPr marL="342900" indent="-342900" algn="l"/>
            <a:endParaRPr lang="en-US" altLang="en-US" sz="2000" b="1" i="1" smtClean="0">
              <a:latin typeface="Arial" charset="0"/>
              <a:cs typeface="Arial" charset="0"/>
            </a:endParaRPr>
          </a:p>
          <a:p>
            <a:pPr marL="342900" indent="-342900" algn="l"/>
            <a:r>
              <a:rPr lang="en-US" altLang="en-US" sz="2000" b="1" i="1" smtClean="0">
                <a:latin typeface="Arial" charset="0"/>
                <a:cs typeface="Arial" charset="0"/>
              </a:rPr>
              <a:t>The zeros may be </a:t>
            </a:r>
            <a:r>
              <a:rPr lang="en-US" altLang="en-US" sz="2800" b="1" i="1" smtClean="0">
                <a:latin typeface="Arial" charset="0"/>
                <a:cs typeface="Arial" charset="0"/>
              </a:rPr>
              <a:t>real or complex</a:t>
            </a:r>
            <a:r>
              <a:rPr lang="en-US" altLang="en-US" sz="2000" b="1" i="1" smtClean="0">
                <a:latin typeface="Arial" charset="0"/>
                <a:cs typeface="Arial" charset="0"/>
              </a:rPr>
              <a:t>...</a:t>
            </a:r>
            <a:r>
              <a:rPr lang="en-US" altLang="en-US" sz="2000" smtClean="0">
                <a:latin typeface="Arial" charset="0"/>
                <a:cs typeface="Arial" charset="0"/>
              </a:rPr>
              <a:t> </a:t>
            </a:r>
            <a:endParaRPr lang="en-US" altLang="en-US" sz="2000" b="1" smtClean="0">
              <a:solidFill>
                <a:srgbClr val="063DE8"/>
              </a:solidFill>
              <a:latin typeface="Arial" charset="0"/>
              <a:cs typeface="Arial" charset="0"/>
            </a:endParaRPr>
          </a:p>
          <a:p>
            <a:pPr marL="342900" indent="-342900" algn="l"/>
            <a:r>
              <a:rPr lang="en-US" altLang="en-US" sz="2000" b="1" smtClean="0">
                <a:solidFill>
                  <a:srgbClr val="063DE8"/>
                </a:solidFill>
                <a:latin typeface="Arial" charset="0"/>
                <a:cs typeface="Arial" charset="0"/>
              </a:rPr>
              <a:t>The Fundamental Theorem of Algebra:</a:t>
            </a:r>
            <a:endParaRPr lang="en-US" altLang="en-US" sz="2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indent="-342900" algn="l"/>
            <a:r>
              <a:rPr lang="en-US" altLang="en-US" sz="2000" b="1" i="1" smtClean="0">
                <a:latin typeface="Arial" charset="0"/>
                <a:cs typeface="Arial" charset="0"/>
              </a:rPr>
              <a:t>Counting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cs typeface="Arial" charset="0"/>
              </a:rPr>
              <a:t>complex</a:t>
            </a:r>
            <a:r>
              <a:rPr lang="en-US" altLang="en-US" sz="2000" b="1" i="1" smtClean="0">
                <a:latin typeface="Arial" charset="0"/>
                <a:cs typeface="Arial" charset="0"/>
              </a:rPr>
              <a:t> and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cs typeface="Arial" charset="0"/>
              </a:rPr>
              <a:t>repeated solutions</a:t>
            </a:r>
            <a:r>
              <a:rPr lang="en-US" altLang="en-US" sz="2000" b="1" i="1" smtClean="0">
                <a:latin typeface="Arial" charset="0"/>
                <a:cs typeface="Arial" charset="0"/>
              </a:rPr>
              <a:t>, an </a:t>
            </a:r>
            <a:r>
              <a:rPr lang="en-US" altLang="en-US" sz="2000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nth degree</a:t>
            </a:r>
            <a:r>
              <a:rPr lang="en-US" altLang="en-US" sz="2000" b="1" i="1" smtClean="0">
                <a:latin typeface="Arial" charset="0"/>
                <a:cs typeface="Arial" charset="0"/>
              </a:rPr>
              <a:t> </a:t>
            </a:r>
          </a:p>
          <a:p>
            <a:pPr marL="342900" indent="-342900" algn="l"/>
            <a:r>
              <a:rPr lang="en-US" altLang="en-US" sz="2000" b="1" i="1" smtClean="0">
                <a:latin typeface="Arial" charset="0"/>
                <a:cs typeface="Arial" charset="0"/>
              </a:rPr>
              <a:t>polynomial equation has exactly </a:t>
            </a:r>
            <a:r>
              <a:rPr lang="en-US" altLang="en-US" sz="4000" b="1" i="1" smtClean="0">
                <a:solidFill>
                  <a:srgbClr val="22228B"/>
                </a:solidFill>
                <a:latin typeface="Arial" charset="0"/>
                <a:cs typeface="Arial" charset="0"/>
              </a:rPr>
              <a:t>n solutions</a:t>
            </a:r>
            <a:r>
              <a:rPr lang="en-US" altLang="en-US" sz="2000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. </a:t>
            </a:r>
            <a:endParaRPr lang="en-US" altLang="en-US" sz="2000" i="1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altLang="en-US" sz="2800" b="1" smtClean="0">
                <a:solidFill>
                  <a:srgbClr val="0000A2"/>
                </a:solidFill>
              </a:rPr>
              <a:t>Example 5:</a:t>
            </a:r>
            <a:r>
              <a:rPr lang="en-US" altLang="en-US" sz="2800" smtClean="0"/>
              <a:t> Solve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aphicFrame>
        <p:nvGraphicFramePr>
          <p:cNvPr id="56326" name="Object 8"/>
          <p:cNvGraphicFramePr>
            <a:graphicFrameLocks noChangeAspect="1"/>
          </p:cNvGraphicFramePr>
          <p:nvPr/>
        </p:nvGraphicFramePr>
        <p:xfrm>
          <a:off x="914400" y="1219200"/>
          <a:ext cx="266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Equation" r:id="rId4" imgW="1244600" imgH="203200" progId="Equation.3">
                  <p:embed/>
                </p:oleObj>
              </mc:Choice>
              <mc:Fallback>
                <p:oleObj name="Equation" r:id="rId4" imgW="1244600" imgH="203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2667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Text Box 30"/>
          <p:cNvSpPr txBox="1">
            <a:spLocks noChangeArrowheads="1"/>
          </p:cNvSpPr>
          <p:nvPr/>
        </p:nvSpPr>
        <p:spPr bwMode="auto">
          <a:xfrm>
            <a:off x="914400" y="52578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6328" name="Text Box 39"/>
          <p:cNvSpPr txBox="1">
            <a:spLocks noChangeArrowheads="1"/>
          </p:cNvSpPr>
          <p:nvPr/>
        </p:nvSpPr>
        <p:spPr bwMode="auto">
          <a:xfrm>
            <a:off x="152400" y="4648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altLang="en-US" sz="2800" b="1" smtClean="0">
                <a:solidFill>
                  <a:srgbClr val="6E0043"/>
                </a:solidFill>
              </a:rPr>
              <a:t>Your Turn 2:</a:t>
            </a:r>
            <a:r>
              <a:rPr lang="en-US" altLang="en-US" sz="2800" smtClean="0"/>
              <a:t> Solve each equation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7350" name="Rectangle 18"/>
          <p:cNvSpPr>
            <a:spLocks noChangeArrowheads="1"/>
          </p:cNvSpPr>
          <p:nvPr/>
        </p:nvSpPr>
        <p:spPr bwMode="auto">
          <a:xfrm>
            <a:off x="1066800" y="1730375"/>
            <a:ext cx="1841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                             </a:t>
            </a:r>
          </a:p>
        </p:txBody>
      </p:sp>
      <p:graphicFrame>
        <p:nvGraphicFramePr>
          <p:cNvPr id="57351" name="Object 2"/>
          <p:cNvGraphicFramePr>
            <a:graphicFrameLocks noChangeAspect="1"/>
          </p:cNvGraphicFramePr>
          <p:nvPr/>
        </p:nvGraphicFramePr>
        <p:xfrm>
          <a:off x="2413000" y="1695450"/>
          <a:ext cx="2584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Equation" r:id="rId4" imgW="1066800" imgH="165100" progId="Equation.3">
                  <p:embed/>
                </p:oleObj>
              </mc:Choice>
              <mc:Fallback>
                <p:oleObj name="Equation" r:id="rId4" imgW="1066800" imgH="165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1695450"/>
                        <a:ext cx="25844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l"/>
            <a:r>
              <a:rPr lang="en-US" altLang="en-US" sz="2800" b="1" smtClean="0">
                <a:solidFill>
                  <a:srgbClr val="0000A2"/>
                </a:solidFill>
              </a:rPr>
              <a:t>Example 7:</a:t>
            </a:r>
            <a:r>
              <a:rPr lang="en-US" altLang="en-US" sz="2800" smtClean="0"/>
              <a:t> Solve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8374" name="Text Box 26"/>
          <p:cNvSpPr txBox="1">
            <a:spLocks noChangeArrowheads="1"/>
          </p:cNvSpPr>
          <p:nvPr/>
        </p:nvSpPr>
        <p:spPr bwMode="auto">
          <a:xfrm>
            <a:off x="914400" y="52578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200"/>
          </a:p>
        </p:txBody>
      </p: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457200" y="5840413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 Answers</a:t>
            </a:r>
          </a:p>
        </p:txBody>
      </p:sp>
      <p:sp>
        <p:nvSpPr>
          <p:cNvPr id="58376" name="Text Box 35"/>
          <p:cNvSpPr txBox="1">
            <a:spLocks noChangeArrowheads="1"/>
          </p:cNvSpPr>
          <p:nvPr/>
        </p:nvSpPr>
        <p:spPr bwMode="auto">
          <a:xfrm>
            <a:off x="152400" y="4648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200"/>
          </a:p>
        </p:txBody>
      </p:sp>
      <p:graphicFrame>
        <p:nvGraphicFramePr>
          <p:cNvPr id="58377" name="Object 36"/>
          <p:cNvGraphicFramePr>
            <a:graphicFrameLocks noChangeAspect="1"/>
          </p:cNvGraphicFramePr>
          <p:nvPr/>
        </p:nvGraphicFramePr>
        <p:xfrm>
          <a:off x="914400" y="990600"/>
          <a:ext cx="2362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Equation" r:id="rId4" imgW="977476" imgH="317362" progId="Equation.3">
                  <p:embed/>
                </p:oleObj>
              </mc:Choice>
              <mc:Fallback>
                <p:oleObj name="Equation" r:id="rId4" imgW="977476" imgH="317362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90600"/>
                        <a:ext cx="23622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l"/>
            <a:r>
              <a:rPr lang="en-US" altLang="en-US" sz="2800" b="1" smtClean="0">
                <a:solidFill>
                  <a:srgbClr val="0000A2"/>
                </a:solidFill>
              </a:rPr>
              <a:t>Example 8:</a:t>
            </a:r>
            <a:r>
              <a:rPr lang="en-US" altLang="en-US" sz="2800" smtClean="0"/>
              <a:t> Solve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59398" name="Text Box 25"/>
          <p:cNvSpPr txBox="1">
            <a:spLocks noChangeArrowheads="1"/>
          </p:cNvSpPr>
          <p:nvPr/>
        </p:nvSpPr>
        <p:spPr bwMode="auto">
          <a:xfrm>
            <a:off x="914400" y="52578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200"/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790575" y="6022975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 Answers</a:t>
            </a:r>
          </a:p>
        </p:txBody>
      </p:sp>
      <p:sp>
        <p:nvSpPr>
          <p:cNvPr id="59400" name="Text Box 34"/>
          <p:cNvSpPr txBox="1">
            <a:spLocks noChangeArrowheads="1"/>
          </p:cNvSpPr>
          <p:nvPr/>
        </p:nvSpPr>
        <p:spPr bwMode="auto">
          <a:xfrm>
            <a:off x="152400" y="4648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200"/>
          </a:p>
        </p:txBody>
      </p:sp>
      <p:graphicFrame>
        <p:nvGraphicFramePr>
          <p:cNvPr id="59401" name="Object 40"/>
          <p:cNvGraphicFramePr>
            <a:graphicFrameLocks noChangeAspect="1"/>
          </p:cNvGraphicFramePr>
          <p:nvPr/>
        </p:nvGraphicFramePr>
        <p:xfrm>
          <a:off x="1219200" y="990600"/>
          <a:ext cx="1905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name="Equation" r:id="rId4" imgW="761669" imgH="228501" progId="Equation.3">
                  <p:embed/>
                </p:oleObj>
              </mc:Choice>
              <mc:Fallback>
                <p:oleObj name="Equation" r:id="rId4" imgW="761669" imgH="228501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90600"/>
                        <a:ext cx="1905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altLang="en-US" sz="2800" b="1" smtClean="0">
                <a:solidFill>
                  <a:srgbClr val="6E0043"/>
                </a:solidFill>
              </a:rPr>
              <a:t>Your Turn 3:</a:t>
            </a:r>
            <a:r>
              <a:rPr lang="en-US" altLang="en-US" sz="2800" smtClean="0"/>
              <a:t> Solve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60425" name="Rectangle 11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990600" y="1524000"/>
          <a:ext cx="25146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Equation" r:id="rId4" imgW="1053643" imgH="317362" progId="Equation.3">
                  <p:embed/>
                </p:oleObj>
              </mc:Choice>
              <mc:Fallback>
                <p:oleObj name="Equation" r:id="rId4" imgW="1053643" imgH="31736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5146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7" name="Text Box 12"/>
          <p:cNvSpPr txBox="1">
            <a:spLocks noChangeArrowheads="1"/>
          </p:cNvSpPr>
          <p:nvPr/>
        </p:nvSpPr>
        <p:spPr bwMode="auto">
          <a:xfrm>
            <a:off x="838200" y="5638800"/>
            <a:ext cx="4876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Answer: </a:t>
            </a:r>
            <a:r>
              <a:rPr lang="en-US" altLang="en-US">
                <a:solidFill>
                  <a:srgbClr val="0070C0"/>
                </a:solidFill>
              </a:rPr>
              <a:t>-27 &amp; -8 </a:t>
            </a:r>
            <a:endParaRPr lang="en-US" altLang="en-US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63DE8"/>
                </a:solidFill>
              </a:rPr>
              <a:t>Warm-up/Review Lesson 5.3</a:t>
            </a:r>
          </a:p>
        </p:txBody>
      </p:sp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571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5638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4676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4800600" y="1828800"/>
            <a:ext cx="3429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7772400" cy="1143000"/>
          </a:xfrm>
        </p:spPr>
        <p:txBody>
          <a:bodyPr/>
          <a:lstStyle/>
          <a:p>
            <a:r>
              <a:rPr lang="en-US" altLang="en-US" smtClean="0"/>
              <a:t>5- 4: Polynomial Division, Factors, and Remainders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1066800" y="29718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63DE8"/>
                </a:solidFill>
              </a:rPr>
              <a:t>5- 4: Polynomial Division, Factors, and Remainders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066800" y="29718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20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85800" y="2819400"/>
            <a:ext cx="73152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B50069"/>
                </a:solidFill>
              </a:rPr>
              <a:t>Objectives: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990099"/>
                </a:solidFill>
                <a:latin typeface="Rockwell Condensed" pitchFamily="18" charset="0"/>
              </a:rPr>
              <a:t>I can determine whether a binomial is a factor of a polynomial by using synthetic substitution.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200">
              <a:latin typeface="Rockwell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2800" b="1" smtClean="0">
                <a:solidFill>
                  <a:srgbClr val="063DE8"/>
                </a:solidFill>
              </a:rPr>
              <a:t>Review of Synthetic Division</a:t>
            </a: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304800" y="1027113"/>
            <a:ext cx="1100138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23925" algn="l"/>
              </a:tabLst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23925" algn="l"/>
              </a:tabLst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23925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239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239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39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39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39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39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Example 1: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 Example 2</a:t>
            </a:r>
          </a:p>
        </p:txBody>
      </p:sp>
      <p:graphicFrame>
        <p:nvGraphicFramePr>
          <p:cNvPr id="67588" name="Object 2"/>
          <p:cNvGraphicFramePr>
            <a:graphicFrameLocks noChangeAspect="1"/>
          </p:cNvGraphicFramePr>
          <p:nvPr/>
        </p:nvGraphicFramePr>
        <p:xfrm>
          <a:off x="1577975" y="1184275"/>
          <a:ext cx="27511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Equation" r:id="rId4" imgW="1447800" imgH="190500" progId="Equation.3">
                  <p:embed/>
                </p:oleObj>
              </mc:Choice>
              <mc:Fallback>
                <p:oleObj name="Equation" r:id="rId4" imgW="1447800" imgH="19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184275"/>
                        <a:ext cx="2751138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3"/>
          <p:cNvGraphicFramePr>
            <a:graphicFrameLocks noChangeAspect="1"/>
          </p:cNvGraphicFramePr>
          <p:nvPr/>
        </p:nvGraphicFramePr>
        <p:xfrm>
          <a:off x="1404938" y="3375025"/>
          <a:ext cx="20177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Equation" r:id="rId6" imgW="1041400" imgH="203200" progId="Equation.3">
                  <p:embed/>
                </p:oleObj>
              </mc:Choice>
              <mc:Fallback>
                <p:oleObj name="Equation" r:id="rId6" imgW="10414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3375025"/>
                        <a:ext cx="2017712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33400" y="1458913"/>
            <a:ext cx="8610600" cy="21478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166813" y="1665288"/>
            <a:ext cx="1858962" cy="33496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1346200" y="212725"/>
            <a:ext cx="6140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>
                <a:latin typeface="Helvetica" pitchFamily="34" charset="0"/>
              </a:rPr>
              <a:t>END BEHAVIOR OF</a:t>
            </a:r>
            <a:r>
              <a:rPr lang="en-US" altLang="en-US" sz="2000" baseline="0">
                <a:latin typeface="Helvetica" pitchFamily="34" charset="0"/>
              </a:rPr>
              <a:t> </a:t>
            </a:r>
            <a:r>
              <a:rPr lang="en-US" altLang="en-US" sz="2200" baseline="0">
                <a:latin typeface="Helvetica" pitchFamily="34" charset="0"/>
              </a:rPr>
              <a:t>P</a:t>
            </a:r>
            <a:r>
              <a:rPr lang="en-US" altLang="en-US" sz="2000" baseline="0">
                <a:latin typeface="Helvetica" pitchFamily="34" charset="0"/>
              </a:rPr>
              <a:t>OLYNOMIAL </a:t>
            </a:r>
            <a:r>
              <a:rPr lang="en-US" altLang="en-US" sz="2200" baseline="0">
                <a:latin typeface="Helvetica" pitchFamily="34" charset="0"/>
              </a:rPr>
              <a:t>F</a:t>
            </a:r>
            <a:r>
              <a:rPr lang="en-US" altLang="en-US" sz="2000" baseline="0">
                <a:latin typeface="Helvetica" pitchFamily="34" charset="0"/>
              </a:rPr>
              <a:t>UNCTIONS</a:t>
            </a:r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1460500" y="620713"/>
            <a:ext cx="7289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04825" y="1563688"/>
            <a:ext cx="8378825" cy="1568450"/>
            <a:chOff x="1134" y="1045"/>
            <a:chExt cx="5278" cy="988"/>
          </a:xfrm>
        </p:grpSpPr>
        <p:sp>
          <p:nvSpPr>
            <p:cNvPr id="7175" name="Text Box 6"/>
            <p:cNvSpPr txBox="1">
              <a:spLocks noChangeArrowheads="1"/>
            </p:cNvSpPr>
            <p:nvPr/>
          </p:nvSpPr>
          <p:spPr bwMode="auto">
            <a:xfrm>
              <a:off x="1134" y="1045"/>
              <a:ext cx="527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 baseline="0"/>
                <a:t>The  </a:t>
              </a:r>
              <a:r>
                <a:rPr lang="en-US" altLang="en-US" sz="2400" baseline="0"/>
                <a:t>end behavior </a:t>
              </a:r>
              <a:r>
                <a:rPr lang="en-US" altLang="en-US" sz="2400" b="0" baseline="0"/>
                <a:t> of a polynomial function’s graph</a:t>
              </a:r>
              <a:br>
                <a:rPr lang="en-US" altLang="en-US" sz="2400" b="0" baseline="0"/>
              </a:br>
              <a:r>
                <a:rPr lang="en-US" altLang="en-US" sz="2400" b="0" baseline="0"/>
                <a:t>is the behavior of the </a:t>
              </a:r>
              <a:r>
                <a:rPr lang="en-US" altLang="en-US" sz="2400" baseline="0"/>
                <a:t>graph, </a:t>
              </a:r>
              <a:r>
                <a:rPr lang="en-US" altLang="en-US" sz="2400" b="0" baseline="0"/>
                <a:t>which is</a:t>
              </a:r>
              <a:r>
                <a:rPr lang="en-US" altLang="en-US" sz="2400" baseline="0"/>
                <a:t> </a:t>
              </a:r>
              <a:r>
                <a:rPr lang="en-US" altLang="en-US" sz="2400" i="1" baseline="0"/>
                <a:t>f(x), </a:t>
              </a:r>
              <a:r>
                <a:rPr lang="en-US" altLang="en-US" sz="2400" b="0" baseline="0"/>
                <a:t>as </a:t>
              </a:r>
              <a:r>
                <a:rPr lang="en-US" altLang="en-US" sz="2500" i="1" baseline="0"/>
                <a:t>x</a:t>
              </a:r>
              <a:r>
                <a:rPr lang="en-US" altLang="en-US" sz="2400" b="0" baseline="0"/>
                <a:t> approaches infinity</a:t>
              </a:r>
              <a:br>
                <a:rPr lang="en-US" altLang="en-US" sz="2400" b="0" baseline="0"/>
              </a:br>
              <a:r>
                <a:rPr lang="en-US" altLang="en-US" sz="2400" b="0" baseline="0"/>
                <a:t>(+ </a:t>
              </a:r>
              <a:r>
                <a:rPr lang="en-US" altLang="en-US" sz="2400" b="0" baseline="0">
                  <a:sym typeface="Symbol" pitchFamily="18" charset="2"/>
                </a:rPr>
                <a:t></a:t>
              </a:r>
              <a:r>
                <a:rPr lang="en-US" altLang="en-US" sz="2400" b="0" baseline="0"/>
                <a:t>) or negative infinity (– </a:t>
              </a:r>
              <a:r>
                <a:rPr lang="en-US" altLang="en-US" sz="2400" b="0" baseline="0">
                  <a:sym typeface="Symbol" pitchFamily="18" charset="2"/>
                </a:rPr>
                <a:t></a:t>
              </a:r>
              <a:r>
                <a:rPr lang="en-US" altLang="en-US" sz="2400" b="0" baseline="0"/>
                <a:t>). The expression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 baseline="0"/>
                <a:t>x</a:t>
              </a:r>
              <a:r>
                <a:rPr lang="en-US" altLang="en-US" sz="2400" b="0" i="1" baseline="0"/>
                <a:t>        </a:t>
              </a:r>
              <a:r>
                <a:rPr lang="en-US" altLang="en-US" sz="2400" b="0" baseline="0"/>
                <a:t>+</a:t>
              </a:r>
              <a:r>
                <a:rPr lang="en-US" altLang="en-US" sz="2400" b="0" i="1" baseline="0"/>
                <a:t> </a:t>
              </a:r>
              <a:r>
                <a:rPr lang="en-US" altLang="en-US" sz="2400" b="0" baseline="0">
                  <a:sym typeface="Symbol" pitchFamily="18" charset="2"/>
                </a:rPr>
                <a:t></a:t>
              </a:r>
              <a:r>
                <a:rPr lang="en-US" altLang="en-US" sz="2400" b="0" baseline="0"/>
                <a:t> is read as “</a:t>
              </a:r>
              <a:r>
                <a:rPr lang="en-US" altLang="en-US" sz="2400" i="1" baseline="0"/>
                <a:t>x</a:t>
              </a:r>
              <a:r>
                <a:rPr lang="en-US" altLang="en-US" sz="2400" b="0" baseline="0"/>
                <a:t> approaches positive infinity.”</a:t>
              </a:r>
            </a:p>
          </p:txBody>
        </p:sp>
        <p:sp>
          <p:nvSpPr>
            <p:cNvPr id="7176" name="Line 10"/>
            <p:cNvSpPr>
              <a:spLocks noChangeShapeType="1"/>
            </p:cNvSpPr>
            <p:nvPr/>
          </p:nvSpPr>
          <p:spPr bwMode="auto">
            <a:xfrm>
              <a:off x="1320" y="1895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2800" b="1" smtClean="0">
                <a:solidFill>
                  <a:srgbClr val="063DE8"/>
                </a:solidFill>
              </a:rPr>
              <a:t>Review of Synthetic Division &amp; Long Division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04799" y="1217094"/>
            <a:ext cx="1192955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23925" algn="l"/>
              </a:tabLst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23925" algn="l"/>
              </a:tabLst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23925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239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239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39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39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39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39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Example 3: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/>
          </a:p>
        </p:txBody>
      </p:sp>
      <p:graphicFrame>
        <p:nvGraphicFramePr>
          <p:cNvPr id="68612" name="Object 2"/>
          <p:cNvGraphicFramePr>
            <a:graphicFrameLocks noChangeAspect="1"/>
          </p:cNvGraphicFramePr>
          <p:nvPr/>
        </p:nvGraphicFramePr>
        <p:xfrm>
          <a:off x="1695450" y="1076325"/>
          <a:ext cx="35956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Equation" r:id="rId4" imgW="1892300" imgH="190500" progId="Equation.3">
                  <p:embed/>
                </p:oleObj>
              </mc:Choice>
              <mc:Fallback>
                <p:oleObj name="Equation" r:id="rId4" imgW="1892300" imgH="19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1076325"/>
                        <a:ext cx="3595688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1828800" y="34290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4800600" y="44196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1905000" y="4419600"/>
            <a:ext cx="3581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1143000" y="40386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19"/>
          <p:cNvSpPr>
            <a:spLocks noChangeArrowheads="1"/>
          </p:cNvSpPr>
          <p:nvPr/>
        </p:nvSpPr>
        <p:spPr bwMode="auto">
          <a:xfrm>
            <a:off x="152400" y="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chemeClr val="tx2"/>
                </a:solidFill>
              </a:rPr>
              <a:t>    </a:t>
            </a:r>
            <a:endParaRPr lang="en-US" altLang="en-US" sz="2800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4876800" y="4419600"/>
            <a:ext cx="685800" cy="685800"/>
          </a:xfrm>
          <a:prstGeom prst="ellipse">
            <a:avLst/>
          </a:prstGeom>
          <a:noFill/>
          <a:ln w="28575">
            <a:solidFill>
              <a:srgbClr val="B500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69640" name="Rectangle 28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pic>
        <p:nvPicPr>
          <p:cNvPr id="6964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Rectangle 2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pic>
        <p:nvPicPr>
          <p:cNvPr id="6964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01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9644" name="Object 2"/>
          <p:cNvGraphicFramePr>
            <a:graphicFrameLocks noChangeAspect="1"/>
          </p:cNvGraphicFramePr>
          <p:nvPr/>
        </p:nvGraphicFramePr>
        <p:xfrm>
          <a:off x="596900" y="1390650"/>
          <a:ext cx="79121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Document" r:id="rId6" imgW="5486198" imgH="520681" progId="Word.Document.12">
                  <p:link updateAutomatic="1"/>
                </p:oleObj>
              </mc:Choice>
              <mc:Fallback>
                <p:oleObj name="Document" r:id="rId6" imgW="5486198" imgH="520681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390650"/>
                        <a:ext cx="79121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39942" grpId="0" animBg="1"/>
      <p:bldP spid="39943" grpId="0" animBg="1"/>
      <p:bldP spid="3996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72400" cy="1143000"/>
          </a:xfrm>
        </p:spPr>
        <p:txBody>
          <a:bodyPr/>
          <a:lstStyle/>
          <a:p>
            <a:pPr algn="l"/>
            <a:r>
              <a:rPr lang="en-US" altLang="en-US" sz="3200" dirty="0" smtClean="0">
                <a:solidFill>
                  <a:srgbClr val="00279F"/>
                </a:solidFill>
              </a:rPr>
              <a:t>Example 3:</a:t>
            </a:r>
          </a:p>
        </p:txBody>
      </p:sp>
      <p:sp>
        <p:nvSpPr>
          <p:cNvPr id="70660" name="Rectangle 7"/>
          <p:cNvSpPr>
            <a:spLocks noChangeArrowheads="1"/>
          </p:cNvSpPr>
          <p:nvPr/>
        </p:nvSpPr>
        <p:spPr bwMode="auto">
          <a:xfrm>
            <a:off x="0" y="2630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aphicFrame>
        <p:nvGraphicFramePr>
          <p:cNvPr id="70662" name="Object 2"/>
          <p:cNvGraphicFramePr>
            <a:graphicFrameLocks noChangeAspect="1"/>
          </p:cNvGraphicFramePr>
          <p:nvPr/>
        </p:nvGraphicFramePr>
        <p:xfrm>
          <a:off x="2235200" y="704850"/>
          <a:ext cx="66675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1" name="Document" r:id="rId4" imgW="6286269" imgH="419085" progId="Word.Document.12">
                  <p:link updateAutomatic="1"/>
                </p:oleObj>
              </mc:Choice>
              <mc:Fallback>
                <p:oleObj name="Document" r:id="rId4" imgW="6286269" imgH="419085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704850"/>
                        <a:ext cx="66675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ChangeArrowheads="1"/>
          </p:cNvSpPr>
          <p:nvPr/>
        </p:nvSpPr>
        <p:spPr bwMode="auto">
          <a:xfrm>
            <a:off x="142875" y="979488"/>
            <a:ext cx="877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baseline="0"/>
              <a:t>Given that </a:t>
            </a:r>
            <a:r>
              <a:rPr lang="en-US" altLang="en-US" sz="2400" i="1" baseline="0">
                <a:solidFill>
                  <a:srgbClr val="FF0000"/>
                </a:solidFill>
              </a:rPr>
              <a:t>(x+2) </a:t>
            </a:r>
            <a:r>
              <a:rPr lang="en-US" altLang="en-US" sz="2000" i="1" baseline="0"/>
              <a:t>is a factor of f(x), find the remaining factors of the polynomial</a:t>
            </a:r>
            <a:r>
              <a:rPr lang="en-US" altLang="en-US" sz="2000"/>
              <a:t>   </a:t>
            </a:r>
            <a:r>
              <a:rPr lang="en-US" altLang="en-US" sz="2000" i="1"/>
              <a:t> </a:t>
            </a:r>
            <a:endParaRPr lang="en-US" altLang="en-US" sz="2000"/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rgbClr val="00279F"/>
                </a:solidFill>
              </a:rPr>
              <a:t>Example 4:</a:t>
            </a:r>
            <a:r>
              <a:rPr lang="en-US" altLang="en-US" dirty="0" smtClean="0"/>
              <a:t> </a:t>
            </a:r>
          </a:p>
        </p:txBody>
      </p:sp>
      <p:sp>
        <p:nvSpPr>
          <p:cNvPr id="71684" name="Rectangle 7"/>
          <p:cNvSpPr>
            <a:spLocks noChangeArrowheads="1"/>
          </p:cNvSpPr>
          <p:nvPr/>
        </p:nvSpPr>
        <p:spPr bwMode="auto">
          <a:xfrm>
            <a:off x="533400" y="6019800"/>
            <a:ext cx="715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Remaining factors: ______________________________</a:t>
            </a:r>
          </a:p>
        </p:txBody>
      </p:sp>
      <p:graphicFrame>
        <p:nvGraphicFramePr>
          <p:cNvPr id="71685" name="Object 2"/>
          <p:cNvGraphicFramePr>
            <a:graphicFrameLocks noChangeAspect="1"/>
          </p:cNvGraphicFramePr>
          <p:nvPr/>
        </p:nvGraphicFramePr>
        <p:xfrm>
          <a:off x="2774950" y="1524000"/>
          <a:ext cx="31781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Equation" r:id="rId4" imgW="1816100" imgH="203200" progId="Equation.3">
                  <p:embed/>
                </p:oleObj>
              </mc:Choice>
              <mc:Fallback>
                <p:oleObj name="Equation" r:id="rId4" imgW="18161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1524000"/>
                        <a:ext cx="3178175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273050" y="933450"/>
          <a:ext cx="85105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Document" r:id="rId4" imgW="6057677" imgH="800071" progId="Word.Document.12">
                  <p:link updateAutomatic="1"/>
                </p:oleObj>
              </mc:Choice>
              <mc:Fallback>
                <p:oleObj name="Document" r:id="rId4" imgW="6057677" imgH="800071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933450"/>
                        <a:ext cx="8510588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TextBox 4"/>
          <p:cNvSpPr txBox="1">
            <a:spLocks noChangeArrowheads="1"/>
          </p:cNvSpPr>
          <p:nvPr/>
        </p:nvSpPr>
        <p:spPr bwMode="auto">
          <a:xfrm>
            <a:off x="482600" y="330200"/>
            <a:ext cx="2921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/>
              <a:t>Your Turn 1</a:t>
            </a:r>
            <a:endParaRPr lang="en-US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Lesson 5.4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Check for understanding:</a:t>
            </a:r>
          </a:p>
          <a:p>
            <a:pPr>
              <a:buFontTx/>
              <a:buNone/>
            </a:pPr>
            <a:r>
              <a:rPr lang="en-US" altLang="en-US" smtClean="0"/>
              <a:t>           </a:t>
            </a:r>
            <a:r>
              <a:rPr lang="en-US" altLang="en-US" smtClean="0">
                <a:solidFill>
                  <a:srgbClr val="FF0000"/>
                </a:solidFill>
              </a:rPr>
              <a:t>Closure 5.4 </a:t>
            </a:r>
            <a:r>
              <a:rPr lang="en-US" altLang="en-US" smtClean="0"/>
              <a:t> </a:t>
            </a:r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Homework:</a:t>
            </a:r>
          </a:p>
          <a:p>
            <a:pPr>
              <a:buFontTx/>
              <a:buNone/>
            </a:pPr>
            <a:r>
              <a:rPr lang="en-US" altLang="en-US" smtClean="0"/>
              <a:t>               </a:t>
            </a:r>
            <a:r>
              <a:rPr lang="en-US" altLang="en-US" smtClean="0">
                <a:solidFill>
                  <a:srgbClr val="FF0000"/>
                </a:solidFill>
              </a:rPr>
              <a:t>Practice 5.4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5-5: Roots &amp; Zeros of </a:t>
            </a:r>
            <a:br>
              <a:rPr lang="en-US" altLang="en-US" sz="4000" smtClean="0"/>
            </a:br>
            <a:r>
              <a:rPr lang="en-US" altLang="en-US" sz="4000" smtClean="0"/>
              <a:t>              Polynomial Functions</a:t>
            </a:r>
          </a:p>
        </p:txBody>
      </p:sp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838200" y="2629962"/>
            <a:ext cx="7755906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altLang="en-US" sz="4000" dirty="0"/>
          </a:p>
          <a:p>
            <a:pPr>
              <a:spcBef>
                <a:spcPct val="0"/>
              </a:spcBef>
              <a:buNone/>
            </a:pPr>
            <a:r>
              <a:rPr lang="en-US" altLang="en-US" sz="4000" dirty="0"/>
              <a:t>Find all the </a:t>
            </a:r>
            <a:r>
              <a:rPr lang="en-US" altLang="en-US" sz="4000" dirty="0">
                <a:solidFill>
                  <a:srgbClr val="FF0000"/>
                </a:solidFill>
              </a:rPr>
              <a:t>exact zeros</a:t>
            </a:r>
            <a:r>
              <a:rPr lang="en-US" altLang="en-US" sz="4000" dirty="0"/>
              <a:t> of a polynomial function by: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4000" dirty="0"/>
              <a:t>    1) graphing calculator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4000" dirty="0"/>
              <a:t>    2) Synthetic substitution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4000" dirty="0"/>
              <a:t>    3) Quadratic formula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63DE8"/>
                </a:solidFill>
              </a:rPr>
              <a:t>Vocabulary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915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8763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500"/>
            <a:ext cx="8153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9"/>
          <p:cNvSpPr>
            <a:spLocks noChangeArrowheads="1"/>
          </p:cNvSpPr>
          <p:nvPr/>
        </p:nvSpPr>
        <p:spPr bwMode="auto">
          <a:xfrm>
            <a:off x="304800" y="4129088"/>
            <a:ext cx="80676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Complex zeros always in pairs!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 polynomial function may have __  or __  or __ …or any _____ number of complex zeros.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/>
              <a:t>               Examples:    _________ &amp; _________(its conjugate)</a:t>
            </a: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                                 </a:t>
            </a:r>
            <a:r>
              <a:rPr lang="en-US" altLang="en-US" sz="2800" i="1"/>
              <a:t>_________ &amp; _________(its conjugate)</a:t>
            </a: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                                   </a:t>
            </a:r>
            <a:r>
              <a:rPr lang="pt-BR" altLang="en-US" sz="2800" i="1"/>
              <a:t>_________ &amp; _________(its conjugate)</a:t>
            </a: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063DE8"/>
                </a:solidFill>
              </a:rPr>
              <a:t>Example 1:Find all </a:t>
            </a:r>
            <a:r>
              <a:rPr lang="en-US" altLang="en-US" sz="2200">
                <a:solidFill>
                  <a:srgbClr val="FF0000"/>
                </a:solidFill>
              </a:rPr>
              <a:t>exact</a:t>
            </a:r>
            <a:r>
              <a:rPr lang="en-US" altLang="en-US" sz="2200">
                <a:solidFill>
                  <a:srgbClr val="063DE8"/>
                </a:solidFill>
              </a:rPr>
              <a:t> zeros</a:t>
            </a:r>
          </a:p>
        </p:txBody>
      </p:sp>
      <p:sp>
        <p:nvSpPr>
          <p:cNvPr id="80899" name="Rectangle 9"/>
          <p:cNvSpPr>
            <a:spLocks noChangeArrowheads="1"/>
          </p:cNvSpPr>
          <p:nvPr/>
        </p:nvSpPr>
        <p:spPr bwMode="auto">
          <a:xfrm>
            <a:off x="228600" y="1160463"/>
            <a:ext cx="6334125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63DE8"/>
                </a:solidFill>
              </a:rPr>
              <a:t>Step 1</a:t>
            </a:r>
            <a:r>
              <a:rPr lang="en-US" altLang="en-US" sz="2200"/>
              <a:t>: Use your graphing calculator to find at least one real zero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&amp;  use </a:t>
            </a:r>
            <a:r>
              <a:rPr lang="en-US" altLang="en-US" sz="2200" u="sng"/>
              <a:t>synthetic substitution</a:t>
            </a:r>
            <a:r>
              <a:rPr lang="en-US" altLang="en-US" sz="2200"/>
              <a:t> to get the depressed polynomial.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63DE8"/>
                </a:solidFill>
              </a:rPr>
              <a:t>Step 2:</a:t>
            </a:r>
            <a:r>
              <a:rPr lang="en-US" altLang="en-US" sz="2200"/>
              <a:t> Once you get a polynomial with degree 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you can solve the quadratic equation </a:t>
            </a:r>
            <a:r>
              <a:rPr lang="en-US" altLang="en-US" sz="2200" i="1"/>
              <a:t>(by the method of your choice!)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i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i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i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i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i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i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i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i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i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63DE8"/>
                </a:solidFill>
              </a:rPr>
              <a:t>Step 3:</a:t>
            </a:r>
            <a:r>
              <a:rPr lang="en-US" altLang="en-US" sz="2200"/>
              <a:t> Give the </a:t>
            </a:r>
            <a:r>
              <a:rPr lang="en-US" altLang="en-US" sz="2200" i="1"/>
              <a:t>Answer:</a:t>
            </a:r>
            <a:r>
              <a:rPr lang="en-US" altLang="en-US" sz="2200"/>
              <a:t> the Zeros are ________________________________</a:t>
            </a:r>
          </a:p>
        </p:txBody>
      </p:sp>
      <p:sp>
        <p:nvSpPr>
          <p:cNvPr id="80900" name="Rectangle 11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aphicFrame>
        <p:nvGraphicFramePr>
          <p:cNvPr id="80901" name="Object 10"/>
          <p:cNvGraphicFramePr>
            <a:graphicFrameLocks noChangeAspect="1"/>
          </p:cNvGraphicFramePr>
          <p:nvPr/>
        </p:nvGraphicFramePr>
        <p:xfrm>
          <a:off x="5194300" y="331788"/>
          <a:ext cx="30210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8" name="Equation" r:id="rId4" imgW="1460500" imgH="203200" progId="Equation.3">
                  <p:embed/>
                </p:oleObj>
              </mc:Choice>
              <mc:Fallback>
                <p:oleObj name="Equation" r:id="rId4" imgW="14605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331788"/>
                        <a:ext cx="30210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530225"/>
            <a:ext cx="79248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aseline="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" charset="0"/>
                <a:ea typeface="Times New Roman" charset="0"/>
                <a:cs typeface="Arial" charset="0"/>
              </a:rPr>
              <a:t>Example 2</a:t>
            </a:r>
            <a:r>
              <a:rPr lang="en-US" baseline="0" dirty="0">
                <a:latin typeface="Times" charset="0"/>
                <a:ea typeface="Times New Roman" charset="0"/>
                <a:cs typeface="Arial" charset="0"/>
              </a:rPr>
              <a:t>: Find all the </a:t>
            </a:r>
            <a:r>
              <a:rPr lang="en-US" baseline="0" dirty="0">
                <a:solidFill>
                  <a:srgbClr val="FF0000"/>
                </a:solidFill>
                <a:latin typeface="Times" charset="0"/>
                <a:ea typeface="Times New Roman" charset="0"/>
                <a:cs typeface="Arial" charset="0"/>
              </a:rPr>
              <a:t>exact</a:t>
            </a:r>
            <a:r>
              <a:rPr lang="en-US" baseline="0" dirty="0">
                <a:latin typeface="Times" charset="0"/>
                <a:ea typeface="Times New Roman" charset="0"/>
                <a:cs typeface="Arial" charset="0"/>
              </a:rPr>
              <a:t> zeros of</a:t>
            </a:r>
          </a:p>
        </p:txBody>
      </p:sp>
      <p:sp>
        <p:nvSpPr>
          <p:cNvPr id="81923" name="Rectangle 41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81924" name="Rectangle 47"/>
          <p:cNvSpPr>
            <a:spLocks noChangeArrowheads="1"/>
          </p:cNvSpPr>
          <p:nvPr/>
        </p:nvSpPr>
        <p:spPr bwMode="auto">
          <a:xfrm>
            <a:off x="228600" y="1524000"/>
            <a:ext cx="56737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63DE8"/>
                </a:solidFill>
              </a:rPr>
              <a:t>Step 1:</a:t>
            </a:r>
            <a:r>
              <a:rPr lang="en-US" altLang="en-US" sz="2200"/>
              <a:t> Graphing calculator &amp; Synthetic substitution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Try another zero until you get a depressed polynomial with degree 2.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63DE8"/>
                </a:solidFill>
              </a:rPr>
              <a:t>Step 2:</a:t>
            </a:r>
            <a:r>
              <a:rPr lang="en-US" altLang="en-US" sz="2200"/>
              <a:t> Solve the quadratic equation!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63DE8"/>
                </a:solidFill>
              </a:rPr>
              <a:t>Step 3:</a:t>
            </a:r>
            <a:r>
              <a:rPr lang="en-US" altLang="en-US" sz="2200"/>
              <a:t> Zeros are _________________________________</a:t>
            </a:r>
          </a:p>
        </p:txBody>
      </p:sp>
      <p:graphicFrame>
        <p:nvGraphicFramePr>
          <p:cNvPr id="81925" name="Object 2"/>
          <p:cNvGraphicFramePr>
            <a:graphicFrameLocks noChangeAspect="1"/>
          </p:cNvGraphicFramePr>
          <p:nvPr/>
        </p:nvGraphicFramePr>
        <p:xfrm>
          <a:off x="5041900" y="558800"/>
          <a:ext cx="24860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2" name="Equation" r:id="rId4" imgW="1371600" imgH="203200" progId="Equation.3">
                  <p:embed/>
                </p:oleObj>
              </mc:Choice>
              <mc:Fallback>
                <p:oleObj name="Equation" r:id="rId4" imgW="13716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558800"/>
                        <a:ext cx="24860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5"/>
          <p:cNvSpPr>
            <a:spLocks noChangeShapeType="1"/>
          </p:cNvSpPr>
          <p:nvPr/>
        </p:nvSpPr>
        <p:spPr bwMode="auto">
          <a:xfrm>
            <a:off x="1498600" y="493713"/>
            <a:ext cx="7289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5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9550"/>
            <a:ext cx="18383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97"/>
          <p:cNvSpPr>
            <a:spLocks noChangeShapeType="1"/>
          </p:cNvSpPr>
          <p:nvPr/>
        </p:nvSpPr>
        <p:spPr bwMode="auto">
          <a:xfrm rot="10800000" flipH="1">
            <a:off x="1755775" y="490538"/>
            <a:ext cx="231775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98"/>
          <p:cNvSpPr>
            <a:spLocks noChangeShapeType="1"/>
          </p:cNvSpPr>
          <p:nvPr/>
        </p:nvSpPr>
        <p:spPr bwMode="auto">
          <a:xfrm rot="5855168" flipH="1">
            <a:off x="679451" y="493712"/>
            <a:ext cx="233362" cy="227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10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pic>
        <p:nvPicPr>
          <p:cNvPr id="8199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4788"/>
            <a:ext cx="18478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108"/>
          <p:cNvSpPr>
            <a:spLocks noChangeArrowheads="1"/>
          </p:cNvSpPr>
          <p:nvPr/>
        </p:nvSpPr>
        <p:spPr bwMode="auto">
          <a:xfrm>
            <a:off x="0" y="3475038"/>
            <a:ext cx="484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baseline="0">
                <a:latin typeface="Arial" charset="0"/>
                <a:cs typeface="Times New Roman" pitchFamily="18" charset="0"/>
              </a:rPr>
              <a:t>       </a:t>
            </a:r>
            <a:endParaRPr lang="en-US" altLang="en-US" sz="2400" b="0" baseline="0">
              <a:cs typeface="Times New Roman" pitchFamily="18" charset="0"/>
            </a:endParaRPr>
          </a:p>
        </p:txBody>
      </p:sp>
      <p:pic>
        <p:nvPicPr>
          <p:cNvPr id="8201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46063"/>
            <a:ext cx="17335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109"/>
          <p:cNvSpPr>
            <a:spLocks noChangeArrowheads="1"/>
          </p:cNvSpPr>
          <p:nvPr/>
        </p:nvSpPr>
        <p:spPr bwMode="auto">
          <a:xfrm>
            <a:off x="0" y="4968875"/>
            <a:ext cx="484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baseline="0">
                <a:latin typeface="Arial" charset="0"/>
                <a:cs typeface="Times New Roman" pitchFamily="18" charset="0"/>
              </a:rPr>
              <a:t>       </a:t>
            </a:r>
            <a:endParaRPr lang="en-US" altLang="en-US" sz="2400" b="0" baseline="0">
              <a:cs typeface="Times New Roman" pitchFamily="18" charset="0"/>
            </a:endParaRPr>
          </a:p>
        </p:txBody>
      </p:sp>
      <p:pic>
        <p:nvPicPr>
          <p:cNvPr id="8203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246063"/>
            <a:ext cx="17145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110"/>
          <p:cNvSpPr>
            <a:spLocks noChangeArrowheads="1"/>
          </p:cNvSpPr>
          <p:nvPr/>
        </p:nvSpPr>
        <p:spPr bwMode="auto">
          <a:xfrm>
            <a:off x="247650" y="2197100"/>
            <a:ext cx="8226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baseline="0">
                <a:cs typeface="Times New Roman" pitchFamily="18" charset="0"/>
              </a:rPr>
              <a:t>                     </a:t>
            </a:r>
            <a:r>
              <a:rPr lang="en-US" altLang="en-US" sz="1800" baseline="0">
                <a:solidFill>
                  <a:srgbClr val="FF0000"/>
                </a:solidFill>
                <a:cs typeface="Times New Roman" pitchFamily="18" charset="0"/>
              </a:rPr>
              <a:t>A                                    B                                  C                                 D</a:t>
            </a:r>
          </a:p>
        </p:txBody>
      </p:sp>
      <p:sp>
        <p:nvSpPr>
          <p:cNvPr id="8205" name="Line 111"/>
          <p:cNvSpPr>
            <a:spLocks noChangeShapeType="1"/>
          </p:cNvSpPr>
          <p:nvPr/>
        </p:nvSpPr>
        <p:spPr bwMode="auto">
          <a:xfrm flipH="1">
            <a:off x="2754313" y="1350963"/>
            <a:ext cx="231775" cy="355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12"/>
          <p:cNvSpPr>
            <a:spLocks noChangeShapeType="1"/>
          </p:cNvSpPr>
          <p:nvPr/>
        </p:nvSpPr>
        <p:spPr bwMode="auto">
          <a:xfrm rot="10800000" flipH="1">
            <a:off x="3883025" y="433388"/>
            <a:ext cx="231775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13"/>
          <p:cNvSpPr>
            <a:spLocks noChangeShapeType="1"/>
          </p:cNvSpPr>
          <p:nvPr/>
        </p:nvSpPr>
        <p:spPr bwMode="auto">
          <a:xfrm rot="21066145" flipH="1">
            <a:off x="4795838" y="1468438"/>
            <a:ext cx="231775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14"/>
          <p:cNvSpPr>
            <a:spLocks noChangeShapeType="1"/>
          </p:cNvSpPr>
          <p:nvPr/>
        </p:nvSpPr>
        <p:spPr bwMode="auto">
          <a:xfrm rot="15962261" flipH="1">
            <a:off x="5946775" y="1476375"/>
            <a:ext cx="238125" cy="104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15"/>
          <p:cNvSpPr>
            <a:spLocks noChangeShapeType="1"/>
          </p:cNvSpPr>
          <p:nvPr/>
        </p:nvSpPr>
        <p:spPr bwMode="auto">
          <a:xfrm rot="5400000" flipH="1">
            <a:off x="7038182" y="400843"/>
            <a:ext cx="247650" cy="246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16"/>
          <p:cNvSpPr>
            <a:spLocks noChangeShapeType="1"/>
          </p:cNvSpPr>
          <p:nvPr/>
        </p:nvSpPr>
        <p:spPr bwMode="auto">
          <a:xfrm rot="15827915" flipH="1">
            <a:off x="7912100" y="1365250"/>
            <a:ext cx="233363" cy="227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11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563813"/>
            <a:ext cx="9245600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82947" name="Rectangle 9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82948" name="TextBox 8"/>
          <p:cNvSpPr txBox="1">
            <a:spLocks noChangeArrowheads="1"/>
          </p:cNvSpPr>
          <p:nvPr/>
        </p:nvSpPr>
        <p:spPr bwMode="auto">
          <a:xfrm>
            <a:off x="419100" y="381000"/>
            <a:ext cx="3962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>
                <a:solidFill>
                  <a:srgbClr val="ADADEB"/>
                </a:solidFill>
              </a:rPr>
              <a:t>Your Turn 1: </a:t>
            </a:r>
            <a:r>
              <a:rPr lang="en-US" altLang="en-US" sz="2000" baseline="0"/>
              <a:t>Find all the zeros of</a:t>
            </a:r>
            <a:r>
              <a:rPr lang="en-US" altLang="en-US" sz="2200" baseline="0"/>
              <a:t> </a:t>
            </a:r>
          </a:p>
        </p:txBody>
      </p:sp>
      <p:graphicFrame>
        <p:nvGraphicFramePr>
          <p:cNvPr id="82949" name="Object 2"/>
          <p:cNvGraphicFramePr>
            <a:graphicFrameLocks noChangeAspect="1"/>
          </p:cNvGraphicFramePr>
          <p:nvPr/>
        </p:nvGraphicFramePr>
        <p:xfrm>
          <a:off x="2289175" y="908050"/>
          <a:ext cx="68548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9" name="Document" r:id="rId4" imgW="5600494" imgH="317488" progId="Word.Document.12">
                  <p:link updateAutomatic="1"/>
                </p:oleObj>
              </mc:Choice>
              <mc:Fallback>
                <p:oleObj name="Document" r:id="rId4" imgW="5600494" imgH="317488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908050"/>
                        <a:ext cx="68548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TextBox 10"/>
          <p:cNvSpPr txBox="1">
            <a:spLocks noChangeArrowheads="1"/>
          </p:cNvSpPr>
          <p:nvPr/>
        </p:nvSpPr>
        <p:spPr bwMode="auto">
          <a:xfrm>
            <a:off x="241300" y="1625600"/>
            <a:ext cx="1625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/>
              <a:t>Step 1:</a:t>
            </a:r>
          </a:p>
        </p:txBody>
      </p:sp>
      <p:sp>
        <p:nvSpPr>
          <p:cNvPr id="82951" name="TextBox 11"/>
          <p:cNvSpPr txBox="1">
            <a:spLocks noChangeArrowheads="1"/>
          </p:cNvSpPr>
          <p:nvPr/>
        </p:nvSpPr>
        <p:spPr bwMode="auto">
          <a:xfrm>
            <a:off x="292100" y="3340100"/>
            <a:ext cx="1155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/>
              <a:t>Step 2:</a:t>
            </a:r>
          </a:p>
        </p:txBody>
      </p:sp>
      <p:sp>
        <p:nvSpPr>
          <p:cNvPr id="82952" name="TextBox 12"/>
          <p:cNvSpPr txBox="1">
            <a:spLocks noChangeArrowheads="1"/>
          </p:cNvSpPr>
          <p:nvPr/>
        </p:nvSpPr>
        <p:spPr bwMode="auto">
          <a:xfrm>
            <a:off x="330200" y="5245100"/>
            <a:ext cx="6718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/>
              <a:t>Step 3: </a:t>
            </a:r>
            <a:r>
              <a:rPr lang="en-US" altLang="en-US" sz="2000" b="0" baseline="0"/>
              <a:t>Answer</a:t>
            </a:r>
            <a:r>
              <a:rPr lang="en-US" altLang="en-US" sz="2200" b="0" baseline="0"/>
              <a:t>_________________</a:t>
            </a:r>
            <a:endParaRPr lang="en-US" altLang="en-US" sz="2200" baseline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ChangeArrowheads="1"/>
          </p:cNvSpPr>
          <p:nvPr/>
        </p:nvSpPr>
        <p:spPr bwMode="auto">
          <a:xfrm>
            <a:off x="304800" y="539750"/>
            <a:ext cx="5124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63DE8"/>
                </a:solidFill>
                <a:latin typeface="Arial" charset="0"/>
                <a:cs typeface="Times New Roman" pitchFamily="18" charset="0"/>
              </a:rPr>
              <a:t>Example 3:</a:t>
            </a:r>
            <a:r>
              <a:rPr lang="en-US" altLang="en-US" sz="2200">
                <a:latin typeface="Arial" charset="0"/>
                <a:cs typeface="Times New Roman" pitchFamily="18" charset="0"/>
              </a:rPr>
              <a:t>  Write a polynomial function of least degree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cs typeface="Times New Roman" pitchFamily="18" charset="0"/>
              </a:rPr>
              <a:t>with integer coefficients whose zeros include</a:t>
            </a:r>
            <a:r>
              <a:rPr lang="en-US" altLang="en-US" sz="2200" baseline="0">
                <a:latin typeface="Arial" charset="0"/>
                <a:cs typeface="Times New Roman" pitchFamily="18" charset="0"/>
              </a:rPr>
              <a:t> </a:t>
            </a:r>
            <a:endParaRPr lang="en-US" altLang="en-US" sz="2200">
              <a:cs typeface="Times New Roman" pitchFamily="18" charset="0"/>
            </a:endParaRPr>
          </a:p>
        </p:txBody>
      </p:sp>
      <p:sp>
        <p:nvSpPr>
          <p:cNvPr id="83971" name="Rectangle 10"/>
          <p:cNvSpPr>
            <a:spLocks noChangeArrowheads="1"/>
          </p:cNvSpPr>
          <p:nvPr/>
        </p:nvSpPr>
        <p:spPr bwMode="auto">
          <a:xfrm>
            <a:off x="685800" y="1044575"/>
            <a:ext cx="82296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95300" algn="l"/>
              </a:tabLst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95300" algn="l"/>
              </a:tabLst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95300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95300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95300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5300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5300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5300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5300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en-US" altLang="en-US" sz="2400" baseline="0">
                <a:latin typeface="Arial" charset="0"/>
                <a:cs typeface="Times New Roman" pitchFamily="18" charset="0"/>
              </a:rPr>
              <a:t>4 &amp; 7</a:t>
            </a:r>
            <a:r>
              <a:rPr lang="en-US" altLang="en-US" sz="2400" i="1" baseline="0">
                <a:latin typeface="Arial" charset="0"/>
                <a:cs typeface="Times New Roman" pitchFamily="18" charset="0"/>
              </a:rPr>
              <a:t>i</a:t>
            </a:r>
            <a:r>
              <a:rPr lang="en-US" altLang="en-US" sz="2400" baseline="0">
                <a:latin typeface="Arial" charset="0"/>
                <a:cs typeface="Times New Roman" pitchFamily="18" charset="0"/>
              </a:rPr>
              <a:t>  </a:t>
            </a:r>
            <a:r>
              <a:rPr lang="en-US" altLang="en-US" sz="2400" baseline="0">
                <a:latin typeface="Arial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200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000" baseline="0">
                <a:latin typeface="Arial" charset="0"/>
                <a:cs typeface="Times New Roman" pitchFamily="18" charset="0"/>
                <a:sym typeface="Wingdings" pitchFamily="2" charset="2"/>
              </a:rPr>
              <a:t>_________(its conjugate)</a:t>
            </a:r>
            <a:endParaRPr lang="en-US" altLang="en-US" sz="2000"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>
                <a:latin typeface="Arial" charset="0"/>
                <a:cs typeface="Times New Roman" pitchFamily="18" charset="0"/>
              </a:rPr>
              <a:t>Remember:</a:t>
            </a:r>
          </a:p>
          <a:p>
            <a:pPr>
              <a:spcBef>
                <a:spcPct val="0"/>
              </a:spcBef>
            </a:pPr>
            <a:r>
              <a:rPr lang="en-US" altLang="en-US" sz="1600" b="0" baseline="0">
                <a:latin typeface="Arial" charset="0"/>
                <a:cs typeface="Times New Roman" pitchFamily="18" charset="0"/>
              </a:rPr>
              <a:t>Imaginary roots always come in pairs</a:t>
            </a:r>
          </a:p>
          <a:p>
            <a:pPr>
              <a:spcBef>
                <a:spcPct val="0"/>
              </a:spcBef>
            </a:pPr>
            <a:r>
              <a:rPr lang="en-US" altLang="en-US" sz="1600" b="0" baseline="0">
                <a:latin typeface="Arial" charset="0"/>
                <a:cs typeface="Times New Roman" pitchFamily="18" charset="0"/>
              </a:rPr>
              <a:t>If p &amp; q are roots of an equation, then (x-p) and (x-q) are factors!!!</a:t>
            </a:r>
          </a:p>
          <a:p>
            <a:pPr>
              <a:spcBef>
                <a:spcPct val="0"/>
              </a:spcBef>
            </a:pPr>
            <a:r>
              <a:rPr lang="en-US" altLang="en-US" sz="1600" b="0" baseline="0">
                <a:latin typeface="Arial" charset="0"/>
                <a:cs typeface="Times New Roman" pitchFamily="18" charset="0"/>
              </a:rPr>
              <a:t>So, because there are ___ zeros, the least degree will be: ____. And we get the polynomial function with the least degree by multiplying: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  <a:cs typeface="Times New Roman" pitchFamily="18" charset="0"/>
            </a:endParaRPr>
          </a:p>
        </p:txBody>
      </p:sp>
      <p:sp>
        <p:nvSpPr>
          <p:cNvPr id="83972" name="Rectangle 12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83973" name="Rectangle 14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876300" y="223838"/>
          <a:ext cx="7200900" cy="663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Document" r:id="rId3" imgW="5486198" imgH="5054414" progId="Word.Document.12">
                  <p:link updateAutomatic="1"/>
                </p:oleObj>
              </mc:Choice>
              <mc:Fallback>
                <p:oleObj name="Document" r:id="rId3" imgW="5486198" imgH="5054414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23838"/>
                        <a:ext cx="7200900" cy="663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</a:rPr>
              <a:t>Warm-up/Review Lessons 5.3 &amp; 5.5</a:t>
            </a:r>
          </a:p>
        </p:txBody>
      </p:sp>
      <p:sp>
        <p:nvSpPr>
          <p:cNvPr id="86019" name="Rectangle 6"/>
          <p:cNvSpPr>
            <a:spLocks noChangeArrowheads="1"/>
          </p:cNvSpPr>
          <p:nvPr/>
        </p:nvSpPr>
        <p:spPr bwMode="auto">
          <a:xfrm>
            <a:off x="685800" y="1050925"/>
            <a:ext cx="808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cs typeface="Times New Roman" pitchFamily="18" charset="0"/>
              </a:rPr>
              <a:t>Solve the following equations. Give </a:t>
            </a:r>
            <a:r>
              <a:rPr lang="en-US" altLang="en-US" sz="1800" i="1" u="sng">
                <a:latin typeface="Arial" charset="0"/>
                <a:cs typeface="Times New Roman" pitchFamily="18" charset="0"/>
              </a:rPr>
              <a:t>exact</a:t>
            </a:r>
            <a:r>
              <a:rPr lang="en-US" altLang="en-US" sz="1800">
                <a:latin typeface="Arial" charset="0"/>
                <a:cs typeface="Times New Roman" pitchFamily="18" charset="0"/>
              </a:rPr>
              <a:t> answers. You may use any method.</a:t>
            </a:r>
            <a:endParaRPr lang="en-US" altLang="en-US" sz="18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cs typeface="Times New Roman" pitchFamily="18" charset="0"/>
              </a:rPr>
              <a:t>1. </a:t>
            </a:r>
            <a:endParaRPr lang="en-US" altLang="en-US" sz="1800">
              <a:cs typeface="Times New Roman" pitchFamily="18" charset="0"/>
            </a:endParaRP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133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7"/>
          <p:cNvSpPr>
            <a:spLocks noChangeArrowheads="1"/>
          </p:cNvSpPr>
          <p:nvPr/>
        </p:nvSpPr>
        <p:spPr bwMode="auto">
          <a:xfrm>
            <a:off x="1447800" y="1828800"/>
            <a:ext cx="735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76525" algn="l"/>
              </a:tabLst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76525" algn="l"/>
              </a:tabLst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76525" algn="l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765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765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65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65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65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6525" algn="l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	</a:t>
            </a:r>
            <a:r>
              <a:rPr lang="pt-BR" altLang="en-US" sz="1800">
                <a:latin typeface="Arial" charset="0"/>
                <a:cs typeface="Times New Roman" pitchFamily="18" charset="0"/>
              </a:rPr>
              <a:t>total # of zeros: _____   # Real zeros: _____</a:t>
            </a:r>
            <a:endParaRPr lang="pt-BR" altLang="en-US" sz="1800">
              <a:cs typeface="Times New Roman" pitchFamily="18" charset="0"/>
            </a:endParaRPr>
          </a:p>
        </p:txBody>
      </p:sp>
      <p:sp>
        <p:nvSpPr>
          <p:cNvPr id="86022" name="Rectangle 9"/>
          <p:cNvSpPr>
            <a:spLocks noChangeArrowheads="1"/>
          </p:cNvSpPr>
          <p:nvPr/>
        </p:nvSpPr>
        <p:spPr bwMode="auto">
          <a:xfrm>
            <a:off x="609600" y="4191000"/>
            <a:ext cx="46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800">
                <a:latin typeface="Arial" charset="0"/>
                <a:cs typeface="Times New Roman" pitchFamily="18" charset="0"/>
              </a:rPr>
              <a:t>2.</a:t>
            </a:r>
            <a:r>
              <a:rPr lang="pt-BR" altLang="en-US" sz="1200">
                <a:latin typeface="Arial" charset="0"/>
                <a:cs typeface="Times New Roman" pitchFamily="18" charset="0"/>
              </a:rPr>
              <a:t>  </a:t>
            </a:r>
            <a:endParaRPr lang="pt-BR" altLang="en-US" sz="2200">
              <a:cs typeface="Times New Roman" pitchFamily="18" charset="0"/>
            </a:endParaRPr>
          </a:p>
        </p:txBody>
      </p:sp>
      <p:pic>
        <p:nvPicPr>
          <p:cNvPr id="860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1143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Rectangle 10"/>
          <p:cNvSpPr>
            <a:spLocks noChangeArrowheads="1"/>
          </p:cNvSpPr>
          <p:nvPr/>
        </p:nvSpPr>
        <p:spPr bwMode="auto">
          <a:xfrm>
            <a:off x="2743200" y="4267200"/>
            <a:ext cx="6072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200">
                <a:latin typeface="Arial" charset="0"/>
                <a:cs typeface="Times New Roman" pitchFamily="18" charset="0"/>
              </a:rPr>
              <a:t>                               </a:t>
            </a:r>
            <a:r>
              <a:rPr lang="pt-BR" altLang="en-US" sz="1800">
                <a:latin typeface="Arial" charset="0"/>
                <a:cs typeface="Times New Roman" pitchFamily="18" charset="0"/>
              </a:rPr>
              <a:t>total # of zeros: _____   # Real zeros: _____ </a:t>
            </a:r>
            <a:endParaRPr lang="pt-BR" altLang="en-US" sz="1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</a:rPr>
              <a:t>Warm-up/Review Lessons 5.3 &amp; 5.5</a:t>
            </a:r>
          </a:p>
        </p:txBody>
      </p:sp>
      <p:sp>
        <p:nvSpPr>
          <p:cNvPr id="87043" name="Rectangle 9"/>
          <p:cNvSpPr>
            <a:spLocks noChangeArrowheads="1"/>
          </p:cNvSpPr>
          <p:nvPr/>
        </p:nvSpPr>
        <p:spPr bwMode="auto">
          <a:xfrm>
            <a:off x="304800" y="1295400"/>
            <a:ext cx="830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71800" algn="ctr"/>
              </a:tabLst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71800" algn="ctr"/>
              </a:tabLst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71800" algn="ctr"/>
              </a:tabLs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71800" algn="ctr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71800" algn="ctr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</a:tabLst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3.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/>
              <a:t>           </a:t>
            </a:r>
            <a:r>
              <a:rPr lang="en-US" altLang="en-US" sz="2200" i="1"/>
              <a:t>Give</a:t>
            </a:r>
            <a:r>
              <a:rPr lang="en-US" altLang="en-US" sz="2200"/>
              <a:t> </a:t>
            </a:r>
            <a:r>
              <a:rPr lang="en-US" altLang="en-US" sz="2200" i="1" u="sng"/>
              <a:t>exact</a:t>
            </a:r>
            <a:r>
              <a:rPr lang="en-US" altLang="en-US" sz="2200" i="1"/>
              <a:t> answers!	                     </a:t>
            </a:r>
            <a:r>
              <a:rPr lang="en-US" altLang="en-US" sz="2200"/>
              <a:t>total # of zeros: _____   # Real zeros: _____</a:t>
            </a:r>
          </a:p>
        </p:txBody>
      </p:sp>
      <p:pic>
        <p:nvPicPr>
          <p:cNvPr id="8704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5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5.6 Function Operations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Learning Targets:</a:t>
            </a:r>
          </a:p>
          <a:p>
            <a:r>
              <a:rPr lang="en-US" altLang="en-US" b="1" smtClean="0"/>
              <a:t>I can find the sum, difference, product, and quotient of functions. </a:t>
            </a:r>
          </a:p>
          <a:p>
            <a:pPr>
              <a:buFontTx/>
              <a:buNone/>
            </a:pPr>
            <a:endParaRPr lang="en-US" altLang="en-US" b="1" smtClean="0"/>
          </a:p>
          <a:p>
            <a:r>
              <a:rPr lang="en-US" altLang="en-US" b="1" smtClean="0"/>
              <a:t>I can find composition of functions.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6506" y="5541819"/>
            <a:ext cx="580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Chek</a:t>
            </a:r>
            <a:r>
              <a:rPr lang="en-US" sz="7200" dirty="0" smtClean="0">
                <a:solidFill>
                  <a:srgbClr val="FF0000"/>
                </a:solidFill>
              </a:rPr>
              <a:t> 5.5 Assignment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63DE8"/>
                </a:solidFill>
              </a:rPr>
              <a:t>Vocabulary</a:t>
            </a:r>
          </a:p>
        </p:txBody>
      </p:sp>
      <p:pic>
        <p:nvPicPr>
          <p:cNvPr id="921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78486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381000"/>
          </a:xfrm>
          <a:noFill/>
        </p:spPr>
        <p:txBody>
          <a:bodyPr/>
          <a:lstStyle/>
          <a:p>
            <a:r>
              <a:rPr lang="en-US" altLang="en-US" sz="3200" b="1" smtClean="0">
                <a:solidFill>
                  <a:srgbClr val="063DE8"/>
                </a:solidFill>
              </a:rPr>
              <a:t>Composition of Functions</a:t>
            </a:r>
            <a:endParaRPr lang="en-US" altLang="en-US" b="1" u="sng" smtClean="0">
              <a:solidFill>
                <a:srgbClr val="063DE8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610600" cy="4648200"/>
          </a:xfrm>
          <a:noFill/>
        </p:spPr>
        <p:txBody>
          <a:bodyPr/>
          <a:lstStyle/>
          <a:p>
            <a:pPr marL="342900" indent="-342900" algn="l"/>
            <a:r>
              <a:rPr lang="en-US" altLang="en-US" sz="2800" smtClean="0"/>
              <a:t>   </a:t>
            </a:r>
            <a:r>
              <a:rPr lang="en-US" altLang="en-US" sz="2800" smtClean="0">
                <a:solidFill>
                  <a:schemeClr val="accent2"/>
                </a:solidFill>
              </a:rPr>
              <a:t>There is a 40% off sale at Old Navy and as an employee you receive a 10% discount,  </a:t>
            </a:r>
            <a:r>
              <a:rPr lang="en-US" altLang="en-US" sz="2800" smtClean="0">
                <a:solidFill>
                  <a:srgbClr val="990000"/>
                </a:solidFill>
              </a:rPr>
              <a:t>how much will you pay on a $299 jacket?</a:t>
            </a:r>
          </a:p>
          <a:p>
            <a:pPr marL="342900" indent="-342900" algn="l"/>
            <a:r>
              <a:rPr lang="en-US" altLang="en-US" sz="2400" b="1" i="1" smtClean="0"/>
              <a:t>                              You do not get 50% off…</a:t>
            </a:r>
          </a:p>
          <a:p>
            <a:pPr marL="342900" indent="-342900" algn="l"/>
            <a:endParaRPr lang="en-US" altLang="en-US" sz="2400" b="1" i="1" smtClean="0"/>
          </a:p>
          <a:p>
            <a:pPr marL="342900" indent="-342900"/>
            <a:r>
              <a:rPr lang="en-US" altLang="en-US" sz="2400" b="1" i="1" smtClean="0"/>
              <a:t>...this is an example of a composite function.</a:t>
            </a:r>
          </a:p>
          <a:p>
            <a:pPr marL="342900" indent="-342900"/>
            <a:endParaRPr lang="en-US" altLang="en-US" sz="2400" b="1" i="1" smtClean="0"/>
          </a:p>
          <a:p>
            <a:pPr marL="342900" indent="-342900"/>
            <a:r>
              <a:rPr lang="en-US" altLang="en-US" sz="2400" b="1" i="1" smtClean="0"/>
              <a:t>You will pay 90% of the cost (10% discount) after you pay 60% (40% discount).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381000"/>
          </a:xfrm>
          <a:noFill/>
        </p:spPr>
        <p:txBody>
          <a:bodyPr/>
          <a:lstStyle/>
          <a:p>
            <a:r>
              <a:rPr lang="en-US" altLang="en-US" sz="3200" b="1" smtClean="0">
                <a:solidFill>
                  <a:srgbClr val="063DE8"/>
                </a:solidFill>
              </a:rPr>
              <a:t>Composition of Functions</a:t>
            </a:r>
            <a:endParaRPr lang="en-US" altLang="en-US" b="1" u="sng" smtClean="0">
              <a:solidFill>
                <a:srgbClr val="063DE8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610600" cy="4648200"/>
          </a:xfrm>
          <a:noFill/>
        </p:spPr>
        <p:txBody>
          <a:bodyPr/>
          <a:lstStyle/>
          <a:p>
            <a:pPr marL="342900" indent="-342900" algn="l"/>
            <a:r>
              <a:rPr lang="en-US" altLang="en-US" sz="2800" dirty="0" smtClean="0"/>
              <a:t>   </a:t>
            </a:r>
            <a:r>
              <a:rPr lang="en-US" altLang="en-US" sz="2800" dirty="0" smtClean="0">
                <a:solidFill>
                  <a:schemeClr val="accent2"/>
                </a:solidFill>
              </a:rPr>
              <a:t>There is a 40% off sale at Old Navy and as an employee you receive a 10% discount,  </a:t>
            </a:r>
            <a:r>
              <a:rPr lang="en-US" altLang="en-US" sz="2800" dirty="0" smtClean="0">
                <a:solidFill>
                  <a:srgbClr val="990000"/>
                </a:solidFill>
              </a:rPr>
              <a:t>how much will you pay on a $299 jacket.</a:t>
            </a:r>
            <a:r>
              <a:rPr lang="en-US" altLang="en-US" sz="2400" b="1" i="1" dirty="0" smtClean="0"/>
              <a:t>                      </a:t>
            </a:r>
          </a:p>
          <a:p>
            <a:pPr marL="342900" indent="-342900"/>
            <a:r>
              <a:rPr lang="en-US" altLang="en-US" sz="2400" b="1" i="1" dirty="0" smtClean="0"/>
              <a:t>You will pay 90% of the cost (10% discount) after you pay 60% (40% discount).</a:t>
            </a:r>
          </a:p>
          <a:p>
            <a:pPr marL="342900" indent="-342900"/>
            <a:r>
              <a:rPr lang="en-US" altLang="en-US" sz="2400" b="1" i="1" dirty="0" smtClean="0"/>
              <a:t>The two functions look like this…</a:t>
            </a:r>
            <a:r>
              <a:rPr lang="en-US" altLang="en-US" sz="2800" b="1" i="1" dirty="0" smtClean="0"/>
              <a:t>					           f(x) = </a:t>
            </a:r>
            <a:r>
              <a:rPr lang="en-US" altLang="en-US" sz="2800" b="1" i="1" dirty="0" smtClean="0"/>
              <a:t>0.9x                </a:t>
            </a:r>
            <a:r>
              <a:rPr lang="en-US" altLang="en-US" sz="2800" b="1" i="1" dirty="0" smtClean="0"/>
              <a:t>g(x) = 0.6x</a:t>
            </a:r>
          </a:p>
          <a:p>
            <a:pPr marL="342900" indent="-342900"/>
            <a:r>
              <a:rPr lang="en-US" altLang="en-US" sz="2400" b="1" i="1" dirty="0" smtClean="0"/>
              <a:t>We can put these together in a </a:t>
            </a:r>
            <a:r>
              <a:rPr lang="en-US" altLang="en-US" sz="2400" b="1" i="1" dirty="0" smtClean="0">
                <a:solidFill>
                  <a:srgbClr val="B50069"/>
                </a:solidFill>
              </a:rPr>
              <a:t>composite function</a:t>
            </a:r>
            <a:r>
              <a:rPr lang="en-US" altLang="en-US" sz="2400" b="1" i="1" dirty="0" smtClean="0"/>
              <a:t> that looks like this…</a:t>
            </a:r>
            <a:r>
              <a:rPr lang="en-US" altLang="en-US" sz="2800" b="1" i="1" dirty="0" smtClean="0"/>
              <a:t> </a:t>
            </a:r>
            <a:r>
              <a:rPr lang="en-US" altLang="en-US" sz="2800" b="1" dirty="0" smtClean="0">
                <a:solidFill>
                  <a:srgbClr val="B50069"/>
                </a:solidFill>
              </a:rPr>
              <a:t>f(g(x))</a:t>
            </a:r>
            <a:endParaRPr lang="en-US" altLang="en-US" sz="2800" b="1" dirty="0" smtClean="0"/>
          </a:p>
          <a:p>
            <a:pPr marL="342900" indent="-342900"/>
            <a:r>
              <a:rPr lang="en-US" altLang="en-US" sz="2800" b="1" i="1" dirty="0" smtClean="0"/>
              <a:t>“f of g of x”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057400"/>
            <a:ext cx="8382000" cy="3733800"/>
          </a:xfrm>
          <a:noFill/>
        </p:spPr>
        <p:txBody>
          <a:bodyPr/>
          <a:lstStyle/>
          <a:p>
            <a:pPr marL="342900" indent="-342900" algn="l"/>
            <a:r>
              <a:rPr lang="en-US" altLang="en-US" sz="2800" b="1" i="1" dirty="0" smtClean="0"/>
              <a:t>Work from the inside out (find g of 299 first)...</a:t>
            </a:r>
          </a:p>
          <a:p>
            <a:pPr marL="342900" indent="-342900" algn="l"/>
            <a:r>
              <a:rPr lang="en-US" altLang="en-US" sz="2800" b="1" i="1" dirty="0" smtClean="0"/>
              <a:t>		    </a:t>
            </a:r>
            <a:r>
              <a:rPr lang="en-US" altLang="en-US" sz="2800" dirty="0" smtClean="0"/>
              <a:t>f(g(299)) </a:t>
            </a:r>
            <a:r>
              <a:rPr lang="en-US" altLang="en-US" sz="2800" dirty="0" smtClean="0"/>
              <a:t>      </a:t>
            </a:r>
            <a:r>
              <a:rPr lang="en-US" altLang="en-US" sz="2800" dirty="0" smtClean="0"/>
              <a:t>	</a:t>
            </a:r>
            <a:r>
              <a:rPr lang="en-US" altLang="en-US" sz="2800" dirty="0" smtClean="0"/>
              <a:t>g(</a:t>
            </a:r>
            <a:r>
              <a:rPr lang="en-US" altLang="en-US" sz="2800" b="1" dirty="0" smtClean="0">
                <a:solidFill>
                  <a:srgbClr val="063DE8"/>
                </a:solidFill>
              </a:rPr>
              <a:t>0.6 • 299</a:t>
            </a:r>
            <a:r>
              <a:rPr lang="en-US" altLang="en-US" sz="2800" dirty="0" smtClean="0"/>
              <a:t>) = </a:t>
            </a:r>
            <a:r>
              <a:rPr lang="en-US" altLang="en-US" sz="2800" b="1" dirty="0" smtClean="0">
                <a:solidFill>
                  <a:srgbClr val="063DE8"/>
                </a:solidFill>
              </a:rPr>
              <a:t>179.4</a:t>
            </a:r>
          </a:p>
          <a:p>
            <a:pPr marL="342900" indent="-342900" algn="l"/>
            <a:endParaRPr lang="en-US" altLang="en-US" sz="2800" dirty="0" smtClean="0"/>
          </a:p>
          <a:p>
            <a:pPr marL="342900" indent="-342900" algn="l"/>
            <a:r>
              <a:rPr lang="en-US" altLang="en-US" sz="2800" b="1" i="1" dirty="0" smtClean="0"/>
              <a:t>Now</a:t>
            </a:r>
            <a:r>
              <a:rPr lang="en-US" altLang="en-US" sz="2800" b="1" i="1" dirty="0" smtClean="0"/>
              <a:t>, find f of 179.4...</a:t>
            </a:r>
          </a:p>
          <a:p>
            <a:pPr marL="342900" indent="-342900" algn="l"/>
            <a:r>
              <a:rPr lang="en-US" altLang="en-US" sz="2800" dirty="0" smtClean="0"/>
              <a:t>				 </a:t>
            </a:r>
            <a:r>
              <a:rPr lang="en-US" altLang="en-US" sz="2800" dirty="0" smtClean="0"/>
              <a:t>          f(0.9 </a:t>
            </a:r>
            <a:r>
              <a:rPr lang="en-US" altLang="en-US" sz="2800" dirty="0" smtClean="0"/>
              <a:t>• </a:t>
            </a:r>
            <a:r>
              <a:rPr lang="en-US" altLang="en-US" sz="2800" b="1" dirty="0" smtClean="0">
                <a:solidFill>
                  <a:srgbClr val="063DE8"/>
                </a:solidFill>
              </a:rPr>
              <a:t>179.4</a:t>
            </a:r>
            <a:r>
              <a:rPr lang="en-US" altLang="en-US" sz="2800" dirty="0" smtClean="0"/>
              <a:t>) = </a:t>
            </a:r>
            <a:r>
              <a:rPr lang="en-US" altLang="en-US" sz="2800" b="1" dirty="0" smtClean="0"/>
              <a:t>1</a:t>
            </a:r>
            <a:r>
              <a:rPr lang="en-US" altLang="en-US" sz="2800" b="1" dirty="0" smtClean="0"/>
              <a:t>61.46</a:t>
            </a:r>
            <a:endParaRPr lang="en-US" altLang="en-US" sz="2800" b="1" dirty="0" smtClean="0"/>
          </a:p>
          <a:p>
            <a:pPr marL="342900" indent="-342900" algn="l"/>
            <a:r>
              <a:rPr lang="en-US" altLang="en-US" sz="2800" dirty="0" smtClean="0"/>
              <a:t>		</a:t>
            </a:r>
            <a:r>
              <a:rPr lang="en-US" altLang="en-US" sz="2800" b="1" dirty="0" smtClean="0">
                <a:solidFill>
                  <a:srgbClr val="B50069"/>
                </a:solidFill>
              </a:rPr>
              <a:t>The jacket will cost $161.46</a:t>
            </a:r>
          </a:p>
        </p:txBody>
      </p:sp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 dirty="0"/>
              <a:t> f(x) = </a:t>
            </a:r>
            <a:r>
              <a:rPr lang="en-US" altLang="en-US" sz="2800" i="1" dirty="0" smtClean="0"/>
              <a:t>0.9x   </a:t>
            </a:r>
            <a:r>
              <a:rPr lang="en-US" altLang="en-US" sz="2800" i="1" dirty="0"/>
              <a:t>and       g(x) = </a:t>
            </a:r>
            <a:r>
              <a:rPr lang="en-US" altLang="en-US" sz="2800" i="1" dirty="0" smtClean="0"/>
              <a:t>0.6x</a:t>
            </a:r>
            <a:endParaRPr lang="en-US" altLang="en-US" sz="2800" i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i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 dirty="0"/>
              <a:t>What is f(g(x)) when x = 299?</a:t>
            </a:r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1600200" y="5626100"/>
            <a:ext cx="5524500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1600200" y="4981575"/>
            <a:ext cx="5524500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600200" y="3695700"/>
            <a:ext cx="5524500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600200" y="3111500"/>
            <a:ext cx="1755775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600200" y="812800"/>
            <a:ext cx="7200900" cy="12446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grpSp>
        <p:nvGrpSpPr>
          <p:cNvPr id="9223" name="Group 4"/>
          <p:cNvGrpSpPr>
            <a:grpSpLocks/>
          </p:cNvGrpSpPr>
          <p:nvPr/>
        </p:nvGrpSpPr>
        <p:grpSpPr bwMode="auto">
          <a:xfrm>
            <a:off x="185738" y="115888"/>
            <a:ext cx="5551487" cy="460375"/>
            <a:chOff x="1651" y="423"/>
            <a:chExt cx="3497" cy="290"/>
          </a:xfrm>
        </p:grpSpPr>
        <p:sp>
          <p:nvSpPr>
            <p:cNvPr id="9249" name="Text Box 5"/>
            <p:cNvSpPr txBox="1">
              <a:spLocks noChangeArrowheads="1"/>
            </p:cNvSpPr>
            <p:nvPr/>
          </p:nvSpPr>
          <p:spPr bwMode="auto">
            <a:xfrm>
              <a:off x="2518" y="432"/>
              <a:ext cx="26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latin typeface="Helvetica" pitchFamily="34" charset="0"/>
                </a:rPr>
                <a:t>Identifying Polynomial Functions</a:t>
              </a:r>
            </a:p>
          </p:txBody>
        </p:sp>
        <p:pic>
          <p:nvPicPr>
            <p:cNvPr id="925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1616075" y="5238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346200" y="673100"/>
            <a:ext cx="7645400" cy="148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711325" y="858838"/>
            <a:ext cx="70294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Decide whether the function is a polynomial function. If it is,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write the function in standard form and state its degree, type</a:t>
            </a:r>
            <a:br>
              <a:rPr lang="en-US" altLang="en-US" sz="2200" b="0" baseline="0"/>
            </a:br>
            <a:r>
              <a:rPr lang="en-US" altLang="en-US" sz="2200" b="0" baseline="0"/>
              <a:t>and leading coefficient.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600200" y="2120900"/>
            <a:ext cx="3111500" cy="795338"/>
            <a:chOff x="1008" y="1336"/>
            <a:chExt cx="1960" cy="501"/>
          </a:xfrm>
        </p:grpSpPr>
        <p:sp>
          <p:nvSpPr>
            <p:cNvPr id="9243" name="Rectangle 14"/>
            <p:cNvSpPr>
              <a:spLocks noChangeArrowheads="1"/>
            </p:cNvSpPr>
            <p:nvPr/>
          </p:nvSpPr>
          <p:spPr bwMode="auto">
            <a:xfrm>
              <a:off x="1008" y="1336"/>
              <a:ext cx="1960" cy="4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9244" name="Rectangle 10"/>
            <p:cNvSpPr>
              <a:spLocks noChangeArrowheads="1"/>
            </p:cNvSpPr>
            <p:nvPr/>
          </p:nvSpPr>
          <p:spPr bwMode="auto">
            <a:xfrm>
              <a:off x="1128" y="1417"/>
              <a:ext cx="17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 i="1" baseline="0"/>
                <a:t>f</a:t>
              </a:r>
              <a:r>
                <a:rPr lang="en-US" altLang="en-US" sz="800" b="0" i="1" baseline="0"/>
                <a:t> </a:t>
              </a:r>
              <a:r>
                <a:rPr lang="en-US" altLang="en-US" sz="2200" b="0" baseline="0"/>
                <a:t>(</a:t>
              </a:r>
              <a:r>
                <a:rPr lang="en-US" altLang="en-US" sz="2200" i="1" baseline="0"/>
                <a:t>x</a:t>
              </a:r>
              <a:r>
                <a:rPr lang="en-US" altLang="en-US" sz="2200" b="0" baseline="0"/>
                <a:t>)  =      </a:t>
              </a:r>
              <a:r>
                <a:rPr lang="en-US" altLang="en-US" sz="2200" i="1" baseline="0"/>
                <a:t>x</a:t>
              </a:r>
              <a:r>
                <a:rPr lang="en-US" altLang="en-US" sz="1000" b="0" i="1" baseline="0"/>
                <a:t> </a:t>
              </a:r>
              <a:r>
                <a:rPr lang="en-US" altLang="en-US" sz="2200"/>
                <a:t>2</a:t>
              </a:r>
              <a:r>
                <a:rPr lang="en-US" altLang="en-US" sz="2200" b="0" baseline="30000"/>
                <a:t> </a:t>
              </a:r>
              <a:r>
                <a:rPr lang="en-US" altLang="en-US" sz="1000" baseline="30000"/>
                <a:t> </a:t>
              </a:r>
              <a:r>
                <a:rPr lang="en-US" altLang="en-US" sz="2200" baseline="0"/>
                <a:t>–</a:t>
              </a:r>
              <a:r>
                <a:rPr lang="en-US" altLang="en-US" sz="2200" b="0" baseline="0"/>
                <a:t>  3</a:t>
              </a:r>
              <a:r>
                <a:rPr lang="en-US" altLang="en-US" sz="2200" i="1" baseline="0"/>
                <a:t>x</a:t>
              </a:r>
              <a:r>
                <a:rPr lang="en-US" altLang="en-US" sz="2200"/>
                <a:t>4</a:t>
              </a:r>
              <a:r>
                <a:rPr lang="en-US" altLang="en-US" sz="2400"/>
                <a:t> </a:t>
              </a:r>
              <a:r>
                <a:rPr lang="en-US" altLang="en-US" sz="2200" b="0" baseline="30000"/>
                <a:t> </a:t>
              </a:r>
              <a:r>
                <a:rPr lang="en-US" altLang="en-US" sz="2200" baseline="0"/>
                <a:t>–</a:t>
              </a:r>
              <a:r>
                <a:rPr lang="en-US" altLang="en-US" sz="2200" b="0" baseline="0"/>
                <a:t>  7</a:t>
              </a:r>
            </a:p>
          </p:txBody>
        </p:sp>
        <p:grpSp>
          <p:nvGrpSpPr>
            <p:cNvPr id="9245" name="Group 37"/>
            <p:cNvGrpSpPr>
              <a:grpSpLocks/>
            </p:cNvGrpSpPr>
            <p:nvPr/>
          </p:nvGrpSpPr>
          <p:grpSpPr bwMode="auto">
            <a:xfrm>
              <a:off x="1728" y="1344"/>
              <a:ext cx="204" cy="493"/>
              <a:chOff x="1632" y="1320"/>
              <a:chExt cx="204" cy="493"/>
            </a:xfrm>
          </p:grpSpPr>
          <p:sp>
            <p:nvSpPr>
              <p:cNvPr id="9246" name="Text Box 11"/>
              <p:cNvSpPr txBox="1">
                <a:spLocks noChangeArrowheads="1"/>
              </p:cNvSpPr>
              <p:nvPr/>
            </p:nvSpPr>
            <p:spPr bwMode="auto">
              <a:xfrm>
                <a:off x="1632" y="1320"/>
                <a:ext cx="20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b="0" baseline="0"/>
                  <a:t>1</a:t>
                </a:r>
              </a:p>
            </p:txBody>
          </p:sp>
          <p:sp>
            <p:nvSpPr>
              <p:cNvPr id="9247" name="Line 12"/>
              <p:cNvSpPr>
                <a:spLocks noChangeShapeType="1"/>
              </p:cNvSpPr>
              <p:nvPr/>
            </p:nvSpPr>
            <p:spPr bwMode="auto">
              <a:xfrm>
                <a:off x="1656" y="1552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Text Box 13"/>
              <p:cNvSpPr txBox="1">
                <a:spLocks noChangeArrowheads="1"/>
              </p:cNvSpPr>
              <p:nvPr/>
            </p:nvSpPr>
            <p:spPr bwMode="auto">
              <a:xfrm>
                <a:off x="1632" y="1544"/>
                <a:ext cx="20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b="0" baseline="0"/>
                  <a:t>2</a:t>
                </a:r>
              </a:p>
            </p:txBody>
          </p:sp>
        </p:grpSp>
      </p:grp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739900" y="3111500"/>
            <a:ext cx="1512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>
                <a:latin typeface="Helvetica" pitchFamily="34" charset="0"/>
              </a:rPr>
              <a:t>S</a:t>
            </a:r>
            <a:r>
              <a:rPr lang="en-US" altLang="en-US" sz="2000" baseline="0">
                <a:latin typeface="Helvetica" pitchFamily="34" charset="0"/>
              </a:rPr>
              <a:t>OLUTION</a:t>
            </a: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1460500" y="3594100"/>
            <a:ext cx="645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739900" y="3675063"/>
            <a:ext cx="44846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The function is a polynomial function.</a:t>
            </a: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1460500" y="4889500"/>
            <a:ext cx="645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739900" y="4999038"/>
            <a:ext cx="4800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It has degree 4, so it is a quartic function.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1460500" y="5549900"/>
            <a:ext cx="645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1600200" y="4249738"/>
            <a:ext cx="5740400" cy="711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1460500" y="4127500"/>
            <a:ext cx="6451600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739900" y="5643563"/>
            <a:ext cx="3590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The leading coefficient is  </a:t>
            </a:r>
            <a:r>
              <a:rPr lang="en-US" altLang="en-US" sz="2200" baseline="0"/>
              <a:t>–</a:t>
            </a:r>
            <a:r>
              <a:rPr lang="en-US" altLang="en-US" sz="2200" b="0" baseline="0"/>
              <a:t> 3.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739900" y="4213225"/>
            <a:ext cx="5553075" cy="782638"/>
            <a:chOff x="1096" y="2654"/>
            <a:chExt cx="3498" cy="493"/>
          </a:xfrm>
        </p:grpSpPr>
        <p:sp>
          <p:nvSpPr>
            <p:cNvPr id="9238" name="Text Box 18"/>
            <p:cNvSpPr txBox="1">
              <a:spLocks noChangeArrowheads="1"/>
            </p:cNvSpPr>
            <p:nvPr/>
          </p:nvSpPr>
          <p:spPr bwMode="auto">
            <a:xfrm>
              <a:off x="1096" y="2729"/>
              <a:ext cx="34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0" baseline="0"/>
                <a:t>Its standard form is   </a:t>
              </a:r>
              <a:r>
                <a:rPr lang="en-US" altLang="en-US" sz="2400" b="0" i="1" baseline="0"/>
                <a:t>f</a:t>
              </a:r>
              <a:r>
                <a:rPr lang="en-US" altLang="en-US" sz="800" b="0" i="1" baseline="0"/>
                <a:t> </a:t>
              </a:r>
              <a:r>
                <a:rPr lang="en-US" altLang="en-US" sz="2200" b="0" baseline="0"/>
                <a:t>(</a:t>
              </a:r>
              <a:r>
                <a:rPr lang="en-US" altLang="en-US" sz="2200" i="1" baseline="0"/>
                <a:t>x</a:t>
              </a:r>
              <a:r>
                <a:rPr lang="en-US" altLang="en-US" sz="2200" b="0" baseline="0"/>
                <a:t>)  = </a:t>
              </a:r>
              <a:r>
                <a:rPr lang="en-US" altLang="en-US" sz="1000" b="0" baseline="0"/>
                <a:t> </a:t>
              </a:r>
              <a:r>
                <a:rPr lang="en-US" altLang="en-US" sz="2200" baseline="0"/>
                <a:t>–</a:t>
              </a:r>
              <a:r>
                <a:rPr lang="en-US" altLang="en-US" sz="1000" b="0" baseline="0"/>
                <a:t> </a:t>
              </a:r>
              <a:r>
                <a:rPr lang="en-US" altLang="en-US" sz="2200" b="0" baseline="0"/>
                <a:t>3</a:t>
              </a:r>
              <a:r>
                <a:rPr lang="en-US" altLang="en-US" sz="2200" i="1" baseline="0"/>
                <a:t>x</a:t>
              </a:r>
              <a:r>
                <a:rPr lang="en-US" altLang="en-US" sz="1000" i="1" baseline="0"/>
                <a:t> </a:t>
              </a:r>
              <a:r>
                <a:rPr lang="en-US" altLang="en-US" sz="2200"/>
                <a:t>4</a:t>
              </a:r>
              <a:r>
                <a:rPr lang="en-US" altLang="en-US" sz="2400" b="0" baseline="30000"/>
                <a:t> </a:t>
              </a:r>
              <a:r>
                <a:rPr lang="en-US" altLang="en-US" sz="800" b="0" baseline="30000"/>
                <a:t>  </a:t>
              </a:r>
              <a:r>
                <a:rPr lang="en-US" altLang="en-US" sz="2200" baseline="0"/>
                <a:t>+</a:t>
              </a:r>
              <a:r>
                <a:rPr lang="en-US" altLang="en-US" sz="2200" b="0" baseline="0"/>
                <a:t>      </a:t>
              </a:r>
              <a:r>
                <a:rPr lang="en-US" altLang="en-US" sz="2200" i="1" baseline="0"/>
                <a:t>x</a:t>
              </a:r>
              <a:r>
                <a:rPr lang="en-US" altLang="en-US" sz="1000" b="0" i="1" baseline="0"/>
                <a:t> </a:t>
              </a:r>
              <a:r>
                <a:rPr lang="en-US" altLang="en-US" sz="2200"/>
                <a:t>2  </a:t>
              </a:r>
              <a:r>
                <a:rPr lang="en-US" altLang="en-US" sz="2200" baseline="0"/>
                <a:t>–</a:t>
              </a:r>
              <a:r>
                <a:rPr lang="en-US" altLang="en-US" sz="2200" b="0" baseline="0"/>
                <a:t>  7. </a:t>
              </a:r>
            </a:p>
          </p:txBody>
        </p:sp>
        <p:grpSp>
          <p:nvGrpSpPr>
            <p:cNvPr id="9239" name="Group 35"/>
            <p:cNvGrpSpPr>
              <a:grpSpLocks/>
            </p:cNvGrpSpPr>
            <p:nvPr/>
          </p:nvGrpSpPr>
          <p:grpSpPr bwMode="auto">
            <a:xfrm>
              <a:off x="3776" y="2654"/>
              <a:ext cx="204" cy="493"/>
              <a:chOff x="3600" y="2638"/>
              <a:chExt cx="204" cy="493"/>
            </a:xfrm>
          </p:grpSpPr>
          <p:sp>
            <p:nvSpPr>
              <p:cNvPr id="9240" name="Text Box 19"/>
              <p:cNvSpPr txBox="1">
                <a:spLocks noChangeArrowheads="1"/>
              </p:cNvSpPr>
              <p:nvPr/>
            </p:nvSpPr>
            <p:spPr bwMode="auto">
              <a:xfrm>
                <a:off x="3600" y="2638"/>
                <a:ext cx="20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b="0" baseline="0"/>
                  <a:t>1</a:t>
                </a:r>
              </a:p>
            </p:txBody>
          </p:sp>
          <p:sp>
            <p:nvSpPr>
              <p:cNvPr id="9241" name="Line 20"/>
              <p:cNvSpPr>
                <a:spLocks noChangeShapeType="1"/>
              </p:cNvSpPr>
              <p:nvPr/>
            </p:nvSpPr>
            <p:spPr bwMode="auto">
              <a:xfrm>
                <a:off x="3624" y="2870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Text Box 21"/>
              <p:cNvSpPr txBox="1">
                <a:spLocks noChangeArrowheads="1"/>
              </p:cNvSpPr>
              <p:nvPr/>
            </p:nvSpPr>
            <p:spPr bwMode="auto">
              <a:xfrm>
                <a:off x="3600" y="2862"/>
                <a:ext cx="20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b="0" baseline="0"/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3" grpId="0" animBg="1"/>
      <p:bldP spid="4122" grpId="0" animBg="1"/>
      <p:bldP spid="4120" grpId="0" animBg="1"/>
      <p:bldP spid="4112" grpId="0" animBg="1"/>
      <p:bldP spid="4105" grpId="0" animBg="1"/>
      <p:bldP spid="4124" grpId="0" animBg="1"/>
      <p:bldP spid="4104" grpId="0" autoUpdateAnimBg="0"/>
      <p:bldP spid="4111" grpId="0" autoUpdateAnimBg="0"/>
      <p:bldP spid="4126" grpId="0" animBg="1"/>
      <p:bldP spid="4113" grpId="0" autoUpdateAnimBg="0"/>
      <p:bldP spid="4128" grpId="0" animBg="1"/>
      <p:bldP spid="4118" grpId="0" autoUpdateAnimBg="0"/>
      <p:bldP spid="4129" grpId="0" animBg="1"/>
      <p:bldP spid="4121" grpId="0" animBg="1"/>
      <p:bldP spid="4127" grpId="0" animBg="1"/>
      <p:bldP spid="4119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  <a:noFill/>
        </p:spPr>
        <p:txBody>
          <a:bodyPr/>
          <a:lstStyle/>
          <a:p>
            <a:r>
              <a:rPr lang="en-US" altLang="en-US" sz="3200" b="1" smtClean="0">
                <a:solidFill>
                  <a:srgbClr val="B50069"/>
                </a:solidFill>
              </a:rPr>
              <a:t>Function Operations</a:t>
            </a:r>
            <a:endParaRPr lang="en-US" altLang="en-US" b="1" u="sng" smtClean="0">
              <a:solidFill>
                <a:srgbClr val="B50069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990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i="1" smtClean="0"/>
              <a:t>You can perform operations, such as addition, subtraction, multiplication, and division, with functions…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34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524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524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5105400" y="5376863"/>
            <a:ext cx="3503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baseline="0"/>
              <a:t>restriction: g(x) = 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baseline="0"/>
              <a:t>because:_____________________</a:t>
            </a: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>
            <a:off x="6781800" y="548640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  <a:noFill/>
        </p:spPr>
        <p:txBody>
          <a:bodyPr/>
          <a:lstStyle/>
          <a:p>
            <a:r>
              <a:rPr lang="en-US" altLang="en-US" sz="3200" b="1" dirty="0" smtClean="0">
                <a:solidFill>
                  <a:srgbClr val="B50069"/>
                </a:solidFill>
              </a:rPr>
              <a:t>Your Turn 1</a:t>
            </a:r>
            <a:endParaRPr lang="en-US" altLang="en-US" b="1" u="sng" dirty="0" smtClean="0">
              <a:solidFill>
                <a:srgbClr val="B50069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990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i="1" smtClean="0"/>
              <a:t>You can perform operations, such as addition, subtraction, multiplication, and division, with functions…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524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524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5105400" y="5376863"/>
            <a:ext cx="3503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baseline="0"/>
              <a:t>restriction: g(x) = 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baseline="0"/>
              <a:t>because:_____________________</a:t>
            </a: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>
            <a:off x="6781800" y="548640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" y="1276305"/>
            <a:ext cx="8749126" cy="9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90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pPr algn="l"/>
            <a:r>
              <a:rPr lang="en-US" altLang="en-US" sz="2800" smtClean="0">
                <a:solidFill>
                  <a:srgbClr val="063DE8"/>
                </a:solidFill>
              </a:rPr>
              <a:t>Example 2:</a:t>
            </a:r>
          </a:p>
        </p:txBody>
      </p:sp>
      <p:pic>
        <p:nvPicPr>
          <p:cNvPr id="983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514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5908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  <a:noFill/>
        </p:spPr>
        <p:txBody>
          <a:bodyPr/>
          <a:lstStyle/>
          <a:p>
            <a:pPr algn="l"/>
            <a:r>
              <a:rPr lang="en-US" altLang="en-US" sz="3200" b="1" i="1" smtClean="0">
                <a:solidFill>
                  <a:srgbClr val="063DE8"/>
                </a:solidFill>
              </a:rPr>
              <a:t>Example 3: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If </a:t>
            </a:r>
            <a:r>
              <a:rPr lang="en-US" altLang="en-US" sz="3200" smtClean="0">
                <a:solidFill>
                  <a:schemeClr val="accent2"/>
                </a:solidFill>
              </a:rPr>
              <a:t>f(x) = x</a:t>
            </a:r>
            <a:r>
              <a:rPr lang="en-US" altLang="en-US" sz="3200" baseline="50000" smtClean="0">
                <a:solidFill>
                  <a:schemeClr val="accent2"/>
                </a:solidFill>
              </a:rPr>
              <a:t>2</a:t>
            </a:r>
            <a:r>
              <a:rPr lang="en-US" altLang="en-US" sz="3200" smtClean="0">
                <a:solidFill>
                  <a:schemeClr val="accent2"/>
                </a:solidFill>
              </a:rPr>
              <a:t> – 5</a:t>
            </a:r>
            <a:r>
              <a:rPr lang="en-US" altLang="en-US" sz="3200" smtClean="0"/>
              <a:t>   and  </a:t>
            </a:r>
            <a:r>
              <a:rPr lang="en-US" altLang="en-US" sz="3200" smtClean="0">
                <a:solidFill>
                  <a:srgbClr val="063DE8"/>
                </a:solidFill>
              </a:rPr>
              <a:t>g(x) = 3x</a:t>
            </a:r>
            <a:r>
              <a:rPr lang="en-US" altLang="en-US" sz="3200" baseline="50000" smtClean="0">
                <a:solidFill>
                  <a:srgbClr val="063DE8"/>
                </a:solidFill>
              </a:rPr>
              <a:t>2</a:t>
            </a:r>
            <a:r>
              <a:rPr lang="en-US" altLang="en-US" sz="3200" smtClean="0">
                <a:solidFill>
                  <a:srgbClr val="063DE8"/>
                </a:solidFill>
              </a:rPr>
              <a:t> + 1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find     </a:t>
            </a:r>
            <a:r>
              <a:rPr lang="en-US" altLang="en-US" sz="3200" b="1" smtClean="0"/>
              <a:t>f[g(2)]              </a:t>
            </a:r>
            <a:r>
              <a:rPr lang="en-US" altLang="en-US" sz="3200" smtClean="0"/>
              <a:t>and       </a:t>
            </a:r>
            <a:r>
              <a:rPr lang="en-US" altLang="en-US" sz="3200" b="1" smtClean="0"/>
              <a:t>g[f(2)]</a:t>
            </a:r>
            <a:r>
              <a:rPr lang="en-US" altLang="en-US" sz="4000" b="1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74700"/>
          </a:xfrm>
        </p:spPr>
        <p:txBody>
          <a:bodyPr/>
          <a:lstStyle/>
          <a:p>
            <a:pPr algn="l"/>
            <a:r>
              <a:rPr lang="en-US" altLang="en-US" sz="2700" smtClean="0"/>
              <a:t>Your Turn 2: 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99331" name="TextBox 2"/>
          <p:cNvSpPr txBox="1">
            <a:spLocks noChangeArrowheads="1"/>
          </p:cNvSpPr>
          <p:nvPr/>
        </p:nvSpPr>
        <p:spPr bwMode="auto">
          <a:xfrm>
            <a:off x="711200" y="1308100"/>
            <a:ext cx="1155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/>
              <a:t>Find  </a:t>
            </a:r>
          </a:p>
        </p:txBody>
      </p:sp>
      <p:graphicFrame>
        <p:nvGraphicFramePr>
          <p:cNvPr id="99332" name="Object 2"/>
          <p:cNvGraphicFramePr>
            <a:graphicFrameLocks noChangeAspect="1"/>
          </p:cNvGraphicFramePr>
          <p:nvPr/>
        </p:nvGraphicFramePr>
        <p:xfrm>
          <a:off x="1460500" y="1346200"/>
          <a:ext cx="11318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4" name="Equation" r:id="rId3" imgW="609600" imgH="177800" progId="Equation.3">
                  <p:embed/>
                </p:oleObj>
              </mc:Choice>
              <mc:Fallback>
                <p:oleObj name="Equation" r:id="rId3" imgW="6096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346200"/>
                        <a:ext cx="11318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TextBox 5"/>
          <p:cNvSpPr txBox="1">
            <a:spLocks noChangeArrowheads="1"/>
          </p:cNvSpPr>
          <p:nvPr/>
        </p:nvSpPr>
        <p:spPr bwMode="auto">
          <a:xfrm>
            <a:off x="2667000" y="1282700"/>
            <a:ext cx="800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/>
              <a:t>and </a:t>
            </a:r>
          </a:p>
        </p:txBody>
      </p:sp>
      <p:graphicFrame>
        <p:nvGraphicFramePr>
          <p:cNvPr id="99334" name="Object 3"/>
          <p:cNvGraphicFramePr>
            <a:graphicFrameLocks noChangeAspect="1"/>
          </p:cNvGraphicFramePr>
          <p:nvPr/>
        </p:nvGraphicFramePr>
        <p:xfrm>
          <a:off x="3340100" y="1384300"/>
          <a:ext cx="11318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Equation" r:id="rId5" imgW="609600" imgH="177800" progId="Equation.3">
                  <p:embed/>
                </p:oleObj>
              </mc:Choice>
              <mc:Fallback>
                <p:oleObj name="Equation" r:id="rId5" imgW="609600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384300"/>
                        <a:ext cx="11318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5" name="Object 4"/>
          <p:cNvGraphicFramePr>
            <a:graphicFrameLocks noChangeAspect="1"/>
          </p:cNvGraphicFramePr>
          <p:nvPr/>
        </p:nvGraphicFramePr>
        <p:xfrm>
          <a:off x="1406525" y="1866900"/>
          <a:ext cx="50958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6" name="Equation" r:id="rId7" imgW="1765300" imgH="177800" progId="Equation.3">
                  <p:embed/>
                </p:oleObj>
              </mc:Choice>
              <mc:Fallback>
                <p:oleObj name="Equation" r:id="rId7" imgW="1765300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866900"/>
                        <a:ext cx="50958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74700"/>
          </a:xfrm>
        </p:spPr>
        <p:txBody>
          <a:bodyPr/>
          <a:lstStyle/>
          <a:p>
            <a:pPr algn="l"/>
            <a:r>
              <a:rPr lang="en-US" altLang="en-US" sz="2700" smtClean="0"/>
              <a:t>Your Turn 3: 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01379" name="TextBox 2"/>
          <p:cNvSpPr txBox="1">
            <a:spLocks noChangeArrowheads="1"/>
          </p:cNvSpPr>
          <p:nvPr/>
        </p:nvSpPr>
        <p:spPr bwMode="auto">
          <a:xfrm>
            <a:off x="711200" y="1308100"/>
            <a:ext cx="1155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/>
              <a:t>Find  </a:t>
            </a:r>
          </a:p>
        </p:txBody>
      </p:sp>
      <p:graphicFrame>
        <p:nvGraphicFramePr>
          <p:cNvPr id="101380" name="Object 2"/>
          <p:cNvGraphicFramePr>
            <a:graphicFrameLocks noChangeAspect="1"/>
          </p:cNvGraphicFramePr>
          <p:nvPr/>
        </p:nvGraphicFramePr>
        <p:xfrm>
          <a:off x="1460500" y="1346200"/>
          <a:ext cx="11318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2" name="Equation" r:id="rId3" imgW="609600" imgH="177800" progId="Equation.3">
                  <p:embed/>
                </p:oleObj>
              </mc:Choice>
              <mc:Fallback>
                <p:oleObj name="Equation" r:id="rId3" imgW="6096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346200"/>
                        <a:ext cx="11318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1" name="TextBox 5"/>
          <p:cNvSpPr txBox="1">
            <a:spLocks noChangeArrowheads="1"/>
          </p:cNvSpPr>
          <p:nvPr/>
        </p:nvSpPr>
        <p:spPr bwMode="auto">
          <a:xfrm>
            <a:off x="2667000" y="1282700"/>
            <a:ext cx="800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/>
              <a:t>and </a:t>
            </a:r>
          </a:p>
        </p:txBody>
      </p:sp>
      <p:graphicFrame>
        <p:nvGraphicFramePr>
          <p:cNvPr id="101382" name="Object 3"/>
          <p:cNvGraphicFramePr>
            <a:graphicFrameLocks noChangeAspect="1"/>
          </p:cNvGraphicFramePr>
          <p:nvPr/>
        </p:nvGraphicFramePr>
        <p:xfrm>
          <a:off x="3340100" y="1384300"/>
          <a:ext cx="11318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name="Equation" r:id="rId5" imgW="609600" imgH="177800" progId="Equation.3">
                  <p:embed/>
                </p:oleObj>
              </mc:Choice>
              <mc:Fallback>
                <p:oleObj name="Equation" r:id="rId5" imgW="609600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384300"/>
                        <a:ext cx="11318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3" name="Object 4"/>
          <p:cNvGraphicFramePr>
            <a:graphicFrameLocks noChangeAspect="1"/>
          </p:cNvGraphicFramePr>
          <p:nvPr/>
        </p:nvGraphicFramePr>
        <p:xfrm>
          <a:off x="1663700" y="1830388"/>
          <a:ext cx="45815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name="Equation" r:id="rId7" imgW="1587500" imgH="203200" progId="Equation.3">
                  <p:embed/>
                </p:oleObj>
              </mc:Choice>
              <mc:Fallback>
                <p:oleObj name="Equation" r:id="rId7" imgW="15875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830388"/>
                        <a:ext cx="458152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85738" y="115888"/>
            <a:ext cx="5551487" cy="715962"/>
            <a:chOff x="1651" y="423"/>
            <a:chExt cx="3497" cy="451"/>
          </a:xfrm>
        </p:grpSpPr>
        <p:sp>
          <p:nvSpPr>
            <p:cNvPr id="11279" name="Text Box 6"/>
            <p:cNvSpPr txBox="1">
              <a:spLocks noChangeArrowheads="1"/>
            </p:cNvSpPr>
            <p:nvPr/>
          </p:nvSpPr>
          <p:spPr bwMode="auto">
            <a:xfrm>
              <a:off x="2518" y="432"/>
              <a:ext cx="263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latin typeface="Helvetica" pitchFamily="34" charset="0"/>
                </a:rPr>
                <a:t>Identifying Polynomial Functions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aseline="0">
                <a:latin typeface="Helvetica" pitchFamily="34" charset="0"/>
              </a:endParaRPr>
            </a:p>
          </p:txBody>
        </p:sp>
        <p:pic>
          <p:nvPicPr>
            <p:cNvPr id="1128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Line 11"/>
          <p:cNvSpPr>
            <a:spLocks noChangeShapeType="1"/>
          </p:cNvSpPr>
          <p:nvPr/>
        </p:nvSpPr>
        <p:spPr bwMode="auto">
          <a:xfrm>
            <a:off x="1616075" y="5238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600200" y="812800"/>
            <a:ext cx="7200900" cy="12446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1384300" y="711200"/>
            <a:ext cx="75819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711325" y="858838"/>
            <a:ext cx="70294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Decide whether the function is a polynomial function. If it is,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write the function in standard form and state its degree, type</a:t>
            </a:r>
            <a:br>
              <a:rPr lang="en-US" altLang="en-US" sz="2200" b="0" baseline="0"/>
            </a:br>
            <a:r>
              <a:rPr lang="en-US" altLang="en-US" sz="2200" b="0" baseline="0"/>
              <a:t>and leading coefficient.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1600200" y="3111500"/>
            <a:ext cx="1755775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714500" y="3111500"/>
            <a:ext cx="1512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aseline="0">
                <a:latin typeface="Helvetica" pitchFamily="34" charset="0"/>
              </a:rPr>
              <a:t>S</a:t>
            </a:r>
            <a:r>
              <a:rPr lang="en-US" altLang="en-US" sz="2000" baseline="0">
                <a:latin typeface="Helvetica" pitchFamily="34" charset="0"/>
              </a:rPr>
              <a:t>OLUTION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562100" y="2120900"/>
            <a:ext cx="2933700" cy="749300"/>
            <a:chOff x="984" y="1336"/>
            <a:chExt cx="1848" cy="472"/>
          </a:xfrm>
        </p:grpSpPr>
        <p:sp>
          <p:nvSpPr>
            <p:cNvPr id="11277" name="Rectangle 28"/>
            <p:cNvSpPr>
              <a:spLocks noChangeArrowheads="1"/>
            </p:cNvSpPr>
            <p:nvPr/>
          </p:nvSpPr>
          <p:spPr bwMode="auto">
            <a:xfrm>
              <a:off x="1008" y="1336"/>
              <a:ext cx="1824" cy="4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11278" name="Rectangle 9"/>
            <p:cNvSpPr>
              <a:spLocks noChangeArrowheads="1"/>
            </p:cNvSpPr>
            <p:nvPr/>
          </p:nvSpPr>
          <p:spPr bwMode="auto">
            <a:xfrm>
              <a:off x="984" y="1424"/>
              <a:ext cx="18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0" i="1" baseline="0"/>
                <a:t>f</a:t>
              </a:r>
              <a:r>
                <a:rPr lang="en-US" altLang="en-US" sz="1000" b="0" i="1" baseline="0"/>
                <a:t> </a:t>
              </a:r>
              <a:r>
                <a:rPr lang="en-US" altLang="en-US" sz="2200" b="0" baseline="0"/>
                <a:t>(</a:t>
              </a:r>
              <a:r>
                <a:rPr lang="en-US" altLang="en-US" sz="2200" i="1" baseline="0"/>
                <a:t>x</a:t>
              </a:r>
              <a:r>
                <a:rPr lang="en-US" altLang="en-US" sz="2200" b="0" baseline="0"/>
                <a:t>) =  6</a:t>
              </a:r>
              <a:r>
                <a:rPr lang="en-US" altLang="en-US" sz="2200" i="1" baseline="0"/>
                <a:t>x</a:t>
              </a:r>
              <a:r>
                <a:rPr lang="en-US" altLang="en-US" sz="1000" i="1" baseline="0"/>
                <a:t> </a:t>
              </a:r>
              <a:r>
                <a:rPr lang="en-US" altLang="en-US" sz="2200"/>
                <a:t>2</a:t>
              </a:r>
              <a:r>
                <a:rPr lang="en-US" altLang="en-US" sz="2200" b="0" baseline="30000"/>
                <a:t> </a:t>
              </a:r>
              <a:r>
                <a:rPr lang="en-US" altLang="en-US" sz="2200" b="0" baseline="0"/>
                <a:t>+ 2</a:t>
              </a:r>
              <a:r>
                <a:rPr lang="en-US" altLang="en-US" sz="800" b="0" baseline="0"/>
                <a:t> </a:t>
              </a:r>
              <a:r>
                <a:rPr lang="en-US" altLang="en-US" sz="2200" i="1" baseline="0"/>
                <a:t>x</a:t>
              </a:r>
              <a:r>
                <a:rPr lang="en-US" altLang="en-US" sz="1000" i="1" baseline="0"/>
                <a:t> </a:t>
              </a:r>
              <a:r>
                <a:rPr lang="en-US" altLang="en-US" sz="2200" baseline="55000"/>
                <a:t>–</a:t>
              </a:r>
              <a:r>
                <a:rPr lang="en-US" altLang="en-US" sz="2200"/>
                <a:t>1</a:t>
              </a:r>
              <a:r>
                <a:rPr lang="en-US" altLang="en-US" sz="2600" b="0" baseline="30000"/>
                <a:t> </a:t>
              </a:r>
              <a:r>
                <a:rPr lang="en-US" altLang="en-US" sz="2200" b="0" baseline="0"/>
                <a:t>+ </a:t>
              </a:r>
              <a:r>
                <a:rPr lang="en-US" altLang="en-US" sz="2200" i="1" baseline="0"/>
                <a:t>x</a:t>
              </a:r>
              <a:endParaRPr lang="en-US" altLang="en-US" sz="2200" b="0" baseline="0"/>
            </a:p>
          </p:txBody>
        </p:sp>
      </p:grp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1587500" y="3848100"/>
            <a:ext cx="7175500" cy="9779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1346200" y="3784600"/>
            <a:ext cx="7607300" cy="133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727200" y="3932238"/>
            <a:ext cx="6788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 baseline="0"/>
              <a:t>The function is not a polynomial function because the term</a:t>
            </a:r>
            <a:br>
              <a:rPr lang="en-US" altLang="en-US" sz="2200" b="0" baseline="0"/>
            </a:br>
            <a:r>
              <a:rPr lang="en-US" altLang="en-US" sz="2200" b="0" baseline="0"/>
              <a:t>2</a:t>
            </a:r>
            <a:r>
              <a:rPr lang="en-US" altLang="en-US" sz="2200" i="1" baseline="0"/>
              <a:t>x</a:t>
            </a:r>
            <a:r>
              <a:rPr lang="en-US" altLang="en-US" sz="800" b="0" i="1" baseline="0"/>
              <a:t> </a:t>
            </a:r>
            <a:r>
              <a:rPr lang="en-US" altLang="en-US" sz="2200" baseline="38000"/>
              <a:t>–</a:t>
            </a:r>
            <a:r>
              <a:rPr lang="en-US" altLang="en-US" sz="2200" baseline="30000"/>
              <a:t>1</a:t>
            </a:r>
            <a:r>
              <a:rPr lang="en-US" altLang="en-US" sz="2600" b="0" baseline="30000"/>
              <a:t>  </a:t>
            </a:r>
            <a:r>
              <a:rPr lang="en-US" altLang="en-US" sz="2200" b="0" baseline="0"/>
              <a:t>has an exponent that is not a whole number.</a:t>
            </a:r>
            <a:endParaRPr lang="en-US" altLang="en-US" sz="2200" b="0" baseline="3000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 animBg="1"/>
      <p:bldP spid="8215" grpId="0" animBg="1"/>
      <p:bldP spid="8216" grpId="0" autoUpdateAnimBg="0"/>
      <p:bldP spid="8217" grpId="0" animBg="1"/>
      <p:bldP spid="8218" grpId="0" autoUpdateAnimBg="0"/>
      <p:bldP spid="8225" grpId="0" animBg="1"/>
      <p:bldP spid="8226" grpId="0" animBg="1"/>
      <p:bldP spid="8204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5000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5000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Ben's Mac:Applications:Microsoft Office 98:Templates:Blank Presentation</Template>
  <TotalTime>14044</TotalTime>
  <Words>2915</Words>
  <Application>Microsoft Office PowerPoint</Application>
  <PresentationFormat>On-screen Show (4:3)</PresentationFormat>
  <Paragraphs>640</Paragraphs>
  <Slides>85</Slides>
  <Notes>79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Blank Presentation</vt:lpstr>
      <vt:lpstr>???</vt:lpstr>
      <vt:lpstr>???</vt:lpstr>
      <vt:lpstr>???</vt:lpstr>
      <vt:lpstr>???</vt:lpstr>
      <vt:lpstr>???</vt:lpstr>
      <vt:lpstr>Equation</vt:lpstr>
      <vt:lpstr>Polynomial Functions</vt:lpstr>
      <vt:lpstr>PowerPoint Presentation</vt:lpstr>
      <vt:lpstr>PowerPoint Presentation</vt:lpstr>
      <vt:lpstr>Value of a function:  f (k)  </vt:lpstr>
      <vt:lpstr>Real Zeros of a polynomial function:  Maximum number of real zeros is equal to the degree of the polynomial.   Real zeros: where the graph crosses the x-axis.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 1: What are the degree and leading coefficient?</vt:lpstr>
      <vt:lpstr>PowerPoint Presentation</vt:lpstr>
      <vt:lpstr>PowerPoint Presentation</vt:lpstr>
      <vt:lpstr>PowerPoint Presentation</vt:lpstr>
      <vt:lpstr>Your Turn  2: Use direct substitution.                         </vt:lpstr>
      <vt:lpstr>Your Turn 3: Use direct substitution.                         </vt:lpstr>
      <vt:lpstr>Your Turn 4: Use Synthetic Substitution  Find f(2) </vt:lpstr>
      <vt:lpstr>PowerPoint Presentation</vt:lpstr>
      <vt:lpstr>Your Turn 6: </vt:lpstr>
      <vt:lpstr>Your Turn 7: </vt:lpstr>
      <vt:lpstr>Your Turn 8: </vt:lpstr>
      <vt:lpstr>Your Turn 9:  Your own: </vt:lpstr>
      <vt:lpstr>Closure 5.1</vt:lpstr>
      <vt:lpstr>Lesson 5.1</vt:lpstr>
      <vt:lpstr>Warm-up 5.1</vt:lpstr>
      <vt:lpstr>Warm-up 5.1</vt:lpstr>
      <vt:lpstr>5.2 Graphs of Polynomial Functions</vt:lpstr>
      <vt:lpstr>PowerPoint Presentation</vt:lpstr>
      <vt:lpstr>Graphs of Polynomial Functions: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5.2</vt:lpstr>
      <vt:lpstr>Warm-up/Review Lesson 5.2</vt:lpstr>
      <vt:lpstr>Warm-up/Review Lesson 7.2</vt:lpstr>
      <vt:lpstr>5.3: Solving Polynomial Equations by using quadratic techniques</vt:lpstr>
      <vt:lpstr>Vocabulary</vt:lpstr>
      <vt:lpstr>Example 1: Write the given expression in quadratic form, if possible</vt:lpstr>
      <vt:lpstr>Example 2: Write the given expression in quadratic form, if possible</vt:lpstr>
      <vt:lpstr>Example 3: Write the given expression in quadratic form, if possible</vt:lpstr>
      <vt:lpstr>Example 4: Write the given expression in quadratic form, if possible</vt:lpstr>
      <vt:lpstr>PowerPoint Presentation</vt:lpstr>
      <vt:lpstr>PowerPoint Presentation</vt:lpstr>
      <vt:lpstr>Your Turn 1: Write the given expressions in quadratic form, if possible</vt:lpstr>
      <vt:lpstr>Your Turn 1: Write the given expressions in quadratic form, if possible. Show u</vt:lpstr>
      <vt:lpstr>Example 5: Solve</vt:lpstr>
      <vt:lpstr>Your Turn 2: Solve each equation</vt:lpstr>
      <vt:lpstr>Example 7: Solve</vt:lpstr>
      <vt:lpstr>Example 8: Solve</vt:lpstr>
      <vt:lpstr>Your Turn 3: Solve</vt:lpstr>
      <vt:lpstr>Warm-up/Review Lesson 5.3</vt:lpstr>
      <vt:lpstr>PowerPoint Presentation</vt:lpstr>
      <vt:lpstr>5- 4: Polynomial Division, Factors, and Remainders</vt:lpstr>
      <vt:lpstr>5- 4: Polynomial Division, Factors, and Remainders</vt:lpstr>
      <vt:lpstr>Review of Synthetic Division</vt:lpstr>
      <vt:lpstr>Review of Synthetic Division &amp; Long Division</vt:lpstr>
      <vt:lpstr>PowerPoint Presentation</vt:lpstr>
      <vt:lpstr>Example 3:</vt:lpstr>
      <vt:lpstr>Example 4: </vt:lpstr>
      <vt:lpstr>PowerPoint Presentation</vt:lpstr>
      <vt:lpstr>Lesson 5.4</vt:lpstr>
      <vt:lpstr>5-5: Roots &amp; Zeros of                Polynomial Functions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Warm-up/Review Lessons 5.3 &amp; 5.5</vt:lpstr>
      <vt:lpstr>Warm-up/Review Lessons 5.3 &amp; 5.5</vt:lpstr>
      <vt:lpstr>5.6 Function Operations</vt:lpstr>
      <vt:lpstr>Vocabulary</vt:lpstr>
      <vt:lpstr>Composition of Functions</vt:lpstr>
      <vt:lpstr>Composition of Functions</vt:lpstr>
      <vt:lpstr>PowerPoint Presentation</vt:lpstr>
      <vt:lpstr>Function Operations</vt:lpstr>
      <vt:lpstr>Your Turn 1</vt:lpstr>
      <vt:lpstr>Example 2:</vt:lpstr>
      <vt:lpstr>Example 3: If f(x) = x2 – 5   and  g(x) = 3x2 + 1 find     f[g(2)]              and       g[f(2)] </vt:lpstr>
      <vt:lpstr>Your Turn 2:  </vt:lpstr>
      <vt:lpstr>Your Turn 3: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Kevin Klassen</dc:creator>
  <cp:lastModifiedBy>The  Klassen's</cp:lastModifiedBy>
  <cp:revision>112</cp:revision>
  <cp:lastPrinted>2000-03-10T23:17:19Z</cp:lastPrinted>
  <dcterms:created xsi:type="dcterms:W3CDTF">2013-02-14T01:33:50Z</dcterms:created>
  <dcterms:modified xsi:type="dcterms:W3CDTF">2016-11-03T00:27:15Z</dcterms:modified>
</cp:coreProperties>
</file>