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5"/>
  </p:notesMasterIdLst>
  <p:sldIdLst>
    <p:sldId id="304" r:id="rId4"/>
    <p:sldId id="256" r:id="rId5"/>
    <p:sldId id="310" r:id="rId6"/>
    <p:sldId id="308" r:id="rId7"/>
    <p:sldId id="309" r:id="rId8"/>
    <p:sldId id="31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321" r:id="rId18"/>
    <p:sldId id="305" r:id="rId19"/>
    <p:sldId id="265" r:id="rId20"/>
    <p:sldId id="266" r:id="rId21"/>
    <p:sldId id="267" r:id="rId22"/>
    <p:sldId id="268" r:id="rId23"/>
    <p:sldId id="269" r:id="rId24"/>
    <p:sldId id="270" r:id="rId25"/>
    <p:sldId id="322" r:id="rId26"/>
    <p:sldId id="271" r:id="rId27"/>
    <p:sldId id="272" r:id="rId28"/>
    <p:sldId id="273" r:id="rId29"/>
    <p:sldId id="306" r:id="rId30"/>
    <p:sldId id="274" r:id="rId31"/>
    <p:sldId id="275" r:id="rId32"/>
    <p:sldId id="276" r:id="rId33"/>
    <p:sldId id="277" r:id="rId34"/>
    <p:sldId id="278" r:id="rId35"/>
    <p:sldId id="312" r:id="rId36"/>
    <p:sldId id="279" r:id="rId37"/>
    <p:sldId id="313" r:id="rId38"/>
    <p:sldId id="314" r:id="rId39"/>
    <p:sldId id="280" r:id="rId40"/>
    <p:sldId id="281" r:id="rId41"/>
    <p:sldId id="282" r:id="rId42"/>
    <p:sldId id="307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315" r:id="rId51"/>
    <p:sldId id="316" r:id="rId52"/>
    <p:sldId id="317" r:id="rId53"/>
    <p:sldId id="29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7321-AEB8-45E8-93E9-0955CCEB8195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32AE-5E67-49F1-8B26-68328C8F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4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3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7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5339E8-92D7-4B9F-A698-9848C9C40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07AD-1DFE-4CF0-993E-7334EC4CA493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9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1803A3-CF9C-434C-83C5-D2C3BD1732B0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2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50A4B-7B89-473D-ACD1-44E4C6091C5D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1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31270-4548-4E30-BE43-6E54B955547D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7474-D056-4E23-BE02-C3D6CAF381A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888DD-C8DB-43C6-92AE-F2CAA7C4F461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8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C14A0-A4EB-427A-9A96-3FC5307CB459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92BCD-2A00-48F6-9202-A4EC645EED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887-7622-4341-8BE2-45A6435DA34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60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2C0F-DC91-4FD0-9DD8-7ECDB7510029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34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5339E8-92D7-4B9F-A698-9848C9C40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07AD-1DFE-4CF0-993E-7334EC4CA493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4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1803A3-CF9C-434C-83C5-D2C3BD1732B0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51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50A4B-7B89-473D-ACD1-44E4C6091C5D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31270-4548-4E30-BE43-6E54B955547D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58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7474-D056-4E23-BE02-C3D6CAF381A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77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888DD-C8DB-43C6-92AE-F2CAA7C4F461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4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C14A0-A4EB-427A-9A96-3FC5307CB459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4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92BCD-2A00-48F6-9202-A4EC645EED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32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887-7622-4341-8BE2-45A6435DA34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2C0F-DC91-4FD0-9DD8-7ECDB7510029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49AF-5C9D-414D-A13A-174B47C442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853F-3B44-409B-9511-22C8338A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1B173-791C-4FEF-8BB2-FA4FDAB46F07}" type="slidenum">
              <a:rPr lang="en-US" smtClean="0">
                <a:solidFill>
                  <a:srgbClr val="B13F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2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1B173-791C-4FEF-8BB2-FA4FDAB46F07}" type="slidenum">
              <a:rPr lang="en-US" smtClean="0">
                <a:solidFill>
                  <a:srgbClr val="B13F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5-1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1066800"/>
            <a:ext cx="445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draw reflected images.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7808" y="2590800"/>
            <a:ext cx="445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recognize and draw lines of symmetry</a:t>
            </a:r>
          </a:p>
        </p:txBody>
      </p:sp>
    </p:spTree>
    <p:extLst>
      <p:ext uri="{BB962C8B-B14F-4D97-AF65-F5344CB8AC3E}">
        <p14:creationId xmlns:p14="http://schemas.microsoft.com/office/powerpoint/2010/main" val="9401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28800"/>
            <a:ext cx="8782050" cy="2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743200" y="22098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reflection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38200" y="288752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composite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19400" y="2887519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reflections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57800" y="2440781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angle measure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37356" y="2902744"/>
            <a:ext cx="3297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betweenness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4000" y="3370046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collinearity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10200" y="3937253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distance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3" y="676656"/>
            <a:ext cx="5687724" cy="522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2116138" y="22860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082926" y="44958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16338" y="25908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stCxn id="5" idx="5"/>
          </p:cNvCxnSpPr>
          <p:nvPr/>
        </p:nvCxnSpPr>
        <p:spPr>
          <a:xfrm rot="5400000" flipH="1">
            <a:off x="2840038" y="1714500"/>
            <a:ext cx="346075" cy="1641475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4"/>
          </p:cNvCxnSpPr>
          <p:nvPr/>
        </p:nvCxnSpPr>
        <p:spPr>
          <a:xfrm rot="5400000" flipH="1" flipV="1">
            <a:off x="2485232" y="3332956"/>
            <a:ext cx="1965325" cy="633413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578769" y="2975769"/>
            <a:ext cx="2168525" cy="941388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914400" y="3983736"/>
            <a:ext cx="3962400" cy="2"/>
          </a:xfrm>
          <a:prstGeom prst="line">
            <a:avLst/>
          </a:prstGeom>
          <a:ln w="53975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2133600" y="5494337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71813" y="3311525"/>
            <a:ext cx="138112" cy="1381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733800" y="5189537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>
            <a:stCxn id="14" idx="6"/>
          </p:cNvCxnSpPr>
          <p:nvPr/>
        </p:nvCxnSpPr>
        <p:spPr>
          <a:xfrm flipH="1">
            <a:off x="2133600" y="5257800"/>
            <a:ext cx="1736725" cy="347662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>
            <a:off x="1597025" y="4041775"/>
            <a:ext cx="2108200" cy="88265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3125788" y="3311525"/>
            <a:ext cx="676275" cy="1878012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773238" y="196056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001962" y="4557373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733800" y="228724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73238" y="5494337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C’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749550" y="29100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A’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751945" y="5032374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T’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81600" y="2848089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-2  </a:t>
            </a:r>
            <a:r>
              <a:rPr lang="en-US" sz="2800" dirty="0">
                <a:solidFill>
                  <a:srgbClr val="0000FF"/>
                </a:solidFill>
              </a:rPr>
              <a:t>-</a:t>
            </a:r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0" y="345986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1   2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0" y="410845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3 </a:t>
            </a:r>
            <a:r>
              <a:rPr lang="en-US" sz="2800" dirty="0">
                <a:solidFill>
                  <a:srgbClr val="0000FF"/>
                </a:solidFill>
              </a:rPr>
              <a:t>-</a:t>
            </a:r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89" y="633881"/>
            <a:ext cx="5917311" cy="53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5" idx="3"/>
          </p:cNvCxnSpPr>
          <p:nvPr/>
        </p:nvCxnSpPr>
        <p:spPr>
          <a:xfrm rot="5400000">
            <a:off x="3170012" y="2717041"/>
            <a:ext cx="644525" cy="593725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/>
        </p:nvSpPr>
        <p:spPr>
          <a:xfrm>
            <a:off x="4414612" y="4250566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68500" y="2574166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9212" y="3259966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68500" y="5545966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5" idx="0"/>
            <a:endCxn id="4" idx="0"/>
          </p:cNvCxnSpPr>
          <p:nvPr/>
        </p:nvCxnSpPr>
        <p:spPr>
          <a:xfrm rot="16200000" flipH="1">
            <a:off x="3321619" y="3089309"/>
            <a:ext cx="1676400" cy="646113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4"/>
            <a:endCxn id="7" idx="3"/>
          </p:cNvCxnSpPr>
          <p:nvPr/>
        </p:nvCxnSpPr>
        <p:spPr>
          <a:xfrm rot="5400000">
            <a:off x="3497831" y="4678397"/>
            <a:ext cx="1276350" cy="693738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4"/>
          </p:cNvCxnSpPr>
          <p:nvPr/>
        </p:nvCxnSpPr>
        <p:spPr>
          <a:xfrm rot="16200000" flipH="1">
            <a:off x="2342924" y="4188654"/>
            <a:ext cx="2346325" cy="641350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094469" y="4110866"/>
            <a:ext cx="4114800" cy="0"/>
          </a:xfrm>
          <a:prstGeom prst="line">
            <a:avLst/>
          </a:prstGeom>
          <a:ln w="53975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36383" y="417602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J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97074" y="223663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55737" y="309585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31294" y="561422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782763" y="4260091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422525" y="2583691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108325" y="3269491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422525" y="5555491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>
            <a:stCxn id="18" idx="0"/>
          </p:cNvCxnSpPr>
          <p:nvPr/>
        </p:nvCxnSpPr>
        <p:spPr>
          <a:xfrm rot="16200000" flipH="1" flipV="1">
            <a:off x="1247775" y="3148841"/>
            <a:ext cx="1808163" cy="677863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0"/>
          </p:cNvCxnSpPr>
          <p:nvPr/>
        </p:nvCxnSpPr>
        <p:spPr>
          <a:xfrm flipH="1">
            <a:off x="2490788" y="3345691"/>
            <a:ext cx="685801" cy="220980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5"/>
          </p:cNvCxnSpPr>
          <p:nvPr/>
        </p:nvCxnSpPr>
        <p:spPr>
          <a:xfrm>
            <a:off x="1881188" y="4336291"/>
            <a:ext cx="657868" cy="1335731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90787" y="2641039"/>
            <a:ext cx="685800" cy="68580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439863" y="408784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J’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125663" y="223663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A’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711905" y="3095857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D’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216150" y="5656804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E’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38800" y="242970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-4 </a:t>
            </a:r>
            <a:r>
              <a:rPr lang="en-US" sz="2800" dirty="0">
                <a:solidFill>
                  <a:srgbClr val="0000FF"/>
                </a:solidFill>
              </a:rPr>
              <a:t>-</a:t>
            </a:r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47657" y="306629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-2  4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7400" y="374490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0  2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47657" y="438787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-2 </a:t>
            </a:r>
            <a:r>
              <a:rPr lang="en-US" sz="2800" dirty="0">
                <a:solidFill>
                  <a:srgbClr val="0000FF"/>
                </a:solidFill>
              </a:rPr>
              <a:t>-</a:t>
            </a:r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776"/>
            <a:ext cx="6096000" cy="54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rot="5400000" flipH="1" flipV="1">
            <a:off x="2362200" y="4043536"/>
            <a:ext cx="4114800" cy="0"/>
          </a:xfrm>
          <a:prstGeom prst="line">
            <a:avLst/>
          </a:prstGeom>
          <a:ln w="53975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/>
        </p:nvSpPr>
        <p:spPr>
          <a:xfrm>
            <a:off x="3646712" y="26670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298372" y="3668486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683806" y="3336444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71798" y="243601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M’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95600" y="366848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N’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69305" y="302082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P’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>
            <a:stCxn id="4" idx="5"/>
            <a:endCxn id="6" idx="5"/>
          </p:cNvCxnSpPr>
          <p:nvPr/>
        </p:nvCxnSpPr>
        <p:spPr>
          <a:xfrm>
            <a:off x="3763243" y="2783531"/>
            <a:ext cx="1037094" cy="669444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66636" y="2676043"/>
            <a:ext cx="345732" cy="1060707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2"/>
          </p:cNvCxnSpPr>
          <p:nvPr/>
        </p:nvCxnSpPr>
        <p:spPr>
          <a:xfrm flipV="1">
            <a:off x="3366638" y="3404707"/>
            <a:ext cx="1317168" cy="332045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11686" y="2953578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0  4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57257" y="3568394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-1  1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11686" y="4268778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3  2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943600" cy="53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05000" y="4419600"/>
            <a:ext cx="3733800" cy="0"/>
          </a:xfrm>
          <a:prstGeom prst="line">
            <a:avLst/>
          </a:prstGeom>
          <a:ln w="53975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>
            <a:spLocks noChangeAspect="1"/>
          </p:cNvSpPr>
          <p:nvPr/>
        </p:nvSpPr>
        <p:spPr>
          <a:xfrm>
            <a:off x="3897086" y="5355873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257800" y="50292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3000" y="6015437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509746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P’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84168" y="5421570"/>
            <a:ext cx="1037094" cy="669444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80330" y="5102353"/>
            <a:ext cx="345732" cy="1060707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76234" y="5100411"/>
            <a:ext cx="1317168" cy="332045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21262" y="615196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M’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94325" y="490208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N’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70171" y="29476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4  -6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15742" y="3562416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 5  -3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70171" y="4157662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1  -4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the warm up</a:t>
            </a:r>
          </a:p>
          <a:p>
            <a:r>
              <a:rPr lang="en-US" dirty="0" smtClean="0"/>
              <a:t>Have your 5.1 homework out so I can come around to check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5-2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10668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draw </a:t>
            </a:r>
            <a:r>
              <a:rPr lang="en-US" sz="3200" dirty="0" smtClean="0">
                <a:solidFill>
                  <a:srgbClr val="000000"/>
                </a:solidFill>
              </a:rPr>
              <a:t>translated images using coordinates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9312" y="28194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draw translated images using repeated reflections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91535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5814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i="1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(x, y)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0" y="4191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x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10995" y="4444092"/>
            <a:ext cx="55040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257800" cy="52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2998788" y="2697163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267200" y="48768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309938" y="51816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 rot="5400000" flipH="1">
            <a:off x="2667000" y="3276600"/>
            <a:ext cx="2173288" cy="1258888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3"/>
          </p:cNvCxnSpPr>
          <p:nvPr/>
        </p:nvCxnSpPr>
        <p:spPr>
          <a:xfrm rot="10800000" flipV="1">
            <a:off x="3330575" y="4953000"/>
            <a:ext cx="1052513" cy="344488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  <a:endCxn id="3" idx="1"/>
          </p:cNvCxnSpPr>
          <p:nvPr/>
        </p:nvCxnSpPr>
        <p:spPr>
          <a:xfrm rot="5400000" flipH="1">
            <a:off x="1898650" y="3838575"/>
            <a:ext cx="2600325" cy="358775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3923506" y="3022600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191918" y="5202237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234656" y="5507037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stCxn id="10" idx="5"/>
          </p:cNvCxnSpPr>
          <p:nvPr/>
        </p:nvCxnSpPr>
        <p:spPr>
          <a:xfrm rot="5400000" flipH="1">
            <a:off x="3591718" y="3602037"/>
            <a:ext cx="2173288" cy="12588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3"/>
          </p:cNvCxnSpPr>
          <p:nvPr/>
        </p:nvCxnSpPr>
        <p:spPr>
          <a:xfrm rot="10800000" flipV="1">
            <a:off x="4255293" y="5278437"/>
            <a:ext cx="1052513" cy="3444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4"/>
            <a:endCxn id="9" idx="1"/>
          </p:cNvCxnSpPr>
          <p:nvPr/>
        </p:nvCxnSpPr>
        <p:spPr>
          <a:xfrm rot="5400000" flipH="1">
            <a:off x="2823368" y="4164012"/>
            <a:ext cx="2600325" cy="35877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335462" y="485616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B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24150" y="229945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901270" y="521508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86035" y="512187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B’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45277" y="269315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A’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122397" y="560878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C’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03019" y="1775575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right 3, down 1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868"/>
            <a:ext cx="5856516" cy="59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218656" y="3397477"/>
            <a:ext cx="2259012" cy="2651125"/>
            <a:chOff x="3840480" y="3657600"/>
            <a:chExt cx="2257933" cy="2651125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257440" y="3657600"/>
              <a:ext cx="136460" cy="13652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91149" y="4038600"/>
              <a:ext cx="136460" cy="13652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840480" y="6172200"/>
              <a:ext cx="136460" cy="13652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614457" y="5791200"/>
              <a:ext cx="136460" cy="13652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961953" y="4754563"/>
              <a:ext cx="136460" cy="13652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4"/>
              <a:endCxn id="4" idx="1"/>
            </p:cNvCxnSpPr>
            <p:nvPr/>
          </p:nvCxnSpPr>
          <p:spPr>
            <a:xfrm rot="5400000" flipH="1">
              <a:off x="5047701" y="3908605"/>
              <a:ext cx="1212850" cy="752116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7"/>
            </p:cNvCxnSpPr>
            <p:nvPr/>
          </p:nvCxnSpPr>
          <p:spPr>
            <a:xfrm rot="16200000" flipH="1" flipV="1">
              <a:off x="4608367" y="5089966"/>
              <a:ext cx="400050" cy="1843794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4267313" y="3733800"/>
              <a:ext cx="1052010" cy="344488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4"/>
              <a:endCxn id="6" idx="3"/>
            </p:cNvCxnSpPr>
            <p:nvPr/>
          </p:nvCxnSpPr>
          <p:spPr>
            <a:xfrm rot="5400000">
              <a:off x="3003762" y="5032470"/>
              <a:ext cx="2112963" cy="398273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4"/>
            </p:cNvCxnSpPr>
            <p:nvPr/>
          </p:nvCxnSpPr>
          <p:spPr>
            <a:xfrm rot="5400000">
              <a:off x="5326221" y="5203125"/>
              <a:ext cx="1016000" cy="391926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516979" y="3404507"/>
            <a:ext cx="2257425" cy="2651125"/>
            <a:chOff x="868679" y="3490595"/>
            <a:chExt cx="2257933" cy="2651125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86636" y="3490595"/>
              <a:ext cx="136556" cy="1365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219596" y="3871595"/>
              <a:ext cx="136556" cy="1365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68679" y="6005195"/>
              <a:ext cx="136556" cy="1365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42316" y="5624195"/>
              <a:ext cx="136556" cy="1365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990056" y="4587558"/>
              <a:ext cx="136556" cy="1365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>
              <a:stCxn id="19" idx="4"/>
              <a:endCxn id="15" idx="1"/>
            </p:cNvCxnSpPr>
            <p:nvPr/>
          </p:nvCxnSpPr>
          <p:spPr>
            <a:xfrm rot="5400000" flipH="1">
              <a:off x="2075588" y="3741335"/>
              <a:ext cx="1212850" cy="752644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7"/>
            </p:cNvCxnSpPr>
            <p:nvPr/>
          </p:nvCxnSpPr>
          <p:spPr>
            <a:xfrm rot="16200000" flipH="1" flipV="1">
              <a:off x="1637248" y="4922312"/>
              <a:ext cx="400050" cy="184509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1295813" y="3566795"/>
              <a:ext cx="1052749" cy="344488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4"/>
              <a:endCxn id="17" idx="3"/>
            </p:cNvCxnSpPr>
            <p:nvPr/>
          </p:nvCxnSpPr>
          <p:spPr>
            <a:xfrm rot="5400000">
              <a:off x="32115" y="4865326"/>
              <a:ext cx="2112963" cy="398552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4"/>
            </p:cNvCxnSpPr>
            <p:nvPr/>
          </p:nvCxnSpPr>
          <p:spPr>
            <a:xfrm rot="5400000">
              <a:off x="2355029" y="5036776"/>
              <a:ext cx="1016000" cy="390613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85355" y="1295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left 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591717" y="3778477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409405" y="433172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98206" y="3018744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Z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020218" y="5980339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076712" y="547327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W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487722" y="3802037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Y’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277517" y="4492739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T’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594211" y="3042304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Z’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916223" y="6003899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X’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950493" y="5220834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W’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4578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781800" y="838928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preimage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19600" y="1143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image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reflection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86400" y="3276599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translation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38200" y="54102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rotation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91200" y="5427306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glide reflection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41013"/>
            <a:ext cx="9053512" cy="354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296384" y="2475226"/>
            <a:ext cx="1531557" cy="1778794"/>
            <a:chOff x="6705600" y="2514600"/>
            <a:chExt cx="1721485" cy="1975811"/>
          </a:xfrm>
        </p:grpSpPr>
        <p:cxnSp>
          <p:nvCxnSpPr>
            <p:cNvPr id="4" name="Straight Connector 3"/>
            <p:cNvCxnSpPr>
              <a:endCxn id="10" idx="3"/>
            </p:cNvCxnSpPr>
            <p:nvPr/>
          </p:nvCxnSpPr>
          <p:spPr>
            <a:xfrm rot="16200000" flipH="1">
              <a:off x="6247895" y="3653168"/>
              <a:ext cx="1334663" cy="298560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6705600" y="2514600"/>
              <a:ext cx="1721485" cy="1975811"/>
              <a:chOff x="5105400" y="3200400"/>
              <a:chExt cx="1721485" cy="1975811"/>
            </a:xfrm>
          </p:grpSpPr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5105400" y="3200400"/>
                <a:ext cx="1721485" cy="1975811"/>
                <a:chOff x="6720840" y="2580314"/>
                <a:chExt cx="1721485" cy="1975811"/>
              </a:xfrm>
            </p:grpSpPr>
            <p:sp>
              <p:nvSpPr>
                <p:cNvPr id="8" name="Oval 7"/>
                <p:cNvSpPr>
                  <a:spLocks noChangeAspect="1"/>
                </p:cNvSpPr>
                <p:nvPr/>
              </p:nvSpPr>
              <p:spPr>
                <a:xfrm>
                  <a:off x="8305750" y="3505533"/>
                  <a:ext cx="136575" cy="136482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" name="Oval 8"/>
                <p:cNvSpPr>
                  <a:spLocks noChangeAspect="1"/>
                </p:cNvSpPr>
                <p:nvPr/>
              </p:nvSpPr>
              <p:spPr>
                <a:xfrm>
                  <a:off x="6720840" y="3200830"/>
                  <a:ext cx="136575" cy="136482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" name="Oval 9"/>
                <p:cNvSpPr>
                  <a:spLocks noChangeAspect="1"/>
                </p:cNvSpPr>
                <p:nvPr/>
              </p:nvSpPr>
              <p:spPr>
                <a:xfrm>
                  <a:off x="7059103" y="4419643"/>
                  <a:ext cx="136575" cy="136482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stCxn id="8" idx="7"/>
                </p:cNvCxnSpPr>
                <p:nvPr/>
              </p:nvCxnSpPr>
              <p:spPr>
                <a:xfrm rot="16200000" flipH="1" flipV="1">
                  <a:off x="7258747" y="3351930"/>
                  <a:ext cx="990286" cy="1335581"/>
                </a:xfrm>
                <a:prstGeom prst="line">
                  <a:avLst/>
                </a:prstGeom>
                <a:ln w="412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8" idx="1"/>
                </p:cNvCxnSpPr>
                <p:nvPr/>
              </p:nvCxnSpPr>
              <p:spPr>
                <a:xfrm rot="16200000" flipV="1">
                  <a:off x="7430241" y="2628423"/>
                  <a:ext cx="933154" cy="859155"/>
                </a:xfrm>
                <a:prstGeom prst="line">
                  <a:avLst/>
                </a:prstGeom>
                <a:ln w="412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 flipV="1">
                  <a:off x="6821911" y="2539590"/>
                  <a:ext cx="660190" cy="741637"/>
                </a:xfrm>
                <a:prstGeom prst="line">
                  <a:avLst/>
                </a:prstGeom>
                <a:ln w="412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791453" y="3200400"/>
                <a:ext cx="136575" cy="13648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0244" y="2771802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(-3,    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28800" y="277192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50115" y="3309548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(0,    )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83515" y="330954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50115" y="3823898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(-4,     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9715" y="3823898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-2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71886" y="4360019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(-5,    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81486" y="436001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52800" y="518159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 left 4, up 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27979" y="51816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(-4, 1)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909784" y="287854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G’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597327" y="215518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D’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767187" y="310952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E’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380978" y="418421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F’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00213"/>
            <a:ext cx="89725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 noChangeAspect="1"/>
          </p:cNvGrpSpPr>
          <p:nvPr/>
        </p:nvGrpSpPr>
        <p:grpSpPr bwMode="auto">
          <a:xfrm>
            <a:off x="6015287" y="2846600"/>
            <a:ext cx="2039773" cy="2256759"/>
            <a:chOff x="5257800" y="1828800"/>
            <a:chExt cx="2346325" cy="2623693"/>
          </a:xfrm>
        </p:grpSpPr>
        <p:cxnSp>
          <p:nvCxnSpPr>
            <p:cNvPr id="4" name="Straight Connector 3"/>
            <p:cNvCxnSpPr>
              <a:endCxn id="6" idx="1"/>
            </p:cNvCxnSpPr>
            <p:nvPr/>
          </p:nvCxnSpPr>
          <p:spPr>
            <a:xfrm rot="16200000" flipH="1">
              <a:off x="4727727" y="2816009"/>
              <a:ext cx="1787222" cy="574675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7467600" y="1828800"/>
              <a:ext cx="136525" cy="13650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5888038" y="3977910"/>
              <a:ext cx="136525" cy="13650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529388" y="4315991"/>
              <a:ext cx="136525" cy="13650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5" idx="4"/>
            </p:cNvCxnSpPr>
            <p:nvPr/>
          </p:nvCxnSpPr>
          <p:spPr>
            <a:xfrm rot="5400000">
              <a:off x="5817602" y="2700900"/>
              <a:ext cx="2453859" cy="982663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2"/>
            </p:cNvCxnSpPr>
            <p:nvPr/>
          </p:nvCxnSpPr>
          <p:spPr>
            <a:xfrm rot="10800000">
              <a:off x="5943600" y="4038225"/>
              <a:ext cx="585788" cy="346016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6"/>
            </p:cNvCxnSpPr>
            <p:nvPr/>
          </p:nvCxnSpPr>
          <p:spPr>
            <a:xfrm flipH="1">
              <a:off x="5334000" y="1897051"/>
              <a:ext cx="2270125" cy="287288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257800" y="2133548"/>
              <a:ext cx="136525" cy="13650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45528" y="287774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P’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68295" y="506550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R’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936372" y="256689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Q’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092417" y="454621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S’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93371" y="2797879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(-2 ,    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79171" y="279787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40971" y="3339709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(5 ,   )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74371" y="333970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93371" y="3942896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(2 ,     )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02971" y="394289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-5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60713" y="4371965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(0 ,    )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94113" y="437196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-4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11828" y="5553312"/>
            <a:ext cx="4125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right 3, down 2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77328" y="5522464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(3, -2)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1038"/>
            <a:ext cx="86868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8382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1371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right 4,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1371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up 3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3505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left 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486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left 8,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5486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down 3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352800"/>
            <a:ext cx="1447800" cy="1588"/>
          </a:xfrm>
          <a:prstGeom prst="straightConnector1">
            <a:avLst/>
          </a:prstGeom>
          <a:ln w="539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515101" y="2857500"/>
            <a:ext cx="990600" cy="3175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068094" y="2856706"/>
            <a:ext cx="990600" cy="1588"/>
          </a:xfrm>
          <a:prstGeom prst="straightConnector1">
            <a:avLst/>
          </a:prstGeom>
          <a:ln w="53975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2600" y="2362200"/>
            <a:ext cx="2743200" cy="1588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600" y="18288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(4, 3)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38862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(-4, 0)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65514" y="6010275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(-8, -3)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362200"/>
            <a:ext cx="1447800" cy="1588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Up… on whiteboards!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96000" cy="54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6640" y="2151990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x</a:t>
            </a:r>
            <a:r>
              <a:rPr lang="en-US" sz="1400" dirty="0" smtClean="0"/>
              <a:t> = 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97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017"/>
            <a:ext cx="91916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236220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r </a:t>
            </a:r>
            <a:r>
              <a:rPr lang="en-US" sz="2800" baseline="-25000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(r 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(P))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67200" y="2383971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r </a:t>
            </a:r>
            <a:r>
              <a:rPr lang="en-US" sz="2800" baseline="-25000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∘ </a:t>
            </a:r>
            <a:r>
              <a:rPr lang="en-US" sz="2800" dirty="0" smtClean="0">
                <a:solidFill>
                  <a:srgbClr val="0000FF"/>
                </a:solidFill>
              </a:rPr>
              <a:t>r 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(P)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7843610" y="2125662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00974" y="1663699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P’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8382907" y="2474912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472940" y="256313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P’’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parallel lines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51816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parallel</a:t>
            </a:r>
            <a:endParaRPr lang="en-US" sz="2400" b="1" dirty="0">
              <a:solidFill>
                <a:srgbClr val="4515F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75046" y="4261110"/>
            <a:ext cx="1533526" cy="953150"/>
          </a:xfrm>
          <a:prstGeom prst="line">
            <a:avLst/>
          </a:prstGeom>
          <a:ln w="3492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7000" y="2645581"/>
            <a:ext cx="381000" cy="379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75046" y="2950947"/>
            <a:ext cx="381000" cy="379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56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34275" cy="6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6528429" flipH="1">
            <a:off x="2743200" y="1862391"/>
            <a:ext cx="1415143" cy="609600"/>
          </a:xfrm>
          <a:custGeom>
            <a:avLst/>
            <a:gdLst>
              <a:gd name="connsiteX0" fmla="*/ 185057 w 1480457"/>
              <a:gd name="connsiteY0" fmla="*/ 609600 h 609600"/>
              <a:gd name="connsiteX1" fmla="*/ 1480457 w 1480457"/>
              <a:gd name="connsiteY1" fmla="*/ 217715 h 609600"/>
              <a:gd name="connsiteX2" fmla="*/ 0 w 1480457"/>
              <a:gd name="connsiteY2" fmla="*/ 0 h 609600"/>
              <a:gd name="connsiteX3" fmla="*/ 185057 w 1480457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609600">
                <a:moveTo>
                  <a:pt x="185057" y="609600"/>
                </a:moveTo>
                <a:lnTo>
                  <a:pt x="1480457" y="217715"/>
                </a:lnTo>
                <a:lnTo>
                  <a:pt x="0" y="0"/>
                </a:lnTo>
                <a:lnTo>
                  <a:pt x="185057" y="609600"/>
                </a:lnTo>
                <a:close/>
              </a:path>
            </a:pathLst>
          </a:custGeom>
          <a:noFill/>
          <a:ln w="317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95052" y="696690"/>
            <a:ext cx="1480457" cy="609600"/>
          </a:xfrm>
          <a:custGeom>
            <a:avLst/>
            <a:gdLst>
              <a:gd name="connsiteX0" fmla="*/ 185057 w 1480457"/>
              <a:gd name="connsiteY0" fmla="*/ 609600 h 609600"/>
              <a:gd name="connsiteX1" fmla="*/ 1480457 w 1480457"/>
              <a:gd name="connsiteY1" fmla="*/ 217715 h 609600"/>
              <a:gd name="connsiteX2" fmla="*/ 0 w 1480457"/>
              <a:gd name="connsiteY2" fmla="*/ 0 h 609600"/>
              <a:gd name="connsiteX3" fmla="*/ 185057 w 1480457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609600">
                <a:moveTo>
                  <a:pt x="185057" y="609600"/>
                </a:moveTo>
                <a:lnTo>
                  <a:pt x="1480457" y="217715"/>
                </a:lnTo>
                <a:lnTo>
                  <a:pt x="0" y="0"/>
                </a:lnTo>
                <a:lnTo>
                  <a:pt x="185057" y="609600"/>
                </a:lnTo>
                <a:close/>
              </a:path>
            </a:pathLst>
          </a:custGeom>
          <a:noFill/>
          <a:ln w="317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33675" y="107530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43337" y="166369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9855" y="280378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4515F7"/>
                </a:solidFill>
              </a:rPr>
              <a:t>C</a:t>
            </a:r>
            <a:r>
              <a:rPr lang="en-US" sz="2400" i="1" dirty="0" smtClean="0">
                <a:solidFill>
                  <a:srgbClr val="4515F7"/>
                </a:solidFill>
              </a:rPr>
              <a:t>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582755" y="539527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153580" y="1218514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475509" y="62721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186237" y="41910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5 cm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507366" y="4652665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2.5 cm</a:t>
            </a:r>
            <a:endParaRPr lang="en-US" sz="2400" b="1" dirty="0">
              <a:solidFill>
                <a:srgbClr val="4515F7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832881" y="1306289"/>
            <a:ext cx="2320699" cy="2182500"/>
          </a:xfrm>
          <a:prstGeom prst="line">
            <a:avLst/>
          </a:prstGeom>
          <a:ln w="34925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319031" y="5035897"/>
            <a:ext cx="2977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BB” is twice as long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872037" y="5886175"/>
            <a:ext cx="3456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counterclockwise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9102992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24600" y="11430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distance</a:t>
            </a:r>
            <a:endParaRPr lang="en-US" sz="2400" b="1" dirty="0">
              <a:solidFill>
                <a:srgbClr val="4515F7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80117" y="2590800"/>
            <a:ext cx="914400" cy="3048000"/>
          </a:xfrm>
          <a:prstGeom prst="line">
            <a:avLst/>
          </a:prstGeom>
          <a:ln w="34925">
            <a:solidFill>
              <a:srgbClr val="4515F7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19572874" flipH="1">
            <a:off x="3519333" y="3626739"/>
            <a:ext cx="1023257" cy="1088572"/>
          </a:xfrm>
          <a:custGeom>
            <a:avLst/>
            <a:gdLst>
              <a:gd name="connsiteX0" fmla="*/ 0 w 925285"/>
              <a:gd name="connsiteY0" fmla="*/ 576943 h 1088572"/>
              <a:gd name="connsiteX1" fmla="*/ 925285 w 925285"/>
              <a:gd name="connsiteY1" fmla="*/ 1088572 h 1088572"/>
              <a:gd name="connsiteX2" fmla="*/ 293914 w 925285"/>
              <a:gd name="connsiteY2" fmla="*/ 0 h 1088572"/>
              <a:gd name="connsiteX3" fmla="*/ 0 w 925285"/>
              <a:gd name="connsiteY3" fmla="*/ 576943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85" h="1088572">
                <a:moveTo>
                  <a:pt x="0" y="576943"/>
                </a:moveTo>
                <a:lnTo>
                  <a:pt x="925285" y="1088572"/>
                </a:lnTo>
                <a:lnTo>
                  <a:pt x="293914" y="0"/>
                </a:lnTo>
                <a:lnTo>
                  <a:pt x="0" y="576943"/>
                </a:lnTo>
                <a:close/>
              </a:path>
            </a:pathLst>
          </a:custGeom>
          <a:noFill/>
          <a:ln w="317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65795" y="3265713"/>
            <a:ext cx="925285" cy="1088572"/>
          </a:xfrm>
          <a:custGeom>
            <a:avLst/>
            <a:gdLst>
              <a:gd name="connsiteX0" fmla="*/ 0 w 925285"/>
              <a:gd name="connsiteY0" fmla="*/ 576943 h 1088572"/>
              <a:gd name="connsiteX1" fmla="*/ 925285 w 925285"/>
              <a:gd name="connsiteY1" fmla="*/ 1088572 h 1088572"/>
              <a:gd name="connsiteX2" fmla="*/ 293914 w 925285"/>
              <a:gd name="connsiteY2" fmla="*/ 0 h 1088572"/>
              <a:gd name="connsiteX3" fmla="*/ 0 w 925285"/>
              <a:gd name="connsiteY3" fmla="*/ 576943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85" h="1088572">
                <a:moveTo>
                  <a:pt x="0" y="576943"/>
                </a:moveTo>
                <a:lnTo>
                  <a:pt x="925285" y="1088572"/>
                </a:lnTo>
                <a:lnTo>
                  <a:pt x="293914" y="0"/>
                </a:lnTo>
                <a:lnTo>
                  <a:pt x="0" y="576943"/>
                </a:lnTo>
                <a:close/>
              </a:path>
            </a:pathLst>
          </a:custGeom>
          <a:noFill/>
          <a:ln w="317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009190" y="5334000"/>
            <a:ext cx="1020010" cy="304801"/>
          </a:xfrm>
          <a:prstGeom prst="line">
            <a:avLst/>
          </a:prstGeom>
          <a:ln w="3492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20673940">
            <a:off x="4019444" y="504153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2 cm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634348" y="330853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A’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294417" y="3954175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B’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867044" y="4772569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rgbClr val="4515F7"/>
                </a:solidFill>
              </a:rPr>
              <a:t>C</a:t>
            </a:r>
            <a:r>
              <a:rPr lang="en-US" sz="2000" i="1" dirty="0" smtClean="0">
                <a:solidFill>
                  <a:srgbClr val="4515F7"/>
                </a:solidFill>
              </a:rPr>
              <a:t>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51617" y="2929464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A’’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659088" y="3914745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B’’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558423" y="4125558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C’’</a:t>
            </a:r>
            <a:endParaRPr lang="en-US" sz="20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5-3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10668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draw </a:t>
            </a:r>
            <a:r>
              <a:rPr lang="en-US" sz="3200" dirty="0" smtClean="0">
                <a:solidFill>
                  <a:srgbClr val="000000"/>
                </a:solidFill>
              </a:rPr>
              <a:t>rotated images using the angle of rotation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9312" y="28194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identify the order and magnitude of rotational symmetry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3424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88324" y="22098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turns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00153" y="2440632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angle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43200" y="2671465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direction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88324" y="2924068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point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76400" y="36576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counterclockwise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43695" y="3657599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(0, 0)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33600" y="43434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43695" y="42979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(0, 0)</a:t>
            </a:r>
            <a:endParaRPr lang="en-US" sz="2400" b="1" dirty="0">
              <a:solidFill>
                <a:srgbClr val="4515F7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9400" y="3555943"/>
            <a:ext cx="1623848" cy="1483913"/>
            <a:chOff x="6350876" y="3573862"/>
            <a:chExt cx="1623848" cy="148391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162800" y="3573862"/>
              <a:ext cx="0" cy="1483913"/>
            </a:xfrm>
            <a:prstGeom prst="line">
              <a:avLst/>
            </a:prstGeom>
            <a:ln w="34925">
              <a:solidFill>
                <a:srgbClr val="4515F7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350876" y="4315818"/>
              <a:ext cx="1623848" cy="0"/>
            </a:xfrm>
            <a:prstGeom prst="line">
              <a:avLst/>
            </a:prstGeom>
            <a:ln w="34925">
              <a:solidFill>
                <a:srgbClr val="4515F7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 rot="18671594">
            <a:off x="6822874" y="3937285"/>
            <a:ext cx="986095" cy="903744"/>
          </a:xfrm>
          <a:prstGeom prst="arc">
            <a:avLst>
              <a:gd name="adj1" fmla="val 16779334"/>
              <a:gd name="adj2" fmla="val 1512652"/>
            </a:avLst>
          </a:prstGeom>
          <a:ln w="5397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6839658">
            <a:off x="6914958" y="3743224"/>
            <a:ext cx="992328" cy="896623"/>
          </a:xfrm>
          <a:prstGeom prst="arc">
            <a:avLst>
              <a:gd name="adj1" fmla="val 16779334"/>
              <a:gd name="adj2" fmla="val 1512652"/>
            </a:avLst>
          </a:prstGeom>
          <a:ln w="539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346963" y="4389157"/>
            <a:ext cx="13734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</a:rPr>
              <a:t> –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472945" y="339105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</a:rPr>
              <a:t>+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 animBg="1"/>
      <p:bldP spid="19" grpId="0" animBg="1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118115" cy="50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3161411" y="4425696"/>
            <a:ext cx="136525" cy="136525"/>
          </a:xfrm>
          <a:prstGeom prst="ellipse">
            <a:avLst/>
          </a:prstGeom>
          <a:solidFill>
            <a:srgbClr val="4515F7"/>
          </a:solidFill>
          <a:ln w="19050" algn="ctr">
            <a:solidFill>
              <a:srgbClr val="4515F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755136" y="3536696"/>
            <a:ext cx="136525" cy="136525"/>
          </a:xfrm>
          <a:prstGeom prst="ellipse">
            <a:avLst/>
          </a:prstGeom>
          <a:solidFill>
            <a:srgbClr val="4515F7"/>
          </a:solidFill>
          <a:ln w="19050" algn="ctr">
            <a:solidFill>
              <a:srgbClr val="4515F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Oval 3"/>
          <p:cNvSpPr>
            <a:spLocks noChangeAspect="1"/>
          </p:cNvSpPr>
          <p:nvPr/>
        </p:nvSpPr>
        <p:spPr bwMode="auto">
          <a:xfrm>
            <a:off x="1697736" y="3282696"/>
            <a:ext cx="136525" cy="136525"/>
          </a:xfrm>
          <a:prstGeom prst="ellipse">
            <a:avLst/>
          </a:prstGeom>
          <a:solidFill>
            <a:srgbClr val="4515F7"/>
          </a:solidFill>
          <a:ln w="19050" algn="ctr">
            <a:solidFill>
              <a:srgbClr val="4515F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>
            <a:off x="2688336" y="2444496"/>
            <a:ext cx="228600" cy="2057400"/>
          </a:xfrm>
          <a:prstGeom prst="line">
            <a:avLst/>
          </a:prstGeom>
          <a:noFill/>
          <a:ln w="41275" algn="ctr">
            <a:solidFill>
              <a:srgbClr val="4515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 flipV="1">
            <a:off x="3221736" y="3587496"/>
            <a:ext cx="609600" cy="914400"/>
          </a:xfrm>
          <a:prstGeom prst="line">
            <a:avLst/>
          </a:prstGeom>
          <a:noFill/>
          <a:ln w="41275" algn="ctr">
            <a:solidFill>
              <a:srgbClr val="4515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 rot="5400000" flipH="1">
            <a:off x="1926336" y="3206496"/>
            <a:ext cx="1143000" cy="1447800"/>
          </a:xfrm>
          <a:prstGeom prst="line">
            <a:avLst/>
          </a:prstGeom>
          <a:noFill/>
          <a:ln w="41275" algn="ctr">
            <a:solidFill>
              <a:srgbClr val="4515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24856" y="2409444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-4  2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4000" y="3019044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3   1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10200" y="3585972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  -2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04566" y="301428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54457" y="321125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61411" y="445021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4515F7"/>
                </a:solidFill>
              </a:rPr>
              <a:t>C</a:t>
            </a:r>
            <a:r>
              <a:rPr lang="en-US" sz="2400" i="1" dirty="0" smtClean="0">
                <a:solidFill>
                  <a:srgbClr val="4515F7"/>
                </a:solidFill>
              </a:rPr>
              <a:t>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64435" y="18288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90600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3886200" y="990599"/>
            <a:ext cx="29021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082313" y="3505200"/>
            <a:ext cx="29021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0800000" lon="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6" name="Rectangle 5"/>
          <p:cNvSpPr/>
          <p:nvPr/>
        </p:nvSpPr>
        <p:spPr>
          <a:xfrm rot="2332282" flipH="1">
            <a:off x="4617202" y="2968292"/>
            <a:ext cx="29021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0800000" lon="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42701" y="3886200"/>
            <a:ext cx="35814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1013547"/>
            <a:ext cx="0" cy="312420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29000" y="1850571"/>
            <a:ext cx="2114800" cy="3505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95893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"/>
          <p:cNvSpPr>
            <a:spLocks noChangeAspect="1"/>
          </p:cNvSpPr>
          <p:nvPr/>
        </p:nvSpPr>
        <p:spPr bwMode="auto">
          <a:xfrm>
            <a:off x="2228850" y="3064781"/>
            <a:ext cx="136525" cy="1365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4515F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Oval 3"/>
          <p:cNvSpPr>
            <a:spLocks noChangeAspect="1"/>
          </p:cNvSpPr>
          <p:nvPr/>
        </p:nvSpPr>
        <p:spPr bwMode="auto">
          <a:xfrm>
            <a:off x="1676400" y="3979181"/>
            <a:ext cx="136525" cy="1365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4515F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Oval 3"/>
          <p:cNvSpPr>
            <a:spLocks noChangeAspect="1"/>
          </p:cNvSpPr>
          <p:nvPr/>
        </p:nvSpPr>
        <p:spPr bwMode="auto">
          <a:xfrm>
            <a:off x="3733800" y="4223656"/>
            <a:ext cx="136525" cy="1365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4515F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 flipH="1">
            <a:off x="2476500" y="2950481"/>
            <a:ext cx="1143000" cy="1524000"/>
          </a:xfrm>
          <a:prstGeom prst="line">
            <a:avLst/>
          </a:prstGeom>
          <a:noFill/>
          <a:ln w="41275" algn="ctr">
            <a:solidFill>
              <a:srgbClr val="4515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0800000" flipV="1">
            <a:off x="1752600" y="3140981"/>
            <a:ext cx="533400" cy="914400"/>
          </a:xfrm>
          <a:prstGeom prst="line">
            <a:avLst/>
          </a:prstGeom>
          <a:noFill/>
          <a:ln w="41275" algn="ctr">
            <a:solidFill>
              <a:srgbClr val="4515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1"/>
          <p:cNvCxnSpPr>
            <a:cxnSpLocks noChangeShapeType="1"/>
          </p:cNvCxnSpPr>
          <p:nvPr/>
        </p:nvCxnSpPr>
        <p:spPr bwMode="auto">
          <a:xfrm rot="5400000" flipH="1">
            <a:off x="2667000" y="3140981"/>
            <a:ext cx="228600" cy="2057400"/>
          </a:xfrm>
          <a:prstGeom prst="line">
            <a:avLst/>
          </a:prstGeom>
          <a:noFill/>
          <a:ln w="41275" algn="ctr">
            <a:solidFill>
              <a:srgbClr val="4515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47211" y="428398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59782" y="381646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885950" y="274206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4515F7"/>
                </a:solidFill>
              </a:rPr>
              <a:t>C</a:t>
            </a:r>
            <a:r>
              <a:rPr lang="en-US" sz="2400" i="1" dirty="0" smtClean="0">
                <a:solidFill>
                  <a:srgbClr val="4515F7"/>
                </a:solidFill>
              </a:rPr>
              <a:t>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980704" y="1676399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counterclockwise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800600" y="2172914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4  -2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724400" y="274682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-3  -1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800600" y="3359261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-1  2</a:t>
            </a:r>
          </a:p>
        </p:txBody>
      </p:sp>
    </p:spTree>
    <p:extLst>
      <p:ext uri="{BB962C8B-B14F-4D97-AF65-F5344CB8AC3E}">
        <p14:creationId xmlns:p14="http://schemas.microsoft.com/office/powerpoint/2010/main" val="31208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90902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43200" y="144780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(-y, x)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32314" y="99060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(y, -x)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002166" y="3720544"/>
            <a:ext cx="1234599" cy="1495806"/>
            <a:chOff x="1344" y="2016"/>
            <a:chExt cx="1010" cy="1208"/>
          </a:xfrm>
        </p:grpSpPr>
        <p:sp>
          <p:nvSpPr>
            <p:cNvPr id="7" name="Oval 3"/>
            <p:cNvSpPr>
              <a:spLocks noChangeAspect="1"/>
            </p:cNvSpPr>
            <p:nvPr/>
          </p:nvSpPr>
          <p:spPr>
            <a:xfrm>
              <a:off x="2112" y="2016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3"/>
            <p:cNvSpPr>
              <a:spLocks noChangeAspect="1"/>
            </p:cNvSpPr>
            <p:nvPr/>
          </p:nvSpPr>
          <p:spPr>
            <a:xfrm>
              <a:off x="2268" y="3138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"/>
            <p:cNvSpPr>
              <a:spLocks noChangeAspect="1"/>
            </p:cNvSpPr>
            <p:nvPr/>
          </p:nvSpPr>
          <p:spPr>
            <a:xfrm>
              <a:off x="1344" y="2592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8" idx="4"/>
            </p:cNvCxnSpPr>
            <p:nvPr/>
          </p:nvCxnSpPr>
          <p:spPr>
            <a:xfrm rot="5400000" flipH="1">
              <a:off x="1584" y="2448"/>
              <a:ext cx="528" cy="912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8" idx="3"/>
            </p:cNvCxnSpPr>
            <p:nvPr/>
          </p:nvCxnSpPr>
          <p:spPr>
            <a:xfrm rot="10800000" flipV="1">
              <a:off x="1392" y="2064"/>
              <a:ext cx="768" cy="576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</p:cNvCxnSpPr>
            <p:nvPr/>
          </p:nvCxnSpPr>
          <p:spPr>
            <a:xfrm rot="5400000" flipH="1">
              <a:off x="1680" y="2544"/>
              <a:ext cx="1104" cy="144"/>
            </a:xfrm>
            <a:prstGeom prst="line">
              <a:avLst/>
            </a:prstGeom>
            <a:ln w="412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70065" y="338072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F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31641" y="5050517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3400" y="426223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076700" y="3447624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-1, 3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000500" y="391663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-4, -2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76700" y="437383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2, -1</a:t>
            </a:r>
          </a:p>
        </p:txBody>
      </p:sp>
      <p:grpSp>
        <p:nvGrpSpPr>
          <p:cNvPr id="32" name="Group 30"/>
          <p:cNvGrpSpPr>
            <a:grpSpLocks noChangeAspect="1"/>
          </p:cNvGrpSpPr>
          <p:nvPr/>
        </p:nvGrpSpPr>
        <p:grpSpPr bwMode="auto">
          <a:xfrm>
            <a:off x="771489" y="3557929"/>
            <a:ext cx="1449737" cy="1218708"/>
            <a:chOff x="1865376" y="2953512"/>
            <a:chExt cx="1883029" cy="1581277"/>
          </a:xfrm>
        </p:grpSpPr>
        <p:sp>
          <p:nvSpPr>
            <p:cNvPr id="33" name="Oval 3"/>
            <p:cNvSpPr>
              <a:spLocks noChangeAspect="1"/>
            </p:cNvSpPr>
            <p:nvPr/>
          </p:nvSpPr>
          <p:spPr bwMode="auto">
            <a:xfrm rot="4873997">
              <a:off x="3611934" y="4123933"/>
              <a:ext cx="136399" cy="1365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"/>
            <p:cNvSpPr>
              <a:spLocks noChangeAspect="1"/>
            </p:cNvSpPr>
            <p:nvPr/>
          </p:nvSpPr>
          <p:spPr bwMode="auto">
            <a:xfrm rot="4873997">
              <a:off x="1865448" y="4398318"/>
              <a:ext cx="136399" cy="1365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"/>
            <p:cNvSpPr>
              <a:spLocks noChangeAspect="1"/>
            </p:cNvSpPr>
            <p:nvPr/>
          </p:nvSpPr>
          <p:spPr bwMode="auto">
            <a:xfrm rot="4873997">
              <a:off x="2752980" y="2953440"/>
              <a:ext cx="136399" cy="1365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Connector 35"/>
            <p:cNvCxnSpPr>
              <a:stCxn id="34" idx="5"/>
            </p:cNvCxnSpPr>
            <p:nvPr/>
          </p:nvCxnSpPr>
          <p:spPr bwMode="auto">
            <a:xfrm rot="10800000" flipH="1">
              <a:off x="1893955" y="2972544"/>
              <a:ext cx="916111" cy="1549556"/>
            </a:xfrm>
            <a:prstGeom prst="line">
              <a:avLst/>
            </a:prstGeom>
            <a:solidFill>
              <a:srgbClr val="FF0000"/>
            </a:solidFill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7"/>
            </p:cNvCxnSpPr>
            <p:nvPr/>
          </p:nvCxnSpPr>
          <p:spPr bwMode="auto">
            <a:xfrm flipH="1" flipV="1">
              <a:off x="2819592" y="3034400"/>
              <a:ext cx="916112" cy="1199042"/>
            </a:xfrm>
            <a:prstGeom prst="line">
              <a:avLst/>
            </a:prstGeom>
            <a:solidFill>
              <a:srgbClr val="FF0000"/>
            </a:solidFill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/>
            <p:cNvCxnSpPr>
              <a:endCxn id="33" idx="0"/>
            </p:cNvCxnSpPr>
            <p:nvPr/>
          </p:nvCxnSpPr>
          <p:spPr bwMode="auto">
            <a:xfrm flipV="1">
              <a:off x="1939998" y="4182689"/>
              <a:ext cx="1806819" cy="272798"/>
            </a:xfrm>
            <a:prstGeom prst="line">
              <a:avLst/>
            </a:prstGeom>
            <a:solidFill>
              <a:srgbClr val="FF0000"/>
            </a:solidFill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118639" y="4281621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F’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59266" y="4715518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E’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155902" y="321426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D’</a:t>
            </a:r>
          </a:p>
        </p:txBody>
      </p:sp>
    </p:spTree>
    <p:extLst>
      <p:ext uri="{BB962C8B-B14F-4D97-AF65-F5344CB8AC3E}">
        <p14:creationId xmlns:p14="http://schemas.microsoft.com/office/powerpoint/2010/main" val="12438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29" grpId="0"/>
      <p:bldP spid="30" grpId="0"/>
      <p:bldP spid="31" grpId="0"/>
      <p:bldP spid="39" grpId="0"/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020175" cy="66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9300000" flipH="1" flipV="1">
            <a:off x="3326340" y="4768125"/>
            <a:ext cx="2632075" cy="11795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41346" y="4876076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65°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20100000" flipH="1" flipV="1">
            <a:off x="430740" y="4820512"/>
            <a:ext cx="2632075" cy="11779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48400" y="2714793"/>
            <a:ext cx="115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130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48400" y="3296817"/>
            <a:ext cx="889302" cy="1"/>
          </a:xfrm>
          <a:prstGeom prst="straightConnector1">
            <a:avLst/>
          </a:prstGeom>
          <a:ln w="34925">
            <a:solidFill>
              <a:srgbClr val="4515F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465133" y="3282993"/>
            <a:ext cx="115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2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9000" y="2968617"/>
            <a:ext cx="115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= 65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ᵒ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257981"/>
            <a:ext cx="49815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 rot="2774021" flipH="1">
            <a:off x="4840260" y="2144486"/>
            <a:ext cx="994001" cy="1589314"/>
          </a:xfrm>
          <a:custGeom>
            <a:avLst/>
            <a:gdLst>
              <a:gd name="connsiteX0" fmla="*/ 0 w 936172"/>
              <a:gd name="connsiteY0" fmla="*/ 881742 h 1589314"/>
              <a:gd name="connsiteX1" fmla="*/ 936172 w 936172"/>
              <a:gd name="connsiteY1" fmla="*/ 0 h 1589314"/>
              <a:gd name="connsiteX2" fmla="*/ 685800 w 936172"/>
              <a:gd name="connsiteY2" fmla="*/ 1589314 h 1589314"/>
              <a:gd name="connsiteX3" fmla="*/ 0 w 936172"/>
              <a:gd name="connsiteY3" fmla="*/ 881742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1589314">
                <a:moveTo>
                  <a:pt x="0" y="881742"/>
                </a:moveTo>
                <a:lnTo>
                  <a:pt x="936172" y="0"/>
                </a:lnTo>
                <a:lnTo>
                  <a:pt x="685800" y="1589314"/>
                </a:lnTo>
                <a:lnTo>
                  <a:pt x="0" y="881742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7901645">
            <a:off x="4989589" y="4119381"/>
            <a:ext cx="936172" cy="1589314"/>
          </a:xfrm>
          <a:custGeom>
            <a:avLst/>
            <a:gdLst>
              <a:gd name="connsiteX0" fmla="*/ 0 w 936172"/>
              <a:gd name="connsiteY0" fmla="*/ 881742 h 1589314"/>
              <a:gd name="connsiteX1" fmla="*/ 936172 w 936172"/>
              <a:gd name="connsiteY1" fmla="*/ 0 h 1589314"/>
              <a:gd name="connsiteX2" fmla="*/ 685800 w 936172"/>
              <a:gd name="connsiteY2" fmla="*/ 1589314 h 1589314"/>
              <a:gd name="connsiteX3" fmla="*/ 0 w 936172"/>
              <a:gd name="connsiteY3" fmla="*/ 881742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1589314">
                <a:moveTo>
                  <a:pt x="0" y="881742"/>
                </a:moveTo>
                <a:lnTo>
                  <a:pt x="936172" y="0"/>
                </a:lnTo>
                <a:lnTo>
                  <a:pt x="685800" y="1589314"/>
                </a:lnTo>
                <a:lnTo>
                  <a:pt x="0" y="881742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20100000" flipH="1" flipV="1">
            <a:off x="964139" y="3459797"/>
            <a:ext cx="2632075" cy="1177925"/>
          </a:xfrm>
          <a:prstGeom prst="straightConnector1">
            <a:avLst/>
          </a:prstGeom>
          <a:ln w="34925">
            <a:solidFill>
              <a:srgbClr val="451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9300000" flipH="1" flipV="1">
            <a:off x="3859739" y="3407410"/>
            <a:ext cx="2632075" cy="1179512"/>
          </a:xfrm>
          <a:prstGeom prst="straightConnector1">
            <a:avLst/>
          </a:prstGeom>
          <a:ln w="34925">
            <a:solidFill>
              <a:srgbClr val="451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69121" y="316536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E’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76700" y="316536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T’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57675" y="162900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J’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96999" y="405935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E’’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10050" y="429033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T’’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00575" y="57150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J’’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76488"/>
            <a:ext cx="8458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257981"/>
            <a:ext cx="49815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 rot="2774021" flipH="1">
            <a:off x="4840260" y="2144486"/>
            <a:ext cx="994001" cy="1589314"/>
          </a:xfrm>
          <a:custGeom>
            <a:avLst/>
            <a:gdLst>
              <a:gd name="connsiteX0" fmla="*/ 0 w 936172"/>
              <a:gd name="connsiteY0" fmla="*/ 881742 h 1589314"/>
              <a:gd name="connsiteX1" fmla="*/ 936172 w 936172"/>
              <a:gd name="connsiteY1" fmla="*/ 0 h 1589314"/>
              <a:gd name="connsiteX2" fmla="*/ 685800 w 936172"/>
              <a:gd name="connsiteY2" fmla="*/ 1589314 h 1589314"/>
              <a:gd name="connsiteX3" fmla="*/ 0 w 936172"/>
              <a:gd name="connsiteY3" fmla="*/ 881742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1589314">
                <a:moveTo>
                  <a:pt x="0" y="881742"/>
                </a:moveTo>
                <a:lnTo>
                  <a:pt x="936172" y="0"/>
                </a:lnTo>
                <a:lnTo>
                  <a:pt x="685800" y="1589314"/>
                </a:lnTo>
                <a:lnTo>
                  <a:pt x="0" y="881742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7901645">
            <a:off x="4989589" y="4119381"/>
            <a:ext cx="936172" cy="1589314"/>
          </a:xfrm>
          <a:custGeom>
            <a:avLst/>
            <a:gdLst>
              <a:gd name="connsiteX0" fmla="*/ 0 w 936172"/>
              <a:gd name="connsiteY0" fmla="*/ 881742 h 1589314"/>
              <a:gd name="connsiteX1" fmla="*/ 936172 w 936172"/>
              <a:gd name="connsiteY1" fmla="*/ 0 h 1589314"/>
              <a:gd name="connsiteX2" fmla="*/ 685800 w 936172"/>
              <a:gd name="connsiteY2" fmla="*/ 1589314 h 1589314"/>
              <a:gd name="connsiteX3" fmla="*/ 0 w 936172"/>
              <a:gd name="connsiteY3" fmla="*/ 881742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1589314">
                <a:moveTo>
                  <a:pt x="0" y="881742"/>
                </a:moveTo>
                <a:lnTo>
                  <a:pt x="936172" y="0"/>
                </a:lnTo>
                <a:lnTo>
                  <a:pt x="685800" y="1589314"/>
                </a:lnTo>
                <a:lnTo>
                  <a:pt x="0" y="881742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20100000" flipH="1" flipV="1">
            <a:off x="964139" y="3459797"/>
            <a:ext cx="2632075" cy="1177925"/>
          </a:xfrm>
          <a:prstGeom prst="straightConnector1">
            <a:avLst/>
          </a:prstGeom>
          <a:ln w="34925">
            <a:solidFill>
              <a:srgbClr val="451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9300000" flipH="1" flipV="1">
            <a:off x="3859739" y="3407410"/>
            <a:ext cx="2632075" cy="1179512"/>
          </a:xfrm>
          <a:prstGeom prst="straightConnector1">
            <a:avLst/>
          </a:prstGeom>
          <a:ln w="34925">
            <a:solidFill>
              <a:srgbClr val="451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69121" y="316536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E’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76700" y="316536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T’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57675" y="162900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J’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96999" y="405935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E’’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10050" y="429033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T’’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00575" y="57150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J’’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59995" y="1536893"/>
            <a:ext cx="202405" cy="247307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59995" y="4009972"/>
            <a:ext cx="2602405" cy="140022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309343" y="3650197"/>
            <a:ext cx="901303" cy="893993"/>
          </a:xfrm>
          <a:prstGeom prst="arc">
            <a:avLst>
              <a:gd name="adj1" fmla="val 16200000"/>
              <a:gd name="adj2" fmla="val 1022458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48400" y="2714793"/>
            <a:ext cx="115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130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°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76488"/>
            <a:ext cx="8458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95547" y="2714793"/>
            <a:ext cx="115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130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°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91400" y="3299568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same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00400" y="4476603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counterclockwise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982890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/>
          <p:cNvSpPr/>
          <p:nvPr/>
        </p:nvSpPr>
        <p:spPr>
          <a:xfrm rot="3020355" flipH="1">
            <a:off x="3879250" y="2299104"/>
            <a:ext cx="914400" cy="609600"/>
          </a:xfrm>
          <a:prstGeom prst="rtTriangle">
            <a:avLst/>
          </a:prstGeom>
          <a:noFill/>
          <a:ln w="3810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1035959">
            <a:off x="3199758" y="3619811"/>
            <a:ext cx="914400" cy="609600"/>
          </a:xfrm>
          <a:prstGeom prst="rtTriangle">
            <a:avLst/>
          </a:prstGeom>
          <a:noFill/>
          <a:ln w="3810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62900" y="2509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X’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10050" y="315041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Y’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07814" y="207435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Z’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19105" y="419435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X’’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133987" y="3524502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Y’’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103429" y="31671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rgbClr val="4515F7"/>
                </a:solidFill>
              </a:rPr>
              <a:t>Z’’</a:t>
            </a:r>
            <a:endParaRPr lang="en-US" sz="2000" b="1" dirty="0">
              <a:solidFill>
                <a:srgbClr val="4515F7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67400" y="2017936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90(2) = 180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°</a:t>
            </a:r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170"/>
            <a:ext cx="9008662" cy="526063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47499" y="1574999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image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0" y="190277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preimage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62400" y="266951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rotations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70262" y="3575429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53636" y="519760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360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01236" y="573100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order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01236" y="5731003"/>
            <a:ext cx="1143000" cy="0"/>
          </a:xfrm>
          <a:prstGeom prst="line">
            <a:avLst/>
          </a:prstGeom>
          <a:ln w="3492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27462" y="41148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180°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2" y="1371600"/>
            <a:ext cx="8639175" cy="39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52600" y="3852862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52600" y="4382196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90°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27502" y="384717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8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7289" y="437104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45°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10200" y="3895724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7400" y="4300537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72°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751956" y="40386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25317" y="464413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360°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80527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57199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94382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098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-0.00208 0.4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55112E-17 L 0.36458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52292 0.5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5-4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1066800"/>
            <a:ext cx="445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draw </a:t>
            </a:r>
            <a:r>
              <a:rPr lang="en-US" sz="3200" dirty="0" smtClean="0">
                <a:solidFill>
                  <a:srgbClr val="000000"/>
                </a:solidFill>
              </a:rPr>
              <a:t>images using glide reflections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9312" y="28194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identify </a:t>
            </a:r>
            <a:r>
              <a:rPr lang="en-US" sz="3200" dirty="0" smtClean="0">
                <a:solidFill>
                  <a:srgbClr val="000000"/>
                </a:solidFill>
              </a:rPr>
              <a:t>composites of transformations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839200" cy="253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67000" y="289560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composite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15006" y="3411154"/>
            <a:ext cx="2180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reflection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29362" y="3934374"/>
            <a:ext cx="2552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translation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14584" y="4064139"/>
            <a:ext cx="2572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Slide parallel to reflecting line</a:t>
            </a:r>
            <a:endParaRPr lang="en-US" sz="24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999"/>
            <a:ext cx="673608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137423" y="3200400"/>
            <a:ext cx="1048215" cy="1092820"/>
          </a:xfrm>
          <a:custGeom>
            <a:avLst/>
            <a:gdLst>
              <a:gd name="connsiteX0" fmla="*/ 0 w 1048215"/>
              <a:gd name="connsiteY0" fmla="*/ 0 h 1092820"/>
              <a:gd name="connsiteX1" fmla="*/ 1048215 w 1048215"/>
              <a:gd name="connsiteY1" fmla="*/ 379141 h 1092820"/>
              <a:gd name="connsiteX2" fmla="*/ 680225 w 1048215"/>
              <a:gd name="connsiteY2" fmla="*/ 1092820 h 1092820"/>
              <a:gd name="connsiteX3" fmla="*/ 0 w 1048215"/>
              <a:gd name="connsiteY3" fmla="*/ 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0"/>
                </a:moveTo>
                <a:lnTo>
                  <a:pt x="1048215" y="379141"/>
                </a:lnTo>
                <a:lnTo>
                  <a:pt x="680225" y="109282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2916414" y="4672736"/>
            <a:ext cx="1090963" cy="1092820"/>
          </a:xfrm>
          <a:custGeom>
            <a:avLst/>
            <a:gdLst>
              <a:gd name="connsiteX0" fmla="*/ 0 w 1048215"/>
              <a:gd name="connsiteY0" fmla="*/ 0 h 1092820"/>
              <a:gd name="connsiteX1" fmla="*/ 1048215 w 1048215"/>
              <a:gd name="connsiteY1" fmla="*/ 379141 h 1092820"/>
              <a:gd name="connsiteX2" fmla="*/ 680225 w 1048215"/>
              <a:gd name="connsiteY2" fmla="*/ 1092820 h 1092820"/>
              <a:gd name="connsiteX3" fmla="*/ 0 w 1048215"/>
              <a:gd name="connsiteY3" fmla="*/ 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0"/>
                </a:moveTo>
                <a:lnTo>
                  <a:pt x="1048215" y="379141"/>
                </a:lnTo>
                <a:lnTo>
                  <a:pt x="680225" y="109282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52184" y="4571576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66384" y="590144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" y="4650009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77640" y="429322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18995" y="5765086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06825" y="4441903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0" y="2667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2  -4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56610" y="346133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4   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96000" y="4208087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1   -2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0173 0.2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603"/>
            <a:ext cx="6858000" cy="59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1137423" y="3200400"/>
            <a:ext cx="1048215" cy="1092820"/>
          </a:xfrm>
          <a:custGeom>
            <a:avLst/>
            <a:gdLst>
              <a:gd name="connsiteX0" fmla="*/ 0 w 1048215"/>
              <a:gd name="connsiteY0" fmla="*/ 0 h 1092820"/>
              <a:gd name="connsiteX1" fmla="*/ 1048215 w 1048215"/>
              <a:gd name="connsiteY1" fmla="*/ 379141 h 1092820"/>
              <a:gd name="connsiteX2" fmla="*/ 680225 w 1048215"/>
              <a:gd name="connsiteY2" fmla="*/ 1092820 h 1092820"/>
              <a:gd name="connsiteX3" fmla="*/ 0 w 1048215"/>
              <a:gd name="connsiteY3" fmla="*/ 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0"/>
                </a:moveTo>
                <a:lnTo>
                  <a:pt x="1048215" y="379141"/>
                </a:lnTo>
                <a:lnTo>
                  <a:pt x="680225" y="109282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3853" y="3274939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90953" y="4144903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04789" y="280073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83832" y="5115439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90953" y="4144903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33853" y="482141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2185638" y="4293220"/>
            <a:ext cx="1048215" cy="1040780"/>
          </a:xfrm>
          <a:custGeom>
            <a:avLst/>
            <a:gdLst>
              <a:gd name="connsiteX0" fmla="*/ 0 w 1048215"/>
              <a:gd name="connsiteY0" fmla="*/ 0 h 1092820"/>
              <a:gd name="connsiteX1" fmla="*/ 1048215 w 1048215"/>
              <a:gd name="connsiteY1" fmla="*/ 379141 h 1092820"/>
              <a:gd name="connsiteX2" fmla="*/ 680225 w 1048215"/>
              <a:gd name="connsiteY2" fmla="*/ 1092820 h 1092820"/>
              <a:gd name="connsiteX3" fmla="*/ 0 w 1048215"/>
              <a:gd name="connsiteY3" fmla="*/ 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0"/>
                </a:moveTo>
                <a:lnTo>
                  <a:pt x="1048215" y="379141"/>
                </a:lnTo>
                <a:lnTo>
                  <a:pt x="680225" y="109282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91200" y="2657707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 1   0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62600" y="343604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-1   -3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791200" y="4198794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2   -2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184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990600"/>
            <a:ext cx="1067100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385534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4120" y="3011014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47800" y="368323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 flipV="1">
            <a:off x="734120" y="3159879"/>
            <a:ext cx="904792" cy="926294"/>
          </a:xfrm>
          <a:custGeom>
            <a:avLst/>
            <a:gdLst>
              <a:gd name="connsiteX0" fmla="*/ 0 w 1048215"/>
              <a:gd name="connsiteY0" fmla="*/ 0 h 1092820"/>
              <a:gd name="connsiteX1" fmla="*/ 1048215 w 1048215"/>
              <a:gd name="connsiteY1" fmla="*/ 379141 h 1092820"/>
              <a:gd name="connsiteX2" fmla="*/ 680225 w 1048215"/>
              <a:gd name="connsiteY2" fmla="*/ 1092820 h 1092820"/>
              <a:gd name="connsiteX3" fmla="*/ 0 w 1048215"/>
              <a:gd name="connsiteY3" fmla="*/ 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0"/>
                </a:moveTo>
                <a:lnTo>
                  <a:pt x="1048215" y="379141"/>
                </a:lnTo>
                <a:lnTo>
                  <a:pt x="680225" y="109282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 flipV="1">
            <a:off x="734120" y="3159878"/>
            <a:ext cx="904792" cy="926294"/>
          </a:xfrm>
          <a:custGeom>
            <a:avLst/>
            <a:gdLst>
              <a:gd name="connsiteX0" fmla="*/ 0 w 1048215"/>
              <a:gd name="connsiteY0" fmla="*/ 0 h 1092820"/>
              <a:gd name="connsiteX1" fmla="*/ 1048215 w 1048215"/>
              <a:gd name="connsiteY1" fmla="*/ 379141 h 1092820"/>
              <a:gd name="connsiteX2" fmla="*/ 680225 w 1048215"/>
              <a:gd name="connsiteY2" fmla="*/ 1092820 h 1092820"/>
              <a:gd name="connsiteX3" fmla="*/ 0 w 1048215"/>
              <a:gd name="connsiteY3" fmla="*/ 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0"/>
                </a:moveTo>
                <a:lnTo>
                  <a:pt x="1048215" y="379141"/>
                </a:lnTo>
                <a:lnTo>
                  <a:pt x="680225" y="109282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38912" y="4086172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6732" y="2796164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4600" y="3481794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74066" y="1837786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 1   0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45109" y="2444339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-1  -3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74066" y="3048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2   -2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248400" y="4314110"/>
            <a:ext cx="2552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No!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L 0.09479 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54"/>
            <a:ext cx="9168751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Triangle 11"/>
          <p:cNvSpPr/>
          <p:nvPr/>
        </p:nvSpPr>
        <p:spPr>
          <a:xfrm rot="17499806" flipH="1">
            <a:off x="4263661" y="1308590"/>
            <a:ext cx="1097002" cy="914400"/>
          </a:xfrm>
          <a:prstGeom prst="rtTriangle">
            <a:avLst/>
          </a:prstGeom>
          <a:noFill/>
          <a:ln w="444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9711472">
            <a:off x="5643435" y="2721403"/>
            <a:ext cx="1114068" cy="914400"/>
          </a:xfrm>
          <a:prstGeom prst="rtTriangle">
            <a:avLst/>
          </a:prstGeom>
          <a:noFill/>
          <a:ln w="444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7461595" flipH="1">
            <a:off x="7065937" y="4155822"/>
            <a:ext cx="1097002" cy="914400"/>
          </a:xfrm>
          <a:prstGeom prst="rtTriangle">
            <a:avLst/>
          </a:prstGeom>
          <a:noFill/>
          <a:ln w="44450">
            <a:solidFill>
              <a:srgbClr val="451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271538" y="505225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B’’’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62800" y="35556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A’”’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153400" y="394242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4515F7"/>
                </a:solidFill>
              </a:rPr>
              <a:t>C’’’</a:t>
            </a:r>
            <a:endParaRPr lang="en-US" sz="24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9" y="1371600"/>
            <a:ext cx="9191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09800" y="2324397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yes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162800" y="1140767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Glide reflection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19600" y="2324397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yes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00800" y="232801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yes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131629" y="231713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yes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16172" y="2804184"/>
            <a:ext cx="2870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  <a:latin typeface="Cambria Math"/>
                <a:ea typeface="Cambria Math"/>
              </a:rPr>
              <a:t>△</a:t>
            </a:r>
            <a:r>
              <a:rPr lang="en-US" sz="24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ABC is </a:t>
            </a:r>
            <a:r>
              <a:rPr lang="en-US" sz="2400" dirty="0" smtClean="0">
                <a:solidFill>
                  <a:srgbClr val="4515F7"/>
                </a:solidFill>
              </a:rPr>
              <a:t>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68572" y="3418249"/>
            <a:ext cx="2870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counterclockwise</a:t>
            </a:r>
            <a:endParaRPr lang="en-US" sz="24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7063"/>
            <a:ext cx="9105900" cy="4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5256439" cy="49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1219200" y="2895600"/>
            <a:ext cx="4343400" cy="0"/>
          </a:xfrm>
          <a:prstGeom prst="line">
            <a:avLst/>
          </a:prstGeom>
          <a:ln w="53975">
            <a:solidFill>
              <a:srgbClr val="4515F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15000" y="259080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y = -0.5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8671594">
            <a:off x="2991104" y="1502968"/>
            <a:ext cx="986095" cy="903744"/>
          </a:xfrm>
          <a:prstGeom prst="arc">
            <a:avLst>
              <a:gd name="adj1" fmla="val 15111522"/>
              <a:gd name="adj2" fmla="val 1512652"/>
            </a:avLst>
          </a:prstGeom>
          <a:ln w="53975">
            <a:solidFill>
              <a:srgbClr val="4515F7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09800" y="4724400"/>
            <a:ext cx="6058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Reflect over y = -0.5, rotate CW 90</a:t>
            </a:r>
            <a:r>
              <a:rPr lang="en-US" sz="2400" dirty="0" smtClean="0">
                <a:solidFill>
                  <a:srgbClr val="4515F7"/>
                </a:solidFill>
                <a:latin typeface="Cambria Math"/>
                <a:ea typeface="Cambria Math"/>
              </a:rPr>
              <a:t>ᵒ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86200" y="5378091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4515F7"/>
                </a:solidFill>
              </a:rPr>
              <a:t>r</a:t>
            </a:r>
            <a:r>
              <a:rPr lang="en-US" sz="3600" baseline="-25000" dirty="0" err="1" smtClean="0">
                <a:solidFill>
                  <a:srgbClr val="4515F7"/>
                </a:solidFill>
              </a:rPr>
              <a:t>y</a:t>
            </a:r>
            <a:r>
              <a:rPr lang="en-US" sz="3600" dirty="0" smtClean="0">
                <a:solidFill>
                  <a:srgbClr val="4515F7"/>
                </a:solidFill>
              </a:rPr>
              <a:t> </a:t>
            </a:r>
            <a:r>
              <a:rPr lang="en-US" sz="3600" baseline="-25000" dirty="0" smtClean="0">
                <a:solidFill>
                  <a:srgbClr val="4515F7"/>
                </a:solidFill>
              </a:rPr>
              <a:t>= -0.5 </a:t>
            </a:r>
            <a:r>
              <a:rPr lang="en-US" sz="3600" dirty="0" smtClean="0">
                <a:solidFill>
                  <a:srgbClr val="4515F7"/>
                </a:solidFill>
              </a:rPr>
              <a:t>(</a:t>
            </a:r>
            <a:r>
              <a:rPr lang="en-US" sz="36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△ABC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)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72757" y="5391411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4515F7"/>
                </a:solidFill>
              </a:rPr>
              <a:t>R </a:t>
            </a:r>
            <a:r>
              <a:rPr lang="en-US" sz="3600" baseline="-25000" dirty="0" smtClean="0">
                <a:solidFill>
                  <a:srgbClr val="4515F7"/>
                </a:solidFill>
              </a:rPr>
              <a:t>-90</a:t>
            </a:r>
            <a:r>
              <a:rPr lang="en-US" sz="3600" baseline="-25000" dirty="0" smtClean="0">
                <a:solidFill>
                  <a:srgbClr val="4515F7"/>
                </a:solidFill>
                <a:latin typeface="Cambria Math"/>
                <a:ea typeface="Cambria Math"/>
              </a:rPr>
              <a:t>ᵒ 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∘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7063"/>
            <a:ext cx="9105900" cy="4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2527"/>
            <a:ext cx="6096000" cy="490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 rot="21151776">
            <a:off x="2912610" y="1463835"/>
            <a:ext cx="1519323" cy="1538873"/>
          </a:xfrm>
          <a:prstGeom prst="arc">
            <a:avLst>
              <a:gd name="adj1" fmla="val 14341582"/>
              <a:gd name="adj2" fmla="val 1512652"/>
            </a:avLst>
          </a:prstGeom>
          <a:ln w="53975">
            <a:solidFill>
              <a:srgbClr val="4515F7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91000" y="2667000"/>
            <a:ext cx="0" cy="914400"/>
          </a:xfrm>
          <a:prstGeom prst="line">
            <a:avLst/>
          </a:prstGeom>
          <a:ln w="53975">
            <a:solidFill>
              <a:srgbClr val="4515F7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62200" y="4498032"/>
            <a:ext cx="6058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Rotate CW 90</a:t>
            </a:r>
            <a:r>
              <a:rPr lang="en-US" sz="2400" dirty="0" smtClean="0">
                <a:solidFill>
                  <a:srgbClr val="4515F7"/>
                </a:solidFill>
                <a:latin typeface="Cambria Math"/>
                <a:ea typeface="Cambria Math"/>
              </a:rPr>
              <a:t>ᵒ, </a:t>
            </a:r>
            <a:r>
              <a:rPr lang="en-US" sz="24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slide down 3</a:t>
            </a:r>
            <a:endParaRPr lang="en-US" sz="2400" b="1" dirty="0">
              <a:solidFill>
                <a:srgbClr val="45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1000" y="5101775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4515F7"/>
                </a:solidFill>
              </a:rPr>
              <a:t>R</a:t>
            </a:r>
            <a:r>
              <a:rPr lang="en-US" sz="3600" baseline="-25000" dirty="0" smtClean="0">
                <a:solidFill>
                  <a:srgbClr val="4515F7"/>
                </a:solidFill>
              </a:rPr>
              <a:t>-90</a:t>
            </a:r>
            <a:r>
              <a:rPr lang="en-US" sz="3600" baseline="-25000" dirty="0" smtClean="0">
                <a:solidFill>
                  <a:srgbClr val="4515F7"/>
                </a:solidFill>
                <a:latin typeface="Cambria Math"/>
                <a:ea typeface="Cambria Math"/>
              </a:rPr>
              <a:t>ᵒ</a:t>
            </a:r>
            <a:r>
              <a:rPr lang="en-US" sz="3600" baseline="-25000" dirty="0" smtClean="0">
                <a:solidFill>
                  <a:srgbClr val="4515F7"/>
                </a:solidFill>
              </a:rPr>
              <a:t> </a:t>
            </a:r>
            <a:r>
              <a:rPr lang="en-US" sz="3600" dirty="0" smtClean="0">
                <a:solidFill>
                  <a:srgbClr val="4515F7"/>
                </a:solidFill>
              </a:rPr>
              <a:t>(</a:t>
            </a:r>
            <a:r>
              <a:rPr lang="en-US" sz="36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PQ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)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09509" y="5101774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4515F7"/>
                </a:solidFill>
              </a:rPr>
              <a:t>T</a:t>
            </a:r>
            <a:r>
              <a:rPr lang="en-US" sz="3600" baseline="-25000" dirty="0" smtClean="0">
                <a:solidFill>
                  <a:srgbClr val="4515F7"/>
                </a:solidFill>
              </a:rPr>
              <a:t>(0, -3)</a:t>
            </a:r>
            <a:r>
              <a:rPr lang="en-US" sz="3600" baseline="-25000" dirty="0" smtClean="0">
                <a:solidFill>
                  <a:srgbClr val="4515F7"/>
                </a:solidFill>
                <a:latin typeface="Cambria Math"/>
                <a:ea typeface="Cambria Math"/>
              </a:rPr>
              <a:t> 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∘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334000" y="5181600"/>
            <a:ext cx="609600" cy="0"/>
          </a:xfrm>
          <a:prstGeom prst="line">
            <a:avLst/>
          </a:prstGeom>
          <a:ln w="38100">
            <a:solidFill>
              <a:srgbClr val="4515F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5791200" cy="56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09800" y="4724400"/>
            <a:ext cx="6058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Rotate CCW 90</a:t>
            </a:r>
            <a:r>
              <a:rPr lang="en-US" sz="2400" dirty="0" smtClean="0">
                <a:solidFill>
                  <a:srgbClr val="4515F7"/>
                </a:solidFill>
                <a:latin typeface="Cambria Math"/>
                <a:ea typeface="Cambria Math"/>
              </a:rPr>
              <a:t>ᵒ, </a:t>
            </a:r>
            <a:r>
              <a:rPr lang="en-US" sz="24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slide right 2 and up 3</a:t>
            </a:r>
            <a:endParaRPr lang="en-US" sz="2400" b="1" dirty="0">
              <a:solidFill>
                <a:srgbClr val="45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86200" y="5257800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4515F7"/>
                </a:solidFill>
              </a:rPr>
              <a:t>R</a:t>
            </a:r>
            <a:r>
              <a:rPr lang="en-US" sz="3600" baseline="-25000" dirty="0" smtClean="0">
                <a:solidFill>
                  <a:srgbClr val="4515F7"/>
                </a:solidFill>
              </a:rPr>
              <a:t>90</a:t>
            </a:r>
            <a:r>
              <a:rPr lang="en-US" sz="3600" baseline="-25000" dirty="0" smtClean="0">
                <a:solidFill>
                  <a:srgbClr val="4515F7"/>
                </a:solidFill>
                <a:latin typeface="Cambria Math"/>
                <a:ea typeface="Cambria Math"/>
              </a:rPr>
              <a:t>ᵒ</a:t>
            </a:r>
            <a:r>
              <a:rPr lang="en-US" sz="3600" baseline="-25000" dirty="0" smtClean="0">
                <a:solidFill>
                  <a:srgbClr val="4515F7"/>
                </a:solidFill>
              </a:rPr>
              <a:t> </a:t>
            </a:r>
            <a:r>
              <a:rPr lang="en-US" sz="3600" dirty="0" smtClean="0">
                <a:solidFill>
                  <a:srgbClr val="4515F7"/>
                </a:solidFill>
              </a:rPr>
              <a:t>(</a:t>
            </a:r>
            <a:r>
              <a:rPr lang="en-US" sz="36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△ABC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)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38400" y="5257800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4515F7"/>
                </a:solidFill>
              </a:rPr>
              <a:t>T </a:t>
            </a:r>
            <a:r>
              <a:rPr lang="en-US" sz="3600" baseline="-25000" dirty="0" smtClean="0">
                <a:solidFill>
                  <a:srgbClr val="4515F7"/>
                </a:solidFill>
              </a:rPr>
              <a:t>(2,</a:t>
            </a:r>
            <a:r>
              <a:rPr lang="en-US" sz="3600" dirty="0" smtClean="0">
                <a:solidFill>
                  <a:srgbClr val="4515F7"/>
                </a:solidFill>
              </a:rPr>
              <a:t> </a:t>
            </a:r>
            <a:r>
              <a:rPr lang="en-US" sz="3600" baseline="-25000" dirty="0" smtClean="0">
                <a:solidFill>
                  <a:srgbClr val="4515F7"/>
                </a:solidFill>
              </a:rPr>
              <a:t>3)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∘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8686856">
            <a:off x="2514484" y="2049857"/>
            <a:ext cx="1519323" cy="1538873"/>
          </a:xfrm>
          <a:prstGeom prst="arc">
            <a:avLst>
              <a:gd name="adj1" fmla="val 14341582"/>
              <a:gd name="adj2" fmla="val 1512652"/>
            </a:avLst>
          </a:prstGeom>
          <a:ln w="53975">
            <a:solidFill>
              <a:srgbClr val="4515F7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19600" y="3048000"/>
            <a:ext cx="685800" cy="0"/>
          </a:xfrm>
          <a:prstGeom prst="line">
            <a:avLst/>
          </a:prstGeom>
          <a:ln w="53975">
            <a:solidFill>
              <a:srgbClr val="4515F7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2133600"/>
            <a:ext cx="0" cy="914400"/>
          </a:xfrm>
          <a:prstGeom prst="line">
            <a:avLst/>
          </a:prstGeom>
          <a:ln w="53975">
            <a:solidFill>
              <a:srgbClr val="4515F7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399" y="685799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3" name="Rectangle 2"/>
          <p:cNvSpPr/>
          <p:nvPr/>
        </p:nvSpPr>
        <p:spPr>
          <a:xfrm rot="3115172">
            <a:off x="5860825" y="1694885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4" name="Rectangle 3"/>
          <p:cNvSpPr/>
          <p:nvPr/>
        </p:nvSpPr>
        <p:spPr>
          <a:xfrm rot="10800000">
            <a:off x="1371600" y="3352800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5" name="Arc 4"/>
          <p:cNvSpPr/>
          <p:nvPr/>
        </p:nvSpPr>
        <p:spPr>
          <a:xfrm rot="21151776">
            <a:off x="5144558" y="1501411"/>
            <a:ext cx="1519323" cy="1538873"/>
          </a:xfrm>
          <a:prstGeom prst="arc">
            <a:avLst>
              <a:gd name="adj1" fmla="val 14341582"/>
              <a:gd name="adj2" fmla="val 20935078"/>
            </a:avLst>
          </a:prstGeom>
          <a:ln w="53975">
            <a:solidFill>
              <a:srgbClr val="4515F7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5400000">
            <a:off x="3210174" y="3248388"/>
            <a:ext cx="1519323" cy="1538873"/>
          </a:xfrm>
          <a:prstGeom prst="arc">
            <a:avLst>
              <a:gd name="adj1" fmla="val 14341582"/>
              <a:gd name="adj2" fmla="val 1512652"/>
            </a:avLst>
          </a:prstGeom>
          <a:ln w="53975">
            <a:solidFill>
              <a:srgbClr val="4515F7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53143"/>
            <a:ext cx="613156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971800" y="4508918"/>
            <a:ext cx="6058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Reflect over y = 2, reflect over x = -2</a:t>
            </a:r>
            <a:endParaRPr lang="en-US" sz="2400" b="1" dirty="0">
              <a:solidFill>
                <a:srgbClr val="4515F7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936671" y="5225690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4515F7"/>
                </a:solidFill>
              </a:rPr>
              <a:t>r</a:t>
            </a:r>
            <a:r>
              <a:rPr lang="en-US" sz="3600" baseline="-25000" dirty="0" err="1" smtClean="0">
                <a:solidFill>
                  <a:srgbClr val="4515F7"/>
                </a:solidFill>
              </a:rPr>
              <a:t>y</a:t>
            </a:r>
            <a:r>
              <a:rPr lang="en-US" sz="3600" dirty="0" smtClean="0">
                <a:solidFill>
                  <a:srgbClr val="4515F7"/>
                </a:solidFill>
              </a:rPr>
              <a:t> </a:t>
            </a:r>
            <a:r>
              <a:rPr lang="en-US" sz="3600" baseline="-25000" dirty="0" smtClean="0">
                <a:solidFill>
                  <a:srgbClr val="4515F7"/>
                </a:solidFill>
              </a:rPr>
              <a:t>= 2 </a:t>
            </a:r>
            <a:r>
              <a:rPr lang="en-US" sz="3600" dirty="0" smtClean="0">
                <a:solidFill>
                  <a:srgbClr val="4515F7"/>
                </a:solidFill>
              </a:rPr>
              <a:t>(</a:t>
            </a:r>
            <a:r>
              <a:rPr lang="en-US" sz="3600" dirty="0" smtClean="0">
                <a:solidFill>
                  <a:srgbClr val="4515F7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FGHJ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)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61306" y="5226237"/>
            <a:ext cx="6058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4515F7"/>
                </a:solidFill>
              </a:rPr>
              <a:t>r </a:t>
            </a:r>
            <a:r>
              <a:rPr lang="en-US" sz="3600" baseline="-25000" dirty="0" smtClean="0">
                <a:solidFill>
                  <a:srgbClr val="4515F7"/>
                </a:solidFill>
              </a:rPr>
              <a:t>x = -2</a:t>
            </a:r>
            <a:r>
              <a:rPr lang="en-US" sz="3600" baseline="-25000" dirty="0" smtClean="0">
                <a:solidFill>
                  <a:srgbClr val="4515F7"/>
                </a:solidFill>
                <a:latin typeface="Cambria Math"/>
                <a:ea typeface="Cambria Math"/>
              </a:rPr>
              <a:t> </a:t>
            </a:r>
            <a:r>
              <a:rPr lang="en-US" sz="3600" dirty="0" smtClean="0">
                <a:solidFill>
                  <a:srgbClr val="4515F7"/>
                </a:solidFill>
                <a:latin typeface="Cambria Math"/>
                <a:ea typeface="Cambria Math"/>
              </a:rPr>
              <a:t>∘</a:t>
            </a:r>
            <a:endParaRPr lang="en-US" sz="3600" b="1" baseline="-25000" dirty="0">
              <a:solidFill>
                <a:srgbClr val="4515F7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19691" y="2664767"/>
            <a:ext cx="4343400" cy="0"/>
          </a:xfrm>
          <a:prstGeom prst="line">
            <a:avLst/>
          </a:prstGeom>
          <a:ln w="53975">
            <a:solidFill>
              <a:srgbClr val="4515F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15491" y="2359967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y = 2</a:t>
            </a:r>
            <a:endParaRPr lang="en-US" sz="2400" b="1" dirty="0">
              <a:solidFill>
                <a:srgbClr val="4515F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24049" y="838200"/>
            <a:ext cx="0" cy="3279810"/>
          </a:xfrm>
          <a:prstGeom prst="line">
            <a:avLst/>
          </a:prstGeom>
          <a:ln w="53975">
            <a:solidFill>
              <a:srgbClr val="4515F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14800" y="37653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4515F7"/>
                </a:solidFill>
              </a:rPr>
              <a:t>x = -2</a:t>
            </a:r>
            <a:endParaRPr lang="en-US" sz="2400" b="1" dirty="0">
              <a:solidFill>
                <a:srgbClr val="45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3920"/>
            <a:ext cx="8736198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6376988" y="1843088"/>
            <a:ext cx="1295400" cy="1362075"/>
          </a:xfrm>
          <a:custGeom>
            <a:avLst/>
            <a:gdLst>
              <a:gd name="connsiteX0" fmla="*/ 876300 w 1295400"/>
              <a:gd name="connsiteY0" fmla="*/ 0 h 1362075"/>
              <a:gd name="connsiteX1" fmla="*/ 990600 w 1295400"/>
              <a:gd name="connsiteY1" fmla="*/ 128587 h 1362075"/>
              <a:gd name="connsiteX2" fmla="*/ 1052512 w 1295400"/>
              <a:gd name="connsiteY2" fmla="*/ 366712 h 1362075"/>
              <a:gd name="connsiteX3" fmla="*/ 1095375 w 1295400"/>
              <a:gd name="connsiteY3" fmla="*/ 604837 h 1362075"/>
              <a:gd name="connsiteX4" fmla="*/ 1204912 w 1295400"/>
              <a:gd name="connsiteY4" fmla="*/ 766762 h 1362075"/>
              <a:gd name="connsiteX5" fmla="*/ 1276350 w 1295400"/>
              <a:gd name="connsiteY5" fmla="*/ 833437 h 1362075"/>
              <a:gd name="connsiteX6" fmla="*/ 1295400 w 1295400"/>
              <a:gd name="connsiteY6" fmla="*/ 847725 h 1362075"/>
              <a:gd name="connsiteX7" fmla="*/ 1266825 w 1295400"/>
              <a:gd name="connsiteY7" fmla="*/ 881062 h 1362075"/>
              <a:gd name="connsiteX8" fmla="*/ 1119187 w 1295400"/>
              <a:gd name="connsiteY8" fmla="*/ 909637 h 1362075"/>
              <a:gd name="connsiteX9" fmla="*/ 952500 w 1295400"/>
              <a:gd name="connsiteY9" fmla="*/ 928687 h 1362075"/>
              <a:gd name="connsiteX10" fmla="*/ 766762 w 1295400"/>
              <a:gd name="connsiteY10" fmla="*/ 928687 h 1362075"/>
              <a:gd name="connsiteX11" fmla="*/ 628650 w 1295400"/>
              <a:gd name="connsiteY11" fmla="*/ 928687 h 1362075"/>
              <a:gd name="connsiteX12" fmla="*/ 504825 w 1295400"/>
              <a:gd name="connsiteY12" fmla="*/ 981075 h 1362075"/>
              <a:gd name="connsiteX13" fmla="*/ 447675 w 1295400"/>
              <a:gd name="connsiteY13" fmla="*/ 1019175 h 1362075"/>
              <a:gd name="connsiteX14" fmla="*/ 495300 w 1295400"/>
              <a:gd name="connsiteY14" fmla="*/ 1081087 h 1362075"/>
              <a:gd name="connsiteX15" fmla="*/ 519112 w 1295400"/>
              <a:gd name="connsiteY15" fmla="*/ 1176337 h 1362075"/>
              <a:gd name="connsiteX16" fmla="*/ 542925 w 1295400"/>
              <a:gd name="connsiteY16" fmla="*/ 1223962 h 1362075"/>
              <a:gd name="connsiteX17" fmla="*/ 609600 w 1295400"/>
              <a:gd name="connsiteY17" fmla="*/ 1247775 h 1362075"/>
              <a:gd name="connsiteX18" fmla="*/ 538162 w 1295400"/>
              <a:gd name="connsiteY18" fmla="*/ 1314450 h 1362075"/>
              <a:gd name="connsiteX19" fmla="*/ 495300 w 1295400"/>
              <a:gd name="connsiteY19" fmla="*/ 1343025 h 1362075"/>
              <a:gd name="connsiteX20" fmla="*/ 423862 w 1295400"/>
              <a:gd name="connsiteY20" fmla="*/ 1362075 h 1362075"/>
              <a:gd name="connsiteX21" fmla="*/ 366712 w 1295400"/>
              <a:gd name="connsiteY21" fmla="*/ 1333500 h 1362075"/>
              <a:gd name="connsiteX22" fmla="*/ 323850 w 1295400"/>
              <a:gd name="connsiteY22" fmla="*/ 1262062 h 1362075"/>
              <a:gd name="connsiteX23" fmla="*/ 300037 w 1295400"/>
              <a:gd name="connsiteY23" fmla="*/ 1219200 h 1362075"/>
              <a:gd name="connsiteX24" fmla="*/ 247650 w 1295400"/>
              <a:gd name="connsiteY24" fmla="*/ 1271587 h 1362075"/>
              <a:gd name="connsiteX25" fmla="*/ 157162 w 1295400"/>
              <a:gd name="connsiteY25" fmla="*/ 1314450 h 1362075"/>
              <a:gd name="connsiteX26" fmla="*/ 61912 w 1295400"/>
              <a:gd name="connsiteY26" fmla="*/ 1314450 h 1362075"/>
              <a:gd name="connsiteX27" fmla="*/ 0 w 1295400"/>
              <a:gd name="connsiteY27" fmla="*/ 1319212 h 1362075"/>
              <a:gd name="connsiteX28" fmla="*/ 71437 w 1295400"/>
              <a:gd name="connsiteY28" fmla="*/ 1238250 h 1362075"/>
              <a:gd name="connsiteX29" fmla="*/ 104775 w 1295400"/>
              <a:gd name="connsiteY29" fmla="*/ 1181100 h 1362075"/>
              <a:gd name="connsiteX30" fmla="*/ 166687 w 1295400"/>
              <a:gd name="connsiteY30" fmla="*/ 1081087 h 1362075"/>
              <a:gd name="connsiteX31" fmla="*/ 238125 w 1295400"/>
              <a:gd name="connsiteY31" fmla="*/ 1000125 h 1362075"/>
              <a:gd name="connsiteX32" fmla="*/ 309562 w 1295400"/>
              <a:gd name="connsiteY32" fmla="*/ 938212 h 1362075"/>
              <a:gd name="connsiteX33" fmla="*/ 400050 w 1295400"/>
              <a:gd name="connsiteY33" fmla="*/ 900112 h 1362075"/>
              <a:gd name="connsiteX34" fmla="*/ 509587 w 1295400"/>
              <a:gd name="connsiteY34" fmla="*/ 862012 h 1362075"/>
              <a:gd name="connsiteX35" fmla="*/ 509587 w 1295400"/>
              <a:gd name="connsiteY35" fmla="*/ 742950 h 1362075"/>
              <a:gd name="connsiteX36" fmla="*/ 466725 w 1295400"/>
              <a:gd name="connsiteY36" fmla="*/ 652462 h 1362075"/>
              <a:gd name="connsiteX37" fmla="*/ 400050 w 1295400"/>
              <a:gd name="connsiteY37" fmla="*/ 595312 h 1362075"/>
              <a:gd name="connsiteX38" fmla="*/ 381000 w 1295400"/>
              <a:gd name="connsiteY38" fmla="*/ 519112 h 1362075"/>
              <a:gd name="connsiteX39" fmla="*/ 366712 w 1295400"/>
              <a:gd name="connsiteY39" fmla="*/ 447675 h 1362075"/>
              <a:gd name="connsiteX40" fmla="*/ 542925 w 1295400"/>
              <a:gd name="connsiteY40" fmla="*/ 376237 h 1362075"/>
              <a:gd name="connsiteX41" fmla="*/ 657225 w 1295400"/>
              <a:gd name="connsiteY41" fmla="*/ 290512 h 1362075"/>
              <a:gd name="connsiteX42" fmla="*/ 747712 w 1295400"/>
              <a:gd name="connsiteY42" fmla="*/ 190500 h 1362075"/>
              <a:gd name="connsiteX43" fmla="*/ 790575 w 1295400"/>
              <a:gd name="connsiteY43" fmla="*/ 71437 h 1362075"/>
              <a:gd name="connsiteX44" fmla="*/ 876300 w 1295400"/>
              <a:gd name="connsiteY44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95400" h="1362075">
                <a:moveTo>
                  <a:pt x="876300" y="0"/>
                </a:moveTo>
                <a:lnTo>
                  <a:pt x="990600" y="128587"/>
                </a:lnTo>
                <a:lnTo>
                  <a:pt x="1052512" y="366712"/>
                </a:lnTo>
                <a:lnTo>
                  <a:pt x="1095375" y="604837"/>
                </a:lnTo>
                <a:lnTo>
                  <a:pt x="1204912" y="766762"/>
                </a:lnTo>
                <a:lnTo>
                  <a:pt x="1276350" y="833437"/>
                </a:lnTo>
                <a:lnTo>
                  <a:pt x="1295400" y="847725"/>
                </a:lnTo>
                <a:lnTo>
                  <a:pt x="1266825" y="881062"/>
                </a:lnTo>
                <a:lnTo>
                  <a:pt x="1119187" y="909637"/>
                </a:lnTo>
                <a:lnTo>
                  <a:pt x="952500" y="928687"/>
                </a:lnTo>
                <a:lnTo>
                  <a:pt x="766762" y="928687"/>
                </a:lnTo>
                <a:lnTo>
                  <a:pt x="628650" y="928687"/>
                </a:lnTo>
                <a:lnTo>
                  <a:pt x="504825" y="981075"/>
                </a:lnTo>
                <a:lnTo>
                  <a:pt x="447675" y="1019175"/>
                </a:lnTo>
                <a:lnTo>
                  <a:pt x="495300" y="1081087"/>
                </a:lnTo>
                <a:lnTo>
                  <a:pt x="519112" y="1176337"/>
                </a:lnTo>
                <a:lnTo>
                  <a:pt x="542925" y="1223962"/>
                </a:lnTo>
                <a:lnTo>
                  <a:pt x="609600" y="1247775"/>
                </a:lnTo>
                <a:lnTo>
                  <a:pt x="538162" y="1314450"/>
                </a:lnTo>
                <a:lnTo>
                  <a:pt x="495300" y="1343025"/>
                </a:lnTo>
                <a:lnTo>
                  <a:pt x="423862" y="1362075"/>
                </a:lnTo>
                <a:lnTo>
                  <a:pt x="366712" y="1333500"/>
                </a:lnTo>
                <a:lnTo>
                  <a:pt x="323850" y="1262062"/>
                </a:lnTo>
                <a:lnTo>
                  <a:pt x="300037" y="1219200"/>
                </a:lnTo>
                <a:lnTo>
                  <a:pt x="247650" y="1271587"/>
                </a:lnTo>
                <a:lnTo>
                  <a:pt x="157162" y="1314450"/>
                </a:lnTo>
                <a:lnTo>
                  <a:pt x="61912" y="1314450"/>
                </a:lnTo>
                <a:lnTo>
                  <a:pt x="0" y="1319212"/>
                </a:lnTo>
                <a:lnTo>
                  <a:pt x="71437" y="1238250"/>
                </a:lnTo>
                <a:lnTo>
                  <a:pt x="104775" y="1181100"/>
                </a:lnTo>
                <a:lnTo>
                  <a:pt x="166687" y="1081087"/>
                </a:lnTo>
                <a:lnTo>
                  <a:pt x="238125" y="1000125"/>
                </a:lnTo>
                <a:lnTo>
                  <a:pt x="309562" y="938212"/>
                </a:lnTo>
                <a:lnTo>
                  <a:pt x="400050" y="900112"/>
                </a:lnTo>
                <a:lnTo>
                  <a:pt x="509587" y="862012"/>
                </a:lnTo>
                <a:lnTo>
                  <a:pt x="509587" y="742950"/>
                </a:lnTo>
                <a:lnTo>
                  <a:pt x="466725" y="652462"/>
                </a:lnTo>
                <a:lnTo>
                  <a:pt x="400050" y="595312"/>
                </a:lnTo>
                <a:lnTo>
                  <a:pt x="381000" y="519112"/>
                </a:lnTo>
                <a:lnTo>
                  <a:pt x="366712" y="447675"/>
                </a:lnTo>
                <a:lnTo>
                  <a:pt x="542925" y="376237"/>
                </a:lnTo>
                <a:lnTo>
                  <a:pt x="657225" y="290512"/>
                </a:lnTo>
                <a:lnTo>
                  <a:pt x="747712" y="190500"/>
                </a:lnTo>
                <a:lnTo>
                  <a:pt x="790575" y="71437"/>
                </a:lnTo>
                <a:lnTo>
                  <a:pt x="87630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10800000">
            <a:off x="5967415" y="3533775"/>
            <a:ext cx="1295400" cy="1362075"/>
          </a:xfrm>
          <a:custGeom>
            <a:avLst/>
            <a:gdLst>
              <a:gd name="connsiteX0" fmla="*/ 876300 w 1295400"/>
              <a:gd name="connsiteY0" fmla="*/ 0 h 1362075"/>
              <a:gd name="connsiteX1" fmla="*/ 990600 w 1295400"/>
              <a:gd name="connsiteY1" fmla="*/ 128587 h 1362075"/>
              <a:gd name="connsiteX2" fmla="*/ 1052512 w 1295400"/>
              <a:gd name="connsiteY2" fmla="*/ 366712 h 1362075"/>
              <a:gd name="connsiteX3" fmla="*/ 1095375 w 1295400"/>
              <a:gd name="connsiteY3" fmla="*/ 604837 h 1362075"/>
              <a:gd name="connsiteX4" fmla="*/ 1204912 w 1295400"/>
              <a:gd name="connsiteY4" fmla="*/ 766762 h 1362075"/>
              <a:gd name="connsiteX5" fmla="*/ 1276350 w 1295400"/>
              <a:gd name="connsiteY5" fmla="*/ 833437 h 1362075"/>
              <a:gd name="connsiteX6" fmla="*/ 1295400 w 1295400"/>
              <a:gd name="connsiteY6" fmla="*/ 847725 h 1362075"/>
              <a:gd name="connsiteX7" fmla="*/ 1266825 w 1295400"/>
              <a:gd name="connsiteY7" fmla="*/ 881062 h 1362075"/>
              <a:gd name="connsiteX8" fmla="*/ 1119187 w 1295400"/>
              <a:gd name="connsiteY8" fmla="*/ 909637 h 1362075"/>
              <a:gd name="connsiteX9" fmla="*/ 952500 w 1295400"/>
              <a:gd name="connsiteY9" fmla="*/ 928687 h 1362075"/>
              <a:gd name="connsiteX10" fmla="*/ 766762 w 1295400"/>
              <a:gd name="connsiteY10" fmla="*/ 928687 h 1362075"/>
              <a:gd name="connsiteX11" fmla="*/ 628650 w 1295400"/>
              <a:gd name="connsiteY11" fmla="*/ 928687 h 1362075"/>
              <a:gd name="connsiteX12" fmla="*/ 504825 w 1295400"/>
              <a:gd name="connsiteY12" fmla="*/ 981075 h 1362075"/>
              <a:gd name="connsiteX13" fmla="*/ 447675 w 1295400"/>
              <a:gd name="connsiteY13" fmla="*/ 1019175 h 1362075"/>
              <a:gd name="connsiteX14" fmla="*/ 495300 w 1295400"/>
              <a:gd name="connsiteY14" fmla="*/ 1081087 h 1362075"/>
              <a:gd name="connsiteX15" fmla="*/ 519112 w 1295400"/>
              <a:gd name="connsiteY15" fmla="*/ 1176337 h 1362075"/>
              <a:gd name="connsiteX16" fmla="*/ 542925 w 1295400"/>
              <a:gd name="connsiteY16" fmla="*/ 1223962 h 1362075"/>
              <a:gd name="connsiteX17" fmla="*/ 609600 w 1295400"/>
              <a:gd name="connsiteY17" fmla="*/ 1247775 h 1362075"/>
              <a:gd name="connsiteX18" fmla="*/ 538162 w 1295400"/>
              <a:gd name="connsiteY18" fmla="*/ 1314450 h 1362075"/>
              <a:gd name="connsiteX19" fmla="*/ 495300 w 1295400"/>
              <a:gd name="connsiteY19" fmla="*/ 1343025 h 1362075"/>
              <a:gd name="connsiteX20" fmla="*/ 423862 w 1295400"/>
              <a:gd name="connsiteY20" fmla="*/ 1362075 h 1362075"/>
              <a:gd name="connsiteX21" fmla="*/ 366712 w 1295400"/>
              <a:gd name="connsiteY21" fmla="*/ 1333500 h 1362075"/>
              <a:gd name="connsiteX22" fmla="*/ 323850 w 1295400"/>
              <a:gd name="connsiteY22" fmla="*/ 1262062 h 1362075"/>
              <a:gd name="connsiteX23" fmla="*/ 300037 w 1295400"/>
              <a:gd name="connsiteY23" fmla="*/ 1219200 h 1362075"/>
              <a:gd name="connsiteX24" fmla="*/ 247650 w 1295400"/>
              <a:gd name="connsiteY24" fmla="*/ 1271587 h 1362075"/>
              <a:gd name="connsiteX25" fmla="*/ 157162 w 1295400"/>
              <a:gd name="connsiteY25" fmla="*/ 1314450 h 1362075"/>
              <a:gd name="connsiteX26" fmla="*/ 61912 w 1295400"/>
              <a:gd name="connsiteY26" fmla="*/ 1314450 h 1362075"/>
              <a:gd name="connsiteX27" fmla="*/ 0 w 1295400"/>
              <a:gd name="connsiteY27" fmla="*/ 1319212 h 1362075"/>
              <a:gd name="connsiteX28" fmla="*/ 71437 w 1295400"/>
              <a:gd name="connsiteY28" fmla="*/ 1238250 h 1362075"/>
              <a:gd name="connsiteX29" fmla="*/ 104775 w 1295400"/>
              <a:gd name="connsiteY29" fmla="*/ 1181100 h 1362075"/>
              <a:gd name="connsiteX30" fmla="*/ 166687 w 1295400"/>
              <a:gd name="connsiteY30" fmla="*/ 1081087 h 1362075"/>
              <a:gd name="connsiteX31" fmla="*/ 238125 w 1295400"/>
              <a:gd name="connsiteY31" fmla="*/ 1000125 h 1362075"/>
              <a:gd name="connsiteX32" fmla="*/ 309562 w 1295400"/>
              <a:gd name="connsiteY32" fmla="*/ 938212 h 1362075"/>
              <a:gd name="connsiteX33" fmla="*/ 400050 w 1295400"/>
              <a:gd name="connsiteY33" fmla="*/ 900112 h 1362075"/>
              <a:gd name="connsiteX34" fmla="*/ 509587 w 1295400"/>
              <a:gd name="connsiteY34" fmla="*/ 862012 h 1362075"/>
              <a:gd name="connsiteX35" fmla="*/ 509587 w 1295400"/>
              <a:gd name="connsiteY35" fmla="*/ 742950 h 1362075"/>
              <a:gd name="connsiteX36" fmla="*/ 466725 w 1295400"/>
              <a:gd name="connsiteY36" fmla="*/ 652462 h 1362075"/>
              <a:gd name="connsiteX37" fmla="*/ 400050 w 1295400"/>
              <a:gd name="connsiteY37" fmla="*/ 595312 h 1362075"/>
              <a:gd name="connsiteX38" fmla="*/ 381000 w 1295400"/>
              <a:gd name="connsiteY38" fmla="*/ 519112 h 1362075"/>
              <a:gd name="connsiteX39" fmla="*/ 366712 w 1295400"/>
              <a:gd name="connsiteY39" fmla="*/ 447675 h 1362075"/>
              <a:gd name="connsiteX40" fmla="*/ 542925 w 1295400"/>
              <a:gd name="connsiteY40" fmla="*/ 376237 h 1362075"/>
              <a:gd name="connsiteX41" fmla="*/ 657225 w 1295400"/>
              <a:gd name="connsiteY41" fmla="*/ 290512 h 1362075"/>
              <a:gd name="connsiteX42" fmla="*/ 747712 w 1295400"/>
              <a:gd name="connsiteY42" fmla="*/ 190500 h 1362075"/>
              <a:gd name="connsiteX43" fmla="*/ 790575 w 1295400"/>
              <a:gd name="connsiteY43" fmla="*/ 71437 h 1362075"/>
              <a:gd name="connsiteX44" fmla="*/ 876300 w 1295400"/>
              <a:gd name="connsiteY44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95400" h="1362075">
                <a:moveTo>
                  <a:pt x="876300" y="0"/>
                </a:moveTo>
                <a:lnTo>
                  <a:pt x="990600" y="128587"/>
                </a:lnTo>
                <a:lnTo>
                  <a:pt x="1052512" y="366712"/>
                </a:lnTo>
                <a:lnTo>
                  <a:pt x="1095375" y="604837"/>
                </a:lnTo>
                <a:lnTo>
                  <a:pt x="1204912" y="766762"/>
                </a:lnTo>
                <a:lnTo>
                  <a:pt x="1276350" y="833437"/>
                </a:lnTo>
                <a:lnTo>
                  <a:pt x="1295400" y="847725"/>
                </a:lnTo>
                <a:lnTo>
                  <a:pt x="1266825" y="881062"/>
                </a:lnTo>
                <a:lnTo>
                  <a:pt x="1119187" y="909637"/>
                </a:lnTo>
                <a:lnTo>
                  <a:pt x="952500" y="928687"/>
                </a:lnTo>
                <a:lnTo>
                  <a:pt x="766762" y="928687"/>
                </a:lnTo>
                <a:lnTo>
                  <a:pt x="628650" y="928687"/>
                </a:lnTo>
                <a:lnTo>
                  <a:pt x="504825" y="981075"/>
                </a:lnTo>
                <a:lnTo>
                  <a:pt x="447675" y="1019175"/>
                </a:lnTo>
                <a:lnTo>
                  <a:pt x="495300" y="1081087"/>
                </a:lnTo>
                <a:lnTo>
                  <a:pt x="519112" y="1176337"/>
                </a:lnTo>
                <a:lnTo>
                  <a:pt x="542925" y="1223962"/>
                </a:lnTo>
                <a:lnTo>
                  <a:pt x="609600" y="1247775"/>
                </a:lnTo>
                <a:lnTo>
                  <a:pt x="538162" y="1314450"/>
                </a:lnTo>
                <a:lnTo>
                  <a:pt x="495300" y="1343025"/>
                </a:lnTo>
                <a:lnTo>
                  <a:pt x="423862" y="1362075"/>
                </a:lnTo>
                <a:lnTo>
                  <a:pt x="366712" y="1333500"/>
                </a:lnTo>
                <a:lnTo>
                  <a:pt x="323850" y="1262062"/>
                </a:lnTo>
                <a:lnTo>
                  <a:pt x="300037" y="1219200"/>
                </a:lnTo>
                <a:lnTo>
                  <a:pt x="247650" y="1271587"/>
                </a:lnTo>
                <a:lnTo>
                  <a:pt x="157162" y="1314450"/>
                </a:lnTo>
                <a:lnTo>
                  <a:pt x="61912" y="1314450"/>
                </a:lnTo>
                <a:lnTo>
                  <a:pt x="0" y="1319212"/>
                </a:lnTo>
                <a:lnTo>
                  <a:pt x="71437" y="1238250"/>
                </a:lnTo>
                <a:lnTo>
                  <a:pt x="104775" y="1181100"/>
                </a:lnTo>
                <a:lnTo>
                  <a:pt x="166687" y="1081087"/>
                </a:lnTo>
                <a:lnTo>
                  <a:pt x="238125" y="1000125"/>
                </a:lnTo>
                <a:lnTo>
                  <a:pt x="309562" y="938212"/>
                </a:lnTo>
                <a:lnTo>
                  <a:pt x="400050" y="900112"/>
                </a:lnTo>
                <a:lnTo>
                  <a:pt x="509587" y="862012"/>
                </a:lnTo>
                <a:lnTo>
                  <a:pt x="509587" y="742950"/>
                </a:lnTo>
                <a:lnTo>
                  <a:pt x="466725" y="652462"/>
                </a:lnTo>
                <a:lnTo>
                  <a:pt x="400050" y="595312"/>
                </a:lnTo>
                <a:lnTo>
                  <a:pt x="381000" y="519112"/>
                </a:lnTo>
                <a:lnTo>
                  <a:pt x="366712" y="447675"/>
                </a:lnTo>
                <a:lnTo>
                  <a:pt x="542925" y="376237"/>
                </a:lnTo>
                <a:lnTo>
                  <a:pt x="657225" y="290512"/>
                </a:lnTo>
                <a:lnTo>
                  <a:pt x="747712" y="190500"/>
                </a:lnTo>
                <a:lnTo>
                  <a:pt x="790575" y="71437"/>
                </a:lnTo>
                <a:lnTo>
                  <a:pt x="87630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>
            <a:spLocks noChangeAspect="1"/>
          </p:cNvSpPr>
          <p:nvPr/>
        </p:nvSpPr>
        <p:spPr>
          <a:xfrm>
            <a:off x="1473995" y="3298372"/>
            <a:ext cx="713232" cy="656272"/>
          </a:xfrm>
          <a:custGeom>
            <a:avLst/>
            <a:gdLst>
              <a:gd name="connsiteX0" fmla="*/ 223838 w 685800"/>
              <a:gd name="connsiteY0" fmla="*/ 0 h 631031"/>
              <a:gd name="connsiteX1" fmla="*/ 323850 w 685800"/>
              <a:gd name="connsiteY1" fmla="*/ 92869 h 631031"/>
              <a:gd name="connsiteX2" fmla="*/ 416719 w 685800"/>
              <a:gd name="connsiteY2" fmla="*/ 147638 h 631031"/>
              <a:gd name="connsiteX3" fmla="*/ 495300 w 685800"/>
              <a:gd name="connsiteY3" fmla="*/ 173831 h 631031"/>
              <a:gd name="connsiteX4" fmla="*/ 352425 w 685800"/>
              <a:gd name="connsiteY4" fmla="*/ 226219 h 631031"/>
              <a:gd name="connsiteX5" fmla="*/ 500063 w 685800"/>
              <a:gd name="connsiteY5" fmla="*/ 285750 h 631031"/>
              <a:gd name="connsiteX6" fmla="*/ 566738 w 685800"/>
              <a:gd name="connsiteY6" fmla="*/ 302419 h 631031"/>
              <a:gd name="connsiteX7" fmla="*/ 685800 w 685800"/>
              <a:gd name="connsiteY7" fmla="*/ 342900 h 631031"/>
              <a:gd name="connsiteX8" fmla="*/ 616744 w 685800"/>
              <a:gd name="connsiteY8" fmla="*/ 421481 h 631031"/>
              <a:gd name="connsiteX9" fmla="*/ 583407 w 685800"/>
              <a:gd name="connsiteY9" fmla="*/ 497681 h 631031"/>
              <a:gd name="connsiteX10" fmla="*/ 561975 w 685800"/>
              <a:gd name="connsiteY10" fmla="*/ 597694 h 631031"/>
              <a:gd name="connsiteX11" fmla="*/ 569119 w 685800"/>
              <a:gd name="connsiteY11" fmla="*/ 628650 h 631031"/>
              <a:gd name="connsiteX12" fmla="*/ 457200 w 685800"/>
              <a:gd name="connsiteY12" fmla="*/ 611981 h 631031"/>
              <a:gd name="connsiteX13" fmla="*/ 354807 w 685800"/>
              <a:gd name="connsiteY13" fmla="*/ 609600 h 631031"/>
              <a:gd name="connsiteX14" fmla="*/ 271463 w 685800"/>
              <a:gd name="connsiteY14" fmla="*/ 631031 h 631031"/>
              <a:gd name="connsiteX15" fmla="*/ 219075 w 685800"/>
              <a:gd name="connsiteY15" fmla="*/ 509588 h 631031"/>
              <a:gd name="connsiteX16" fmla="*/ 202407 w 685800"/>
              <a:gd name="connsiteY16" fmla="*/ 388144 h 631031"/>
              <a:gd name="connsiteX17" fmla="*/ 202407 w 685800"/>
              <a:gd name="connsiteY17" fmla="*/ 288131 h 631031"/>
              <a:gd name="connsiteX18" fmla="*/ 138113 w 685800"/>
              <a:gd name="connsiteY18" fmla="*/ 242888 h 631031"/>
              <a:gd name="connsiteX19" fmla="*/ 66675 w 685800"/>
              <a:gd name="connsiteY19" fmla="*/ 235744 h 631031"/>
              <a:gd name="connsiteX20" fmla="*/ 0 w 685800"/>
              <a:gd name="connsiteY20" fmla="*/ 233363 h 631031"/>
              <a:gd name="connsiteX21" fmla="*/ 147638 w 685800"/>
              <a:gd name="connsiteY21" fmla="*/ 88106 h 631031"/>
              <a:gd name="connsiteX22" fmla="*/ 223838 w 685800"/>
              <a:gd name="connsiteY22" fmla="*/ 0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" h="631031">
                <a:moveTo>
                  <a:pt x="223838" y="0"/>
                </a:moveTo>
                <a:lnTo>
                  <a:pt x="323850" y="92869"/>
                </a:lnTo>
                <a:lnTo>
                  <a:pt x="416719" y="147638"/>
                </a:lnTo>
                <a:lnTo>
                  <a:pt x="495300" y="173831"/>
                </a:lnTo>
                <a:lnTo>
                  <a:pt x="352425" y="226219"/>
                </a:lnTo>
                <a:lnTo>
                  <a:pt x="500063" y="285750"/>
                </a:lnTo>
                <a:lnTo>
                  <a:pt x="566738" y="302419"/>
                </a:lnTo>
                <a:lnTo>
                  <a:pt x="685800" y="342900"/>
                </a:lnTo>
                <a:lnTo>
                  <a:pt x="616744" y="421481"/>
                </a:lnTo>
                <a:lnTo>
                  <a:pt x="583407" y="497681"/>
                </a:lnTo>
                <a:lnTo>
                  <a:pt x="561975" y="597694"/>
                </a:lnTo>
                <a:lnTo>
                  <a:pt x="569119" y="628650"/>
                </a:lnTo>
                <a:lnTo>
                  <a:pt x="457200" y="611981"/>
                </a:lnTo>
                <a:lnTo>
                  <a:pt x="354807" y="609600"/>
                </a:lnTo>
                <a:lnTo>
                  <a:pt x="271463" y="631031"/>
                </a:lnTo>
                <a:lnTo>
                  <a:pt x="219075" y="509588"/>
                </a:lnTo>
                <a:lnTo>
                  <a:pt x="202407" y="388144"/>
                </a:lnTo>
                <a:lnTo>
                  <a:pt x="202407" y="288131"/>
                </a:lnTo>
                <a:lnTo>
                  <a:pt x="138113" y="242888"/>
                </a:lnTo>
                <a:lnTo>
                  <a:pt x="66675" y="235744"/>
                </a:lnTo>
                <a:lnTo>
                  <a:pt x="0" y="233363"/>
                </a:lnTo>
                <a:lnTo>
                  <a:pt x="147638" y="88106"/>
                </a:lnTo>
                <a:lnTo>
                  <a:pt x="223838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 flipH="1">
            <a:off x="1871662" y="1921191"/>
            <a:ext cx="762000" cy="656272"/>
          </a:xfrm>
          <a:custGeom>
            <a:avLst/>
            <a:gdLst>
              <a:gd name="connsiteX0" fmla="*/ 223838 w 685800"/>
              <a:gd name="connsiteY0" fmla="*/ 0 h 631031"/>
              <a:gd name="connsiteX1" fmla="*/ 323850 w 685800"/>
              <a:gd name="connsiteY1" fmla="*/ 92869 h 631031"/>
              <a:gd name="connsiteX2" fmla="*/ 416719 w 685800"/>
              <a:gd name="connsiteY2" fmla="*/ 147638 h 631031"/>
              <a:gd name="connsiteX3" fmla="*/ 495300 w 685800"/>
              <a:gd name="connsiteY3" fmla="*/ 173831 h 631031"/>
              <a:gd name="connsiteX4" fmla="*/ 352425 w 685800"/>
              <a:gd name="connsiteY4" fmla="*/ 226219 h 631031"/>
              <a:gd name="connsiteX5" fmla="*/ 500063 w 685800"/>
              <a:gd name="connsiteY5" fmla="*/ 285750 h 631031"/>
              <a:gd name="connsiteX6" fmla="*/ 566738 w 685800"/>
              <a:gd name="connsiteY6" fmla="*/ 302419 h 631031"/>
              <a:gd name="connsiteX7" fmla="*/ 685800 w 685800"/>
              <a:gd name="connsiteY7" fmla="*/ 342900 h 631031"/>
              <a:gd name="connsiteX8" fmla="*/ 616744 w 685800"/>
              <a:gd name="connsiteY8" fmla="*/ 421481 h 631031"/>
              <a:gd name="connsiteX9" fmla="*/ 583407 w 685800"/>
              <a:gd name="connsiteY9" fmla="*/ 497681 h 631031"/>
              <a:gd name="connsiteX10" fmla="*/ 561975 w 685800"/>
              <a:gd name="connsiteY10" fmla="*/ 597694 h 631031"/>
              <a:gd name="connsiteX11" fmla="*/ 569119 w 685800"/>
              <a:gd name="connsiteY11" fmla="*/ 628650 h 631031"/>
              <a:gd name="connsiteX12" fmla="*/ 457200 w 685800"/>
              <a:gd name="connsiteY12" fmla="*/ 611981 h 631031"/>
              <a:gd name="connsiteX13" fmla="*/ 354807 w 685800"/>
              <a:gd name="connsiteY13" fmla="*/ 609600 h 631031"/>
              <a:gd name="connsiteX14" fmla="*/ 271463 w 685800"/>
              <a:gd name="connsiteY14" fmla="*/ 631031 h 631031"/>
              <a:gd name="connsiteX15" fmla="*/ 219075 w 685800"/>
              <a:gd name="connsiteY15" fmla="*/ 509588 h 631031"/>
              <a:gd name="connsiteX16" fmla="*/ 202407 w 685800"/>
              <a:gd name="connsiteY16" fmla="*/ 388144 h 631031"/>
              <a:gd name="connsiteX17" fmla="*/ 202407 w 685800"/>
              <a:gd name="connsiteY17" fmla="*/ 288131 h 631031"/>
              <a:gd name="connsiteX18" fmla="*/ 138113 w 685800"/>
              <a:gd name="connsiteY18" fmla="*/ 242888 h 631031"/>
              <a:gd name="connsiteX19" fmla="*/ 66675 w 685800"/>
              <a:gd name="connsiteY19" fmla="*/ 235744 h 631031"/>
              <a:gd name="connsiteX20" fmla="*/ 0 w 685800"/>
              <a:gd name="connsiteY20" fmla="*/ 233363 h 631031"/>
              <a:gd name="connsiteX21" fmla="*/ 147638 w 685800"/>
              <a:gd name="connsiteY21" fmla="*/ 88106 h 631031"/>
              <a:gd name="connsiteX22" fmla="*/ 223838 w 685800"/>
              <a:gd name="connsiteY22" fmla="*/ 0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" h="631031">
                <a:moveTo>
                  <a:pt x="223838" y="0"/>
                </a:moveTo>
                <a:lnTo>
                  <a:pt x="323850" y="92869"/>
                </a:lnTo>
                <a:lnTo>
                  <a:pt x="416719" y="147638"/>
                </a:lnTo>
                <a:lnTo>
                  <a:pt x="495300" y="173831"/>
                </a:lnTo>
                <a:lnTo>
                  <a:pt x="352425" y="226219"/>
                </a:lnTo>
                <a:lnTo>
                  <a:pt x="500063" y="285750"/>
                </a:lnTo>
                <a:lnTo>
                  <a:pt x="566738" y="302419"/>
                </a:lnTo>
                <a:lnTo>
                  <a:pt x="685800" y="342900"/>
                </a:lnTo>
                <a:lnTo>
                  <a:pt x="616744" y="421481"/>
                </a:lnTo>
                <a:lnTo>
                  <a:pt x="583407" y="497681"/>
                </a:lnTo>
                <a:lnTo>
                  <a:pt x="561975" y="597694"/>
                </a:lnTo>
                <a:lnTo>
                  <a:pt x="569119" y="628650"/>
                </a:lnTo>
                <a:lnTo>
                  <a:pt x="457200" y="611981"/>
                </a:lnTo>
                <a:lnTo>
                  <a:pt x="354807" y="609600"/>
                </a:lnTo>
                <a:lnTo>
                  <a:pt x="271463" y="631031"/>
                </a:lnTo>
                <a:lnTo>
                  <a:pt x="219075" y="509588"/>
                </a:lnTo>
                <a:lnTo>
                  <a:pt x="202407" y="388144"/>
                </a:lnTo>
                <a:lnTo>
                  <a:pt x="202407" y="288131"/>
                </a:lnTo>
                <a:lnTo>
                  <a:pt x="138113" y="242888"/>
                </a:lnTo>
                <a:lnTo>
                  <a:pt x="66675" y="235744"/>
                </a:lnTo>
                <a:lnTo>
                  <a:pt x="0" y="233363"/>
                </a:lnTo>
                <a:lnTo>
                  <a:pt x="147638" y="88106"/>
                </a:lnTo>
                <a:lnTo>
                  <a:pt x="223838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31256" y="2614613"/>
            <a:ext cx="781050" cy="916781"/>
          </a:xfrm>
          <a:custGeom>
            <a:avLst/>
            <a:gdLst>
              <a:gd name="connsiteX0" fmla="*/ 19050 w 781050"/>
              <a:gd name="connsiteY0" fmla="*/ 0 h 916781"/>
              <a:gd name="connsiteX1" fmla="*/ 169069 w 781050"/>
              <a:gd name="connsiteY1" fmla="*/ 9525 h 916781"/>
              <a:gd name="connsiteX2" fmla="*/ 221457 w 781050"/>
              <a:gd name="connsiteY2" fmla="*/ 40481 h 916781"/>
              <a:gd name="connsiteX3" fmla="*/ 230982 w 781050"/>
              <a:gd name="connsiteY3" fmla="*/ 119062 h 916781"/>
              <a:gd name="connsiteX4" fmla="*/ 228600 w 781050"/>
              <a:gd name="connsiteY4" fmla="*/ 197643 h 916781"/>
              <a:gd name="connsiteX5" fmla="*/ 259557 w 781050"/>
              <a:gd name="connsiteY5" fmla="*/ 316706 h 916781"/>
              <a:gd name="connsiteX6" fmla="*/ 300038 w 781050"/>
              <a:gd name="connsiteY6" fmla="*/ 400050 h 916781"/>
              <a:gd name="connsiteX7" fmla="*/ 428625 w 781050"/>
              <a:gd name="connsiteY7" fmla="*/ 371475 h 916781"/>
              <a:gd name="connsiteX8" fmla="*/ 552450 w 781050"/>
              <a:gd name="connsiteY8" fmla="*/ 378618 h 916781"/>
              <a:gd name="connsiteX9" fmla="*/ 659607 w 781050"/>
              <a:gd name="connsiteY9" fmla="*/ 407193 h 916781"/>
              <a:gd name="connsiteX10" fmla="*/ 781050 w 781050"/>
              <a:gd name="connsiteY10" fmla="*/ 450056 h 916781"/>
              <a:gd name="connsiteX11" fmla="*/ 762000 w 781050"/>
              <a:gd name="connsiteY11" fmla="*/ 476250 h 916781"/>
              <a:gd name="connsiteX12" fmla="*/ 702469 w 781050"/>
              <a:gd name="connsiteY12" fmla="*/ 502443 h 916781"/>
              <a:gd name="connsiteX13" fmla="*/ 616744 w 781050"/>
              <a:gd name="connsiteY13" fmla="*/ 519112 h 916781"/>
              <a:gd name="connsiteX14" fmla="*/ 488157 w 781050"/>
              <a:gd name="connsiteY14" fmla="*/ 550068 h 916781"/>
              <a:gd name="connsiteX15" fmla="*/ 442913 w 781050"/>
              <a:gd name="connsiteY15" fmla="*/ 576262 h 916781"/>
              <a:gd name="connsiteX16" fmla="*/ 533400 w 781050"/>
              <a:gd name="connsiteY16" fmla="*/ 678656 h 916781"/>
              <a:gd name="connsiteX17" fmla="*/ 561975 w 781050"/>
              <a:gd name="connsiteY17" fmla="*/ 752475 h 916781"/>
              <a:gd name="connsiteX18" fmla="*/ 569119 w 781050"/>
              <a:gd name="connsiteY18" fmla="*/ 845343 h 916781"/>
              <a:gd name="connsiteX19" fmla="*/ 554832 w 781050"/>
              <a:gd name="connsiteY19" fmla="*/ 862012 h 916781"/>
              <a:gd name="connsiteX20" fmla="*/ 478632 w 781050"/>
              <a:gd name="connsiteY20" fmla="*/ 840581 h 916781"/>
              <a:gd name="connsiteX21" fmla="*/ 388144 w 781050"/>
              <a:gd name="connsiteY21" fmla="*/ 795337 h 916781"/>
              <a:gd name="connsiteX22" fmla="*/ 309563 w 781050"/>
              <a:gd name="connsiteY22" fmla="*/ 740568 h 916781"/>
              <a:gd name="connsiteX23" fmla="*/ 259557 w 781050"/>
              <a:gd name="connsiteY23" fmla="*/ 681037 h 916781"/>
              <a:gd name="connsiteX24" fmla="*/ 135732 w 781050"/>
              <a:gd name="connsiteY24" fmla="*/ 819150 h 916781"/>
              <a:gd name="connsiteX25" fmla="*/ 16669 w 781050"/>
              <a:gd name="connsiteY25" fmla="*/ 916781 h 916781"/>
              <a:gd name="connsiteX26" fmla="*/ 0 w 781050"/>
              <a:gd name="connsiteY26" fmla="*/ 871537 h 916781"/>
              <a:gd name="connsiteX27" fmla="*/ 21432 w 781050"/>
              <a:gd name="connsiteY27" fmla="*/ 764381 h 916781"/>
              <a:gd name="connsiteX28" fmla="*/ 61913 w 781050"/>
              <a:gd name="connsiteY28" fmla="*/ 631031 h 916781"/>
              <a:gd name="connsiteX29" fmla="*/ 121444 w 781050"/>
              <a:gd name="connsiteY29" fmla="*/ 519112 h 916781"/>
              <a:gd name="connsiteX30" fmla="*/ 176213 w 781050"/>
              <a:gd name="connsiteY30" fmla="*/ 445293 h 916781"/>
              <a:gd name="connsiteX31" fmla="*/ 157163 w 781050"/>
              <a:gd name="connsiteY31" fmla="*/ 314325 h 916781"/>
              <a:gd name="connsiteX32" fmla="*/ 119063 w 781050"/>
              <a:gd name="connsiteY32" fmla="*/ 192881 h 916781"/>
              <a:gd name="connsiteX33" fmla="*/ 66675 w 781050"/>
              <a:gd name="connsiteY33" fmla="*/ 90487 h 916781"/>
              <a:gd name="connsiteX34" fmla="*/ 19050 w 781050"/>
              <a:gd name="connsiteY34" fmla="*/ 0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81050" h="916781">
                <a:moveTo>
                  <a:pt x="19050" y="0"/>
                </a:moveTo>
                <a:lnTo>
                  <a:pt x="169069" y="9525"/>
                </a:lnTo>
                <a:lnTo>
                  <a:pt x="221457" y="40481"/>
                </a:lnTo>
                <a:lnTo>
                  <a:pt x="230982" y="119062"/>
                </a:lnTo>
                <a:lnTo>
                  <a:pt x="228600" y="197643"/>
                </a:lnTo>
                <a:lnTo>
                  <a:pt x="259557" y="316706"/>
                </a:lnTo>
                <a:lnTo>
                  <a:pt x="300038" y="400050"/>
                </a:lnTo>
                <a:lnTo>
                  <a:pt x="428625" y="371475"/>
                </a:lnTo>
                <a:lnTo>
                  <a:pt x="552450" y="378618"/>
                </a:lnTo>
                <a:lnTo>
                  <a:pt x="659607" y="407193"/>
                </a:lnTo>
                <a:lnTo>
                  <a:pt x="781050" y="450056"/>
                </a:lnTo>
                <a:lnTo>
                  <a:pt x="762000" y="476250"/>
                </a:lnTo>
                <a:lnTo>
                  <a:pt x="702469" y="502443"/>
                </a:lnTo>
                <a:lnTo>
                  <a:pt x="616744" y="519112"/>
                </a:lnTo>
                <a:lnTo>
                  <a:pt x="488157" y="550068"/>
                </a:lnTo>
                <a:lnTo>
                  <a:pt x="442913" y="576262"/>
                </a:lnTo>
                <a:lnTo>
                  <a:pt x="533400" y="678656"/>
                </a:lnTo>
                <a:lnTo>
                  <a:pt x="561975" y="752475"/>
                </a:lnTo>
                <a:lnTo>
                  <a:pt x="569119" y="845343"/>
                </a:lnTo>
                <a:lnTo>
                  <a:pt x="554832" y="862012"/>
                </a:lnTo>
                <a:lnTo>
                  <a:pt x="478632" y="840581"/>
                </a:lnTo>
                <a:lnTo>
                  <a:pt x="388144" y="795337"/>
                </a:lnTo>
                <a:lnTo>
                  <a:pt x="309563" y="740568"/>
                </a:lnTo>
                <a:lnTo>
                  <a:pt x="259557" y="681037"/>
                </a:lnTo>
                <a:lnTo>
                  <a:pt x="135732" y="819150"/>
                </a:lnTo>
                <a:lnTo>
                  <a:pt x="16669" y="916781"/>
                </a:lnTo>
                <a:lnTo>
                  <a:pt x="0" y="871537"/>
                </a:lnTo>
                <a:lnTo>
                  <a:pt x="21432" y="764381"/>
                </a:lnTo>
                <a:lnTo>
                  <a:pt x="61913" y="631031"/>
                </a:lnTo>
                <a:lnTo>
                  <a:pt x="121444" y="519112"/>
                </a:lnTo>
                <a:lnTo>
                  <a:pt x="176213" y="445293"/>
                </a:lnTo>
                <a:lnTo>
                  <a:pt x="157163" y="314325"/>
                </a:lnTo>
                <a:lnTo>
                  <a:pt x="119063" y="192881"/>
                </a:lnTo>
                <a:lnTo>
                  <a:pt x="66675" y="90487"/>
                </a:lnTo>
                <a:lnTo>
                  <a:pt x="19050" y="0"/>
                </a:lnTo>
                <a:close/>
              </a:path>
            </a:pathLst>
          </a:cu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42142" y="3539421"/>
            <a:ext cx="781050" cy="916781"/>
          </a:xfrm>
          <a:custGeom>
            <a:avLst/>
            <a:gdLst>
              <a:gd name="connsiteX0" fmla="*/ 19050 w 781050"/>
              <a:gd name="connsiteY0" fmla="*/ 0 h 916781"/>
              <a:gd name="connsiteX1" fmla="*/ 169069 w 781050"/>
              <a:gd name="connsiteY1" fmla="*/ 9525 h 916781"/>
              <a:gd name="connsiteX2" fmla="*/ 221457 w 781050"/>
              <a:gd name="connsiteY2" fmla="*/ 40481 h 916781"/>
              <a:gd name="connsiteX3" fmla="*/ 230982 w 781050"/>
              <a:gd name="connsiteY3" fmla="*/ 119062 h 916781"/>
              <a:gd name="connsiteX4" fmla="*/ 228600 w 781050"/>
              <a:gd name="connsiteY4" fmla="*/ 197643 h 916781"/>
              <a:gd name="connsiteX5" fmla="*/ 259557 w 781050"/>
              <a:gd name="connsiteY5" fmla="*/ 316706 h 916781"/>
              <a:gd name="connsiteX6" fmla="*/ 300038 w 781050"/>
              <a:gd name="connsiteY6" fmla="*/ 400050 h 916781"/>
              <a:gd name="connsiteX7" fmla="*/ 428625 w 781050"/>
              <a:gd name="connsiteY7" fmla="*/ 371475 h 916781"/>
              <a:gd name="connsiteX8" fmla="*/ 552450 w 781050"/>
              <a:gd name="connsiteY8" fmla="*/ 378618 h 916781"/>
              <a:gd name="connsiteX9" fmla="*/ 659607 w 781050"/>
              <a:gd name="connsiteY9" fmla="*/ 407193 h 916781"/>
              <a:gd name="connsiteX10" fmla="*/ 781050 w 781050"/>
              <a:gd name="connsiteY10" fmla="*/ 450056 h 916781"/>
              <a:gd name="connsiteX11" fmla="*/ 762000 w 781050"/>
              <a:gd name="connsiteY11" fmla="*/ 476250 h 916781"/>
              <a:gd name="connsiteX12" fmla="*/ 702469 w 781050"/>
              <a:gd name="connsiteY12" fmla="*/ 502443 h 916781"/>
              <a:gd name="connsiteX13" fmla="*/ 616744 w 781050"/>
              <a:gd name="connsiteY13" fmla="*/ 519112 h 916781"/>
              <a:gd name="connsiteX14" fmla="*/ 488157 w 781050"/>
              <a:gd name="connsiteY14" fmla="*/ 550068 h 916781"/>
              <a:gd name="connsiteX15" fmla="*/ 442913 w 781050"/>
              <a:gd name="connsiteY15" fmla="*/ 576262 h 916781"/>
              <a:gd name="connsiteX16" fmla="*/ 533400 w 781050"/>
              <a:gd name="connsiteY16" fmla="*/ 678656 h 916781"/>
              <a:gd name="connsiteX17" fmla="*/ 561975 w 781050"/>
              <a:gd name="connsiteY17" fmla="*/ 752475 h 916781"/>
              <a:gd name="connsiteX18" fmla="*/ 569119 w 781050"/>
              <a:gd name="connsiteY18" fmla="*/ 845343 h 916781"/>
              <a:gd name="connsiteX19" fmla="*/ 554832 w 781050"/>
              <a:gd name="connsiteY19" fmla="*/ 862012 h 916781"/>
              <a:gd name="connsiteX20" fmla="*/ 478632 w 781050"/>
              <a:gd name="connsiteY20" fmla="*/ 840581 h 916781"/>
              <a:gd name="connsiteX21" fmla="*/ 388144 w 781050"/>
              <a:gd name="connsiteY21" fmla="*/ 795337 h 916781"/>
              <a:gd name="connsiteX22" fmla="*/ 309563 w 781050"/>
              <a:gd name="connsiteY22" fmla="*/ 740568 h 916781"/>
              <a:gd name="connsiteX23" fmla="*/ 259557 w 781050"/>
              <a:gd name="connsiteY23" fmla="*/ 681037 h 916781"/>
              <a:gd name="connsiteX24" fmla="*/ 135732 w 781050"/>
              <a:gd name="connsiteY24" fmla="*/ 819150 h 916781"/>
              <a:gd name="connsiteX25" fmla="*/ 16669 w 781050"/>
              <a:gd name="connsiteY25" fmla="*/ 916781 h 916781"/>
              <a:gd name="connsiteX26" fmla="*/ 0 w 781050"/>
              <a:gd name="connsiteY26" fmla="*/ 871537 h 916781"/>
              <a:gd name="connsiteX27" fmla="*/ 21432 w 781050"/>
              <a:gd name="connsiteY27" fmla="*/ 764381 h 916781"/>
              <a:gd name="connsiteX28" fmla="*/ 61913 w 781050"/>
              <a:gd name="connsiteY28" fmla="*/ 631031 h 916781"/>
              <a:gd name="connsiteX29" fmla="*/ 121444 w 781050"/>
              <a:gd name="connsiteY29" fmla="*/ 519112 h 916781"/>
              <a:gd name="connsiteX30" fmla="*/ 176213 w 781050"/>
              <a:gd name="connsiteY30" fmla="*/ 445293 h 916781"/>
              <a:gd name="connsiteX31" fmla="*/ 157163 w 781050"/>
              <a:gd name="connsiteY31" fmla="*/ 314325 h 916781"/>
              <a:gd name="connsiteX32" fmla="*/ 119063 w 781050"/>
              <a:gd name="connsiteY32" fmla="*/ 192881 h 916781"/>
              <a:gd name="connsiteX33" fmla="*/ 66675 w 781050"/>
              <a:gd name="connsiteY33" fmla="*/ 90487 h 916781"/>
              <a:gd name="connsiteX34" fmla="*/ 19050 w 781050"/>
              <a:gd name="connsiteY34" fmla="*/ 0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81050" h="916781">
                <a:moveTo>
                  <a:pt x="19050" y="0"/>
                </a:moveTo>
                <a:lnTo>
                  <a:pt x="169069" y="9525"/>
                </a:lnTo>
                <a:lnTo>
                  <a:pt x="221457" y="40481"/>
                </a:lnTo>
                <a:lnTo>
                  <a:pt x="230982" y="119062"/>
                </a:lnTo>
                <a:lnTo>
                  <a:pt x="228600" y="197643"/>
                </a:lnTo>
                <a:lnTo>
                  <a:pt x="259557" y="316706"/>
                </a:lnTo>
                <a:lnTo>
                  <a:pt x="300038" y="400050"/>
                </a:lnTo>
                <a:lnTo>
                  <a:pt x="428625" y="371475"/>
                </a:lnTo>
                <a:lnTo>
                  <a:pt x="552450" y="378618"/>
                </a:lnTo>
                <a:lnTo>
                  <a:pt x="659607" y="407193"/>
                </a:lnTo>
                <a:lnTo>
                  <a:pt x="781050" y="450056"/>
                </a:lnTo>
                <a:lnTo>
                  <a:pt x="762000" y="476250"/>
                </a:lnTo>
                <a:lnTo>
                  <a:pt x="702469" y="502443"/>
                </a:lnTo>
                <a:lnTo>
                  <a:pt x="616744" y="519112"/>
                </a:lnTo>
                <a:lnTo>
                  <a:pt x="488157" y="550068"/>
                </a:lnTo>
                <a:lnTo>
                  <a:pt x="442913" y="576262"/>
                </a:lnTo>
                <a:lnTo>
                  <a:pt x="533400" y="678656"/>
                </a:lnTo>
                <a:lnTo>
                  <a:pt x="561975" y="752475"/>
                </a:lnTo>
                <a:lnTo>
                  <a:pt x="569119" y="845343"/>
                </a:lnTo>
                <a:lnTo>
                  <a:pt x="554832" y="862012"/>
                </a:lnTo>
                <a:lnTo>
                  <a:pt x="478632" y="840581"/>
                </a:lnTo>
                <a:lnTo>
                  <a:pt x="388144" y="795337"/>
                </a:lnTo>
                <a:lnTo>
                  <a:pt x="309563" y="740568"/>
                </a:lnTo>
                <a:lnTo>
                  <a:pt x="259557" y="681037"/>
                </a:lnTo>
                <a:lnTo>
                  <a:pt x="135732" y="819150"/>
                </a:lnTo>
                <a:lnTo>
                  <a:pt x="16669" y="916781"/>
                </a:lnTo>
                <a:lnTo>
                  <a:pt x="0" y="871537"/>
                </a:lnTo>
                <a:lnTo>
                  <a:pt x="21432" y="764381"/>
                </a:lnTo>
                <a:lnTo>
                  <a:pt x="61913" y="631031"/>
                </a:lnTo>
                <a:lnTo>
                  <a:pt x="121444" y="519112"/>
                </a:lnTo>
                <a:lnTo>
                  <a:pt x="176213" y="445293"/>
                </a:lnTo>
                <a:lnTo>
                  <a:pt x="157163" y="314325"/>
                </a:lnTo>
                <a:lnTo>
                  <a:pt x="119063" y="192881"/>
                </a:lnTo>
                <a:lnTo>
                  <a:pt x="66675" y="90487"/>
                </a:lnTo>
                <a:lnTo>
                  <a:pt x="19050" y="0"/>
                </a:lnTo>
                <a:close/>
              </a:path>
            </a:pathLst>
          </a:cu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655244"/>
            <a:ext cx="21712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853543" y="3668486"/>
            <a:ext cx="29021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3886200" y="3668485"/>
            <a:ext cx="29021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512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278 -0.53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65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217"/>
            <a:ext cx="9387094" cy="38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18857" y="2878744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mirror image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90800" y="3657600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3600" baseline="-250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(ABCD)</a:t>
            </a:r>
            <a:endParaRPr lang="en-US" sz="36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3913"/>
            <a:ext cx="89916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4038600" y="2438400"/>
            <a:ext cx="108204" cy="108204"/>
          </a:xfrm>
          <a:prstGeom prst="ellipse">
            <a:avLst/>
          </a:prstGeom>
          <a:solidFill>
            <a:srgbClr val="451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517898" y="3421189"/>
            <a:ext cx="108204" cy="108204"/>
          </a:xfrm>
          <a:prstGeom prst="ellipse">
            <a:avLst/>
          </a:prstGeom>
          <a:solidFill>
            <a:srgbClr val="451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51298" y="3222498"/>
            <a:ext cx="108204" cy="108204"/>
          </a:xfrm>
          <a:prstGeom prst="ellipse">
            <a:avLst/>
          </a:prstGeom>
          <a:solidFill>
            <a:srgbClr val="451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068887" y="2462215"/>
            <a:ext cx="1066800" cy="838200"/>
          </a:xfrm>
          <a:prstGeom prst="line">
            <a:avLst/>
          </a:prstGeom>
          <a:ln w="25400">
            <a:solidFill>
              <a:srgbClr val="451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4"/>
          </p:cNvCxnSpPr>
          <p:nvPr/>
        </p:nvCxnSpPr>
        <p:spPr>
          <a:xfrm>
            <a:off x="4067994" y="2472194"/>
            <a:ext cx="504006" cy="1057199"/>
          </a:xfrm>
          <a:prstGeom prst="line">
            <a:avLst/>
          </a:prstGeom>
          <a:ln w="25400">
            <a:solidFill>
              <a:srgbClr val="451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360000" flipV="1">
            <a:off x="4557559" y="3238344"/>
            <a:ext cx="548640" cy="274320"/>
          </a:xfrm>
          <a:prstGeom prst="line">
            <a:avLst/>
          </a:prstGeom>
          <a:ln w="25400">
            <a:solidFill>
              <a:srgbClr val="451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581400" y="2231233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U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283202" y="347529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159502" y="2979439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>
            <a:stCxn id="5" idx="0"/>
          </p:cNvCxnSpPr>
          <p:nvPr/>
        </p:nvCxnSpPr>
        <p:spPr>
          <a:xfrm flipV="1">
            <a:off x="5105400" y="1905001"/>
            <a:ext cx="304800" cy="131749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78029" y="3937254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  <a:latin typeface="Cambria Math"/>
                <a:ea typeface="Cambria Math"/>
              </a:rPr>
              <a:t>⟘</a:t>
            </a:r>
            <a:r>
              <a:rPr lang="en-US" sz="2400" dirty="0" smtClean="0">
                <a:solidFill>
                  <a:srgbClr val="0000FF"/>
                </a:solidFill>
              </a:rPr>
              <a:t> NN’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37472" y="3980136"/>
            <a:ext cx="457666" cy="0"/>
          </a:xfrm>
          <a:prstGeom prst="line">
            <a:avLst/>
          </a:prstGeom>
          <a:ln w="25400">
            <a:solidFill>
              <a:srgbClr val="451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845302" y="4876799"/>
            <a:ext cx="2649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Distance is equal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638800" y="5483205"/>
            <a:ext cx="207534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clockwise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0" grpId="0"/>
      <p:bldP spid="21" grpId="0"/>
      <p:bldP spid="22" grpId="0"/>
      <p:bldP spid="15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23838"/>
            <a:ext cx="897255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886092" y="4419599"/>
            <a:ext cx="326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400" dirty="0" smtClean="0">
                <a:solidFill>
                  <a:srgbClr val="0000FF"/>
                </a:solidFill>
              </a:rPr>
              <a:t>A = m</a:t>
            </a:r>
            <a:r>
              <a:rPr lang="en-US" sz="2400" dirty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400" dirty="0" smtClean="0">
                <a:solidFill>
                  <a:srgbClr val="0000FF"/>
                </a:solidFill>
              </a:rPr>
              <a:t> A’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43400" y="5257800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Between A’ and B’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0" y="57499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A’, F’ and B’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67200" y="6324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AD = A’D’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163304" y="3232944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48000" y="3991425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38400" y="2174079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endCxn id="18" idx="7"/>
          </p:cNvCxnSpPr>
          <p:nvPr/>
        </p:nvCxnSpPr>
        <p:spPr>
          <a:xfrm flipV="1">
            <a:off x="2490784" y="2006183"/>
            <a:ext cx="1239803" cy="250277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8" idx="7"/>
          </p:cNvCxnSpPr>
          <p:nvPr/>
        </p:nvCxnSpPr>
        <p:spPr>
          <a:xfrm flipV="1">
            <a:off x="3116262" y="2006183"/>
            <a:ext cx="614325" cy="2053506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42162" y="305833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D’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90784" y="224234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C’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50581" y="1650204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B’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56724" y="379774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A’</a:t>
            </a:r>
          </a:p>
        </p:txBody>
      </p:sp>
      <p:cxnSp>
        <p:nvCxnSpPr>
          <p:cNvPr id="16" name="Straight Connector 15"/>
          <p:cNvCxnSpPr>
            <a:endCxn id="8" idx="6"/>
          </p:cNvCxnSpPr>
          <p:nvPr/>
        </p:nvCxnSpPr>
        <p:spPr>
          <a:xfrm>
            <a:off x="2231566" y="3288506"/>
            <a:ext cx="952959" cy="771182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</p:cNvCxnSpPr>
          <p:nvPr/>
        </p:nvCxnSpPr>
        <p:spPr>
          <a:xfrm flipV="1">
            <a:off x="2231567" y="2273522"/>
            <a:ext cx="283031" cy="1095947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3614056" y="1986189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281111" y="3220243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23424" y="3026567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F’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8" grpId="0" animBg="1"/>
      <p:bldP spid="20" grpId="0" animBg="1"/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861</Words>
  <Application>Microsoft Office PowerPoint</Application>
  <PresentationFormat>On-screen Show (4:3)</PresentationFormat>
  <Paragraphs>320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Calibri</vt:lpstr>
      <vt:lpstr>Cambria Math</vt:lpstr>
      <vt:lpstr>Office Theme</vt:lpstr>
      <vt:lpstr>Essential</vt:lpstr>
      <vt:lpstr>1_Essential</vt:lpstr>
      <vt:lpstr>Lesson 5-1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Warm Up</vt:lpstr>
      <vt:lpstr>Lesson 5-2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Up… on whiteboards!</vt:lpstr>
      <vt:lpstr>PowerPoint Presentation</vt:lpstr>
      <vt:lpstr>PowerPoint Presentation</vt:lpstr>
      <vt:lpstr>PowerPoint Presentation</vt:lpstr>
      <vt:lpstr>Lesson 5-3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Ottawa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5-1</dc:title>
  <dc:creator>sotol</dc:creator>
  <cp:lastModifiedBy>klassenk</cp:lastModifiedBy>
  <cp:revision>61</cp:revision>
  <dcterms:created xsi:type="dcterms:W3CDTF">2014-10-30T13:40:13Z</dcterms:created>
  <dcterms:modified xsi:type="dcterms:W3CDTF">2015-12-04T15:53:55Z</dcterms:modified>
</cp:coreProperties>
</file>