
<file path=[Content_Types].xml><?xml version="1.0" encoding="utf-8"?>
<Types xmlns="http://schemas.openxmlformats.org/package/2006/content-types">
  <Default Extension="tmp" ContentType="image/png"/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58"/>
  </p:notesMasterIdLst>
  <p:sldIdLst>
    <p:sldId id="256" r:id="rId3"/>
    <p:sldId id="257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59" r:id="rId14"/>
    <p:sldId id="260" r:id="rId15"/>
    <p:sldId id="261" r:id="rId16"/>
    <p:sldId id="262" r:id="rId17"/>
    <p:sldId id="296" r:id="rId18"/>
    <p:sldId id="263" r:id="rId19"/>
    <p:sldId id="264" r:id="rId20"/>
    <p:sldId id="265" r:id="rId21"/>
    <p:sldId id="297" r:id="rId22"/>
    <p:sldId id="298" r:id="rId23"/>
    <p:sldId id="299" r:id="rId24"/>
    <p:sldId id="300" r:id="rId25"/>
    <p:sldId id="266" r:id="rId26"/>
    <p:sldId id="267" r:id="rId27"/>
    <p:sldId id="268" r:id="rId28"/>
    <p:sldId id="269" r:id="rId29"/>
    <p:sldId id="270" r:id="rId30"/>
    <p:sldId id="301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27" r:id="rId50"/>
    <p:sldId id="326" r:id="rId51"/>
    <p:sldId id="309" r:id="rId52"/>
    <p:sldId id="310" r:id="rId53"/>
    <p:sldId id="311" r:id="rId54"/>
    <p:sldId id="312" r:id="rId55"/>
    <p:sldId id="313" r:id="rId56"/>
    <p:sldId id="328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67595-6EFC-4449-8342-121548357B68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66B9F-A505-468F-B11D-7E12B68C5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5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DF25441C-EE01-4221-9C53-48B2B3A23902}" type="slidenum">
              <a:rPr lang="en-US" altLang="en-US" sz="1200" b="0" baseline="0" smtClean="0"/>
              <a:pPr/>
              <a:t>3</a:t>
            </a:fld>
            <a:endParaRPr lang="en-US" altLang="en-US" sz="1200" b="0" baseline="0" smtClean="0"/>
          </a:p>
        </p:txBody>
      </p:sp>
      <p:sp>
        <p:nvSpPr>
          <p:cNvPr id="246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9A9254BD-AE5A-4035-984E-E8C58D6B63C7}" type="slidenum">
              <a:rPr lang="en-US" altLang="en-US" sz="1200" b="0" baseline="0" smtClean="0"/>
              <a:pPr/>
              <a:t>55</a:t>
            </a:fld>
            <a:endParaRPr lang="en-US" altLang="en-US" sz="1200" b="0" baseline="0" smtClean="0"/>
          </a:p>
        </p:txBody>
      </p:sp>
      <p:sp>
        <p:nvSpPr>
          <p:cNvPr id="254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D389C04C-B89F-4DC7-8884-C9EBA5B0D64D}" type="slidenum">
              <a:rPr lang="en-US" altLang="en-US" sz="1200" b="0" baseline="0" smtClean="0"/>
              <a:pPr/>
              <a:t>4</a:t>
            </a:fld>
            <a:endParaRPr lang="en-US" altLang="en-US" sz="1200" b="0" baseline="0" smtClean="0"/>
          </a:p>
        </p:txBody>
      </p:sp>
      <p:sp>
        <p:nvSpPr>
          <p:cNvPr id="247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5BD8A1B3-6259-41C4-B6CE-FA55656F0678}" type="slidenum">
              <a:rPr lang="en-US" altLang="en-US" sz="1200" b="0" baseline="0" smtClean="0"/>
              <a:pPr/>
              <a:t>7</a:t>
            </a:fld>
            <a:endParaRPr lang="en-US" altLang="en-US" sz="1200" b="0" baseline="0" smtClean="0"/>
          </a:p>
        </p:txBody>
      </p:sp>
      <p:sp>
        <p:nvSpPr>
          <p:cNvPr id="248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5BD8A1B3-6259-41C4-B6CE-FA55656F0678}" type="slidenum">
              <a:rPr lang="en-US" altLang="en-US" sz="1200" b="0" baseline="0" smtClean="0"/>
              <a:pPr/>
              <a:t>8</a:t>
            </a:fld>
            <a:endParaRPr lang="en-US" altLang="en-US" sz="1200" b="0" baseline="0" smtClean="0"/>
          </a:p>
        </p:txBody>
      </p:sp>
      <p:sp>
        <p:nvSpPr>
          <p:cNvPr id="248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F4503DB8-9DFA-41BD-BB98-14C9B8861218}" type="slidenum">
              <a:rPr lang="en-US" altLang="en-US" sz="1200" b="0" baseline="0" smtClean="0"/>
              <a:pPr/>
              <a:t>9</a:t>
            </a:fld>
            <a:endParaRPr lang="en-US" altLang="en-US" sz="1200" b="0" baseline="0" smtClean="0"/>
          </a:p>
        </p:txBody>
      </p:sp>
      <p:sp>
        <p:nvSpPr>
          <p:cNvPr id="249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32E9ECA6-C8F5-4C76-A107-222DFA1762E2}" type="slidenum">
              <a:rPr lang="en-US" altLang="en-US" sz="1200" b="0" baseline="0" smtClean="0"/>
              <a:pPr/>
              <a:t>10</a:t>
            </a:fld>
            <a:endParaRPr lang="en-US" altLang="en-US" sz="1200" b="0" baseline="0" smtClean="0"/>
          </a:p>
        </p:txBody>
      </p:sp>
      <p:sp>
        <p:nvSpPr>
          <p:cNvPr id="250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9A9254BD-AE5A-4035-984E-E8C58D6B63C7}" type="slidenum">
              <a:rPr lang="en-US" altLang="en-US" sz="1200" b="0" baseline="0" smtClean="0"/>
              <a:pPr/>
              <a:t>11</a:t>
            </a:fld>
            <a:endParaRPr lang="en-US" altLang="en-US" sz="1200" b="0" baseline="0" smtClean="0"/>
          </a:p>
        </p:txBody>
      </p:sp>
      <p:sp>
        <p:nvSpPr>
          <p:cNvPr id="254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9A9254BD-AE5A-4035-984E-E8C58D6B63C7}" type="slidenum">
              <a:rPr lang="en-US" altLang="en-US" sz="1200" b="0" baseline="0" smtClean="0"/>
              <a:pPr/>
              <a:t>29</a:t>
            </a:fld>
            <a:endParaRPr lang="en-US" altLang="en-US" sz="1200" b="0" baseline="0" smtClean="0"/>
          </a:p>
        </p:txBody>
      </p:sp>
      <p:sp>
        <p:nvSpPr>
          <p:cNvPr id="254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 baseline="50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fld id="{9A9254BD-AE5A-4035-984E-E8C58D6B63C7}" type="slidenum">
              <a:rPr lang="en-US" altLang="en-US" sz="1200" b="0" baseline="0" smtClean="0"/>
              <a:pPr/>
              <a:t>49</a:t>
            </a:fld>
            <a:endParaRPr lang="en-US" altLang="en-US" sz="1200" b="0" baseline="0" smtClean="0"/>
          </a:p>
        </p:txBody>
      </p:sp>
      <p:sp>
        <p:nvSpPr>
          <p:cNvPr id="254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4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1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31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F6A5-704B-4C5A-8C30-BD06F59FC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24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56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2FA285-AD45-4F39-AB6E-9DB469FE146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35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A61CF3-3BC8-4CE5-BB56-B1144F0E18C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71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81FC50-F002-4D20-8B6F-C3FFCB9696F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66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54339F-37D1-4B9B-92C2-70054A10990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93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6B5B7A-CFE0-480B-9999-EAA92B7D8EC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56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C5C4BA-02D8-47EF-B1D7-F6470F57248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536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AE149C-0DEF-43A1-8D02-0C95E8A26A4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9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58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598F39-B0FD-46E8-82FB-CE15241DABC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755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02ADF1-0E49-4337-B5E4-22A801FE6D4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46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B529DF-F3D7-45DE-9589-737D719BE69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238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F515F1-8FA6-44B8-B533-9BF878A68F5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1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3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0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1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5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3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0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ECB14-E314-47DB-813F-6FCB490E26EF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4DC33-D242-4103-9DAC-CBED7E4A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CF8490-9A6F-46F4-AB66-80C559CE8617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45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5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81489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5" Type="http://schemas.openxmlformats.org/officeDocument/2006/relationships/image" Target="../media/image5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7.w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8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tmp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tmp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tmp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8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n-US" sz="60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Unit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sz="6000" b="1" kern="0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/>
              </a:rPr>
              <a:t>Exponential and Logarithmic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5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9154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5638800" cy="322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990099"/>
                </a:solidFill>
                <a:ea typeface="ＭＳ Ｐゴシック" pitchFamily="34" charset="-128"/>
              </a:rPr>
              <a:t>Your Turn 1:</a:t>
            </a:r>
            <a:r>
              <a:rPr lang="en-US" altLang="en-US" sz="280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113669" name="Rectangle 7"/>
          <p:cNvSpPr>
            <a:spLocks noChangeArrowheads="1"/>
          </p:cNvSpPr>
          <p:nvPr/>
        </p:nvSpPr>
        <p:spPr bwMode="auto">
          <a:xfrm>
            <a:off x="457200" y="5791200"/>
            <a:ext cx="831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i="1"/>
              <a:t>How are the two lines related?</a:t>
            </a:r>
            <a:endParaRPr lang="en-US" altLang="en-US" sz="22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/>
              <a:t>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411479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175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8000" b="1" dirty="0" smtClean="0">
                <a:ea typeface="ＭＳ Ｐゴシック" pitchFamily="34" charset="-128"/>
              </a:rPr>
              <a:t>Assignment</a:t>
            </a:r>
            <a:endParaRPr lang="en-US" altLang="en-US" b="1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320782"/>
            <a:ext cx="4104200" cy="913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0" b="0" dirty="0" smtClean="0"/>
              <a:t>6.1 Worksheet</a:t>
            </a:r>
            <a:endParaRPr lang="en-US" sz="8000" b="0" dirty="0"/>
          </a:p>
        </p:txBody>
      </p:sp>
    </p:spTree>
    <p:extLst>
      <p:ext uri="{BB962C8B-B14F-4D97-AF65-F5344CB8AC3E}">
        <p14:creationId xmlns:p14="http://schemas.microsoft.com/office/powerpoint/2010/main" val="1413020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905000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54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Lesson 6.2</a:t>
            </a: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/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Exponential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44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001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Learning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</a:t>
            </a:r>
            <a:r>
              <a:rPr kumimoji="0" 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Targets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426726"/>
            <a:ext cx="8458200" cy="408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endParaRPr lang="en-US" sz="800" b="1" kern="0" dirty="0">
              <a:solidFill>
                <a:srgbClr val="000514">
                  <a:lumMod val="50000"/>
                  <a:lumOff val="50000"/>
                </a:srgbClr>
              </a:solidFill>
              <a:latin typeface="Garamond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endParaRPr lang="en-US" sz="800" b="1" kern="0" dirty="0">
              <a:solidFill>
                <a:srgbClr val="000514">
                  <a:lumMod val="50000"/>
                  <a:lumOff val="50000"/>
                </a:srgbClr>
              </a:solidFill>
              <a:latin typeface="Garamond"/>
            </a:endParaRP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sz="2400" b="1" kern="0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/>
              </a:rPr>
              <a:t>• </a:t>
            </a:r>
            <a:r>
              <a:rPr lang="en-US" sz="3200" b="1" kern="0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/>
              </a:rPr>
              <a:t> </a:t>
            </a:r>
            <a:r>
              <a:rPr lang="en-US" sz="2400" b="1" kern="0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/>
              </a:rPr>
              <a:t>I can graph exponential functions.</a:t>
            </a: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endParaRPr lang="en-US" sz="2400" b="1" kern="0" dirty="0">
              <a:solidFill>
                <a:srgbClr val="000514">
                  <a:lumMod val="50000"/>
                  <a:lumOff val="50000"/>
                </a:srgbClr>
              </a:solidFill>
              <a:latin typeface="Garamond"/>
            </a:endParaRP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sz="2400" b="1" kern="0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/>
              </a:rPr>
              <a:t>•  I can determine if an exponential function is growth or decay.</a:t>
            </a: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endParaRPr lang="en-US" sz="2400" b="1" kern="0" dirty="0">
              <a:solidFill>
                <a:srgbClr val="000514">
                  <a:lumMod val="50000"/>
                  <a:lumOff val="50000"/>
                </a:srgbClr>
              </a:solidFill>
              <a:latin typeface="Garamond"/>
            </a:endParaRP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sz="2400" b="1" kern="0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/>
              </a:rPr>
              <a:t>•  I can write an exponential function given </a:t>
            </a:r>
            <a:r>
              <a:rPr lang="en-US" sz="2400" b="1" kern="0" dirty="0" smtClean="0">
                <a:solidFill>
                  <a:srgbClr val="000514">
                    <a:lumMod val="50000"/>
                    <a:lumOff val="50000"/>
                  </a:srgbClr>
                </a:solidFill>
                <a:latin typeface="Garamond"/>
              </a:rPr>
              <a:t>values.</a:t>
            </a:r>
            <a:endParaRPr lang="en-US" sz="2400" b="1" kern="0" dirty="0">
              <a:solidFill>
                <a:srgbClr val="000514">
                  <a:lumMod val="50000"/>
                  <a:lumOff val="50000"/>
                </a:srgbClr>
              </a:solidFill>
              <a:latin typeface="Garamond"/>
            </a:endParaRP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endParaRPr lang="en-US" sz="2400" b="1" kern="0" dirty="0">
              <a:solidFill>
                <a:srgbClr val="000514">
                  <a:lumMod val="50000"/>
                  <a:lumOff val="50000"/>
                </a:srgbClr>
              </a:solidFill>
              <a:latin typeface="Garamond"/>
            </a:endParaRP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sz="2400" b="1" kern="0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/>
              </a:rPr>
              <a:t>•  I can solve </a:t>
            </a:r>
            <a:r>
              <a:rPr lang="en-US" sz="2400" b="1" kern="0" dirty="0" smtClean="0">
                <a:solidFill>
                  <a:srgbClr val="000514">
                    <a:lumMod val="50000"/>
                    <a:lumOff val="50000"/>
                  </a:srgbClr>
                </a:solidFill>
                <a:latin typeface="Garamond"/>
              </a:rPr>
              <a:t>exponential functions.</a:t>
            </a:r>
            <a:endParaRPr lang="en-US" sz="2400" b="1" kern="0" dirty="0">
              <a:solidFill>
                <a:srgbClr val="000514">
                  <a:lumMod val="50000"/>
                  <a:lumOff val="50000"/>
                </a:srgbClr>
              </a:solidFill>
              <a:latin typeface="Garamond"/>
            </a:endParaRP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endParaRPr lang="en-US" sz="800" b="1" kern="0" dirty="0">
              <a:solidFill>
                <a:srgbClr val="000514">
                  <a:lumMod val="50000"/>
                  <a:lumOff val="50000"/>
                </a:srgbClr>
              </a:solidFill>
              <a:latin typeface="Garamond"/>
            </a:endParaRP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endParaRPr lang="en-US" sz="800" b="1" kern="0" dirty="0">
              <a:solidFill>
                <a:srgbClr val="000514">
                  <a:lumMod val="50000"/>
                  <a:lumOff val="50000"/>
                </a:srgbClr>
              </a:solidFill>
              <a:latin typeface="Garamond"/>
            </a:endParaRPr>
          </a:p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sz="2000" b="1" kern="0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/>
              </a:rPr>
              <a:t>	</a:t>
            </a:r>
            <a:r>
              <a:rPr lang="en-US" sz="2800" b="1" kern="0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81255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534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 pitchFamily="18" charset="0"/>
              </a:rPr>
              <a:t>Graphing an exponential function: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 pitchFamily="18" charset="0"/>
              </a:rPr>
              <a:t>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 pitchFamily="18" charset="0"/>
              </a:rPr>
              <a:t>	y = </a:t>
            </a:r>
            <a:r>
              <a:rPr lang="en-US" altLang="en-US" sz="3600" b="1" dirty="0" err="1">
                <a:solidFill>
                  <a:srgbClr val="000514">
                    <a:lumMod val="50000"/>
                    <a:lumOff val="50000"/>
                  </a:srgbClr>
                </a:solidFill>
                <a:latin typeface="Garamond" pitchFamily="18" charset="0"/>
              </a:rPr>
              <a:t>a∙b</a:t>
            </a:r>
            <a:r>
              <a:rPr lang="en-US" altLang="en-US" sz="3600" b="1" baseline="30000" dirty="0" err="1">
                <a:solidFill>
                  <a:srgbClr val="000514">
                    <a:lumMod val="50000"/>
                    <a:lumOff val="50000"/>
                  </a:srgbClr>
                </a:solidFill>
                <a:latin typeface="Garamond" pitchFamily="18" charset="0"/>
              </a:rPr>
              <a:t>x</a:t>
            </a:r>
            <a:r>
              <a:rPr lang="en-US" altLang="en-US" sz="3600" b="1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 pitchFamily="18" charset="0"/>
              </a:rPr>
              <a:t>	</a:t>
            </a:r>
            <a:r>
              <a:rPr lang="en-US" altLang="en-US" sz="4000" b="1" dirty="0">
                <a:solidFill>
                  <a:srgbClr val="FF0000"/>
                </a:solidFill>
                <a:latin typeface="Garamond" pitchFamily="18" charset="0"/>
              </a:rPr>
              <a:t>standard form of an </a:t>
            </a:r>
            <a:r>
              <a:rPr lang="en-US" altLang="en-US" sz="4000" b="1" dirty="0" smtClean="0">
                <a:solidFill>
                  <a:srgbClr val="FF0000"/>
                </a:solidFill>
                <a:latin typeface="Garamond" pitchFamily="18" charset="0"/>
              </a:rPr>
              <a:t>					exponential </a:t>
            </a:r>
            <a:r>
              <a:rPr lang="en-US" altLang="en-US" sz="4000" b="1" dirty="0">
                <a:solidFill>
                  <a:srgbClr val="FF0000"/>
                </a:solidFill>
                <a:latin typeface="Garamond" pitchFamily="18" charset="0"/>
              </a:rPr>
              <a:t>function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600" b="1" dirty="0">
              <a:solidFill>
                <a:srgbClr val="000514">
                  <a:lumMod val="50000"/>
                  <a:lumOff val="50000"/>
                </a:srgbClr>
              </a:solidFill>
              <a:latin typeface="Garamond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 pitchFamily="18" charset="0"/>
              </a:rPr>
              <a:t>	a = y-intercept	</a:t>
            </a:r>
            <a:r>
              <a:rPr lang="en-US" altLang="en-US" sz="3600" b="1" dirty="0">
                <a:solidFill>
                  <a:srgbClr val="FF0000"/>
                </a:solidFill>
                <a:latin typeface="Garamond" pitchFamily="18" charset="0"/>
              </a:rPr>
              <a:t>(0,a)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600" b="1" dirty="0">
              <a:solidFill>
                <a:srgbClr val="000514">
                  <a:lumMod val="50000"/>
                  <a:lumOff val="50000"/>
                </a:srgbClr>
              </a:solidFill>
              <a:latin typeface="Garamond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 pitchFamily="18" charset="0"/>
              </a:rPr>
              <a:t>	b = base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600" b="1" dirty="0">
              <a:solidFill>
                <a:srgbClr val="000514">
                  <a:lumMod val="50000"/>
                  <a:lumOff val="50000"/>
                </a:srgbClr>
              </a:solidFill>
              <a:latin typeface="Garamond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000514">
                    <a:lumMod val="50000"/>
                    <a:lumOff val="50000"/>
                  </a:srgbClr>
                </a:solidFill>
                <a:latin typeface="Garamond" pitchFamily="18" charset="0"/>
              </a:rPr>
              <a:t>	x = exponent</a:t>
            </a:r>
          </a:p>
        </p:txBody>
      </p:sp>
    </p:spTree>
    <p:extLst>
      <p:ext uri="{BB962C8B-B14F-4D97-AF65-F5344CB8AC3E}">
        <p14:creationId xmlns:p14="http://schemas.microsoft.com/office/powerpoint/2010/main" val="54168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8" y="16271"/>
            <a:ext cx="838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rgbClr val="0070C0"/>
                </a:solidFill>
                <a:effectLst/>
              </a:rPr>
              <a:t>Example 1:</a:t>
            </a:r>
            <a:r>
              <a:rPr lang="en-US" sz="4400" b="1" dirty="0" smtClean="0">
                <a:solidFill>
                  <a:srgbClr val="0070C0"/>
                </a:solidFill>
                <a:effectLst/>
              </a:rPr>
              <a:t> </a:t>
            </a:r>
            <a:br>
              <a:rPr lang="en-US" sz="4400" b="1" dirty="0" smtClean="0">
                <a:solidFill>
                  <a:srgbClr val="0070C0"/>
                </a:solidFill>
                <a:effectLst/>
              </a:rPr>
            </a:br>
            <a:r>
              <a:rPr lang="en-US" sz="4400" b="1" dirty="0" smtClean="0">
                <a:solidFill>
                  <a:srgbClr val="0070C0"/>
                </a:solidFill>
                <a:effectLst/>
              </a:rPr>
              <a:t>Graphing Exponential Functions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Sketch the graph of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i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r>
              <a:rPr lang="en-US" altLang="en-US" sz="3200" b="1" i="1" baseline="30000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identify its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 and range.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b="1" dirty="0">
              <a:solidFill>
                <a:srgbClr val="000514">
                  <a:lumMod val="50000"/>
                  <a:lumOff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b="1" dirty="0">
              <a:solidFill>
                <a:srgbClr val="000514">
                  <a:lumMod val="50000"/>
                  <a:lumOff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Domain:________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b="1" dirty="0">
              <a:solidFill>
                <a:srgbClr val="000514">
                  <a:lumMod val="50000"/>
                  <a:lumOff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Range:_________</a:t>
            </a:r>
            <a:endParaRPr lang="en-US" altLang="en-US" sz="3200" dirty="0">
              <a:solidFill>
                <a:srgbClr val="000514">
                  <a:lumMod val="50000"/>
                  <a:lumOff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oord_plane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970338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350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8" y="16271"/>
            <a:ext cx="838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rgbClr val="0070C0"/>
                </a:solidFill>
                <a:effectLst/>
              </a:rPr>
              <a:t>Example 2:</a:t>
            </a:r>
            <a:r>
              <a:rPr lang="en-US" sz="4400" b="1" dirty="0" smtClean="0">
                <a:solidFill>
                  <a:srgbClr val="0070C0"/>
                </a:solidFill>
                <a:effectLst/>
              </a:rPr>
              <a:t> </a:t>
            </a:r>
            <a:br>
              <a:rPr lang="en-US" sz="4400" b="1" dirty="0" smtClean="0">
                <a:solidFill>
                  <a:srgbClr val="0070C0"/>
                </a:solidFill>
                <a:effectLst/>
              </a:rPr>
            </a:br>
            <a:r>
              <a:rPr lang="en-US" sz="4400" b="1" dirty="0" smtClean="0">
                <a:solidFill>
                  <a:srgbClr val="0070C0"/>
                </a:solidFill>
                <a:effectLst/>
              </a:rPr>
              <a:t>Graphing Exponential Functions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Sketch the graph of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i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smtClean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</a:t>
            </a:r>
            <a:r>
              <a:rPr lang="en-US" altLang="en-US" sz="3200" b="1" i="1" baseline="30000" dirty="0" smtClean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dirty="0" smtClean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identify its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 and range.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b="1" dirty="0">
              <a:solidFill>
                <a:srgbClr val="000514">
                  <a:lumMod val="50000"/>
                  <a:lumOff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b="1" dirty="0">
              <a:solidFill>
                <a:srgbClr val="000514">
                  <a:lumMod val="50000"/>
                  <a:lumOff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Domain:________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b="1" dirty="0">
              <a:solidFill>
                <a:srgbClr val="000514">
                  <a:lumMod val="50000"/>
                  <a:lumOff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000514">
                    <a:lumMod val="50000"/>
                    <a:lumOff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Range:_________</a:t>
            </a:r>
            <a:endParaRPr lang="en-US" altLang="en-US" sz="3200" dirty="0">
              <a:solidFill>
                <a:srgbClr val="000514">
                  <a:lumMod val="50000"/>
                  <a:lumOff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oord_plane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970338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924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30413" y="2678113"/>
            <a:ext cx="2224087" cy="2198687"/>
          </a:xfrm>
          <a:prstGeom prst="rect">
            <a:avLst/>
          </a:prstGeom>
          <a:solidFill>
            <a:srgbClr val="0099CC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49500" y="2971800"/>
            <a:ext cx="1370013" cy="5842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16100" y="1981200"/>
            <a:ext cx="551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What type of function is it?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54500" y="3001963"/>
            <a:ext cx="132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Growth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30413" y="4114800"/>
            <a:ext cx="2224087" cy="5842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44987" y="4175125"/>
            <a:ext cx="1141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Decay</a:t>
            </a:r>
          </a:p>
        </p:txBody>
      </p:sp>
    </p:spTree>
    <p:extLst>
      <p:ext uri="{BB962C8B-B14F-4D97-AF65-F5344CB8AC3E}">
        <p14:creationId xmlns:p14="http://schemas.microsoft.com/office/powerpoint/2010/main" val="1326331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</a:t>
            </a:r>
            <a:r>
              <a:rPr kumimoji="0" lang="en-US" sz="4400" b="1" i="0" u="sng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3: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Tell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if an exponential function is growth or decay.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2659062"/>
            <a:ext cx="1457325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25" y="2508250"/>
            <a:ext cx="1270000" cy="7889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2430462"/>
            <a:ext cx="1524000" cy="990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218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048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4: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</a:t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Write an exponential function whose graph passes through the given points.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j-ea"/>
              <a:cs typeface="+mj-cs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136073" y="1752600"/>
            <a:ext cx="4495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(0, -2) and (3, -54)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90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2136339"/>
            <a:ext cx="7086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54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Lesson 6.1</a:t>
            </a: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/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Inverse Functions and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23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048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5: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</a:t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Write an exponential function whose graph passes through the given points.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j-ea"/>
              <a:cs typeface="+mj-cs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136073" y="1752600"/>
            <a:ext cx="4495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(0, 7) and (1, 1.4)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33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048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6: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</a:t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Write an exponential function whose graph passes through the given points.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j-ea"/>
              <a:cs typeface="+mj-cs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136073" y="1752600"/>
            <a:ext cx="4495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(0, 3) and (-1, 6)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119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048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7: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</a:t>
            </a:r>
            <a:b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Write an exponential function whose graph passes through the given points.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j-ea"/>
              <a:cs typeface="+mj-cs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136073" y="1752600"/>
            <a:ext cx="4495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(0, -18) and (-2, 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436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97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Remember the Exponent Rules: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14400" y="1295400"/>
            <a:ext cx="1314847" cy="52322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33600" y="1295400"/>
            <a:ext cx="1396857" cy="52322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35545" y="2049945"/>
            <a:ext cx="672555" cy="921855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33600" y="2249262"/>
            <a:ext cx="1396857" cy="52322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14400" y="3352800"/>
            <a:ext cx="1159933" cy="523220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33600" y="3352800"/>
            <a:ext cx="1199046" cy="523220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91955" y="4267200"/>
            <a:ext cx="1506759" cy="523220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65186" y="4267200"/>
            <a:ext cx="1782539" cy="523220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6255" y="5272614"/>
            <a:ext cx="847989" cy="523220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11148" y="4992314"/>
            <a:ext cx="1032975" cy="901785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71463" y="4992315"/>
            <a:ext cx="847989" cy="901785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82292" y="5234999"/>
            <a:ext cx="1032975" cy="523220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9147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18" y="1858962"/>
            <a:ext cx="1911350" cy="663575"/>
          </a:xfrm>
          <a:prstGeom prst="rect">
            <a:avLst/>
          </a:prstGeom>
          <a:solidFill>
            <a:srgbClr val="E5E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018" y="1706562"/>
            <a:ext cx="1524000" cy="1263650"/>
          </a:xfrm>
          <a:prstGeom prst="rect">
            <a:avLst/>
          </a:prstGeom>
          <a:solidFill>
            <a:srgbClr val="E5E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6418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Example 8: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 </a:t>
            </a:r>
            <a:b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Simplify expressions.</a:t>
            </a:r>
          </a:p>
        </p:txBody>
      </p:sp>
    </p:spTree>
    <p:extLst>
      <p:ext uri="{BB962C8B-B14F-4D97-AF65-F5344CB8AC3E}">
        <p14:creationId xmlns:p14="http://schemas.microsoft.com/office/powerpoint/2010/main" val="1735250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Example 8: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 </a:t>
            </a:r>
            <a:b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Simplify expressions.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82762"/>
            <a:ext cx="1911350" cy="663575"/>
          </a:xfrm>
          <a:prstGeom prst="rect">
            <a:avLst/>
          </a:prstGeom>
          <a:solidFill>
            <a:srgbClr val="E5E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30362"/>
            <a:ext cx="1524000" cy="1263650"/>
          </a:xfrm>
          <a:prstGeom prst="rect">
            <a:avLst/>
          </a:prstGeom>
          <a:solidFill>
            <a:srgbClr val="E5E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176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13544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9: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 Solve equations.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19" y="1543050"/>
            <a:ext cx="2222500" cy="625475"/>
          </a:xfrm>
          <a:prstGeom prst="rect">
            <a:avLst/>
          </a:prstGeom>
          <a:solidFill>
            <a:srgbClr val="E5E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40882" y="1025525"/>
            <a:ext cx="54904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Step 1:  Make the bases the same.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40882" y="1576388"/>
            <a:ext cx="5340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Step 2:  Set the exponents equal.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40882" y="2162175"/>
            <a:ext cx="24182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Step 3:  Solve.</a:t>
            </a:r>
          </a:p>
        </p:txBody>
      </p:sp>
    </p:spTree>
    <p:extLst>
      <p:ext uri="{BB962C8B-B14F-4D97-AF65-F5344CB8AC3E}">
        <p14:creationId xmlns:p14="http://schemas.microsoft.com/office/powerpoint/2010/main" val="1871836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75095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</a:t>
            </a:r>
            <a:r>
              <a:rPr kumimoji="0" lang="en-US" sz="44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10: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Solve equations.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95" y="1447800"/>
            <a:ext cx="2241550" cy="704850"/>
          </a:xfrm>
          <a:prstGeom prst="rect">
            <a:avLst/>
          </a:prstGeom>
          <a:solidFill>
            <a:srgbClr val="E5E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225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37465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</a:t>
            </a:r>
            <a:r>
              <a:rPr kumimoji="0" lang="en-US" sz="44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11: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Solve equations.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371600"/>
            <a:ext cx="2244725" cy="685800"/>
          </a:xfrm>
          <a:prstGeom prst="rect">
            <a:avLst/>
          </a:prstGeom>
          <a:solidFill>
            <a:srgbClr val="E5E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2198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175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8000" b="1" dirty="0" smtClean="0">
                <a:ea typeface="ＭＳ Ｐゴシック" pitchFamily="34" charset="-128"/>
              </a:rPr>
              <a:t>Assignment</a:t>
            </a:r>
            <a:endParaRPr lang="en-US" altLang="en-US" b="1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320782"/>
            <a:ext cx="623722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0" b="0" dirty="0" smtClean="0"/>
              <a:t>6.2 Worksheet</a:t>
            </a:r>
            <a:endParaRPr lang="en-US" sz="8000" b="0" dirty="0"/>
          </a:p>
        </p:txBody>
      </p:sp>
    </p:spTree>
    <p:extLst>
      <p:ext uri="{BB962C8B-B14F-4D97-AF65-F5344CB8AC3E}">
        <p14:creationId xmlns:p14="http://schemas.microsoft.com/office/powerpoint/2010/main" val="22454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6.1  </a:t>
            </a:r>
            <a:r>
              <a:rPr lang="en-US" altLang="en-US" dirty="0" smtClean="0">
                <a:ea typeface="ＭＳ Ｐゴシック" pitchFamily="34" charset="-128"/>
              </a:rPr>
              <a:t>Inverse Functions &amp; </a:t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Relations</a:t>
            </a:r>
          </a:p>
        </p:txBody>
      </p:sp>
    </p:spTree>
    <p:extLst>
      <p:ext uri="{BB962C8B-B14F-4D97-AF65-F5344CB8AC3E}">
        <p14:creationId xmlns:p14="http://schemas.microsoft.com/office/powerpoint/2010/main" val="41751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128984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Lesson 6.3  </a:t>
            </a:r>
            <a:br>
              <a:rPr kumimoji="0" lang="en-US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Logarithmic Functions</a:t>
            </a:r>
            <a:br>
              <a:rPr kumimoji="0" lang="en-US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endParaRPr kumimoji="0" lang="en-US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j-ea"/>
              <a:cs typeface="+mj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3000" y="2890043"/>
            <a:ext cx="7239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Objectives: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Convert from logarithmic to exponential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   form and vice versa.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Evaluate logarithmic expressions.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Solve logarithmic equations.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altLang="en-US" sz="2400" noProof="0" dirty="0" smtClean="0">
                <a:solidFill>
                  <a:srgbClr val="000514">
                    <a:lumMod val="50000"/>
                    <a:lumOff val="50000"/>
                  </a:srgbClr>
                </a:solidFill>
                <a:latin typeface="Arial Black" panose="020B0A04020102020204" pitchFamily="34" charset="0"/>
              </a:rPr>
              <a:t> Graph a logarithmic function.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782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7556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Definition of Logarithm:</a:t>
            </a: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457200" y="208121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Let </a:t>
            </a:r>
            <a:r>
              <a:rPr kumimoji="0" lang="en-US" alt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b</a:t>
            </a: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 &gt; 0 and </a:t>
            </a:r>
            <a:r>
              <a:rPr kumimoji="0" lang="en-US" alt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b </a:t>
            </a:r>
            <a:r>
              <a:rPr kumimoji="0" lang="en-US" alt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=</a:t>
            </a:r>
            <a:r>
              <a:rPr kumimoji="0" lang="en-US" alt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1. Then </a:t>
            </a:r>
            <a:r>
              <a:rPr kumimoji="0" lang="en-US" alt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n</a:t>
            </a: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 is the logarithm of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m</a:t>
            </a: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 to the base </a:t>
            </a:r>
            <a:r>
              <a:rPr kumimoji="0" lang="en-US" alt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b</a:t>
            </a: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, written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79925" y="250824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81200" y="3529012"/>
            <a:ext cx="1809750" cy="5794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114264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log</a:t>
            </a:r>
            <a:r>
              <a:rPr kumimoji="0" lang="en-US" altLang="en-US" sz="3200" b="0" i="1" u="none" strike="noStrike" kern="1200" cap="none" spc="0" normalizeH="0" baseline="-30000" noProof="0" dirty="0" err="1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b</a:t>
            </a:r>
            <a:r>
              <a:rPr kumimoji="0" lang="en-US" altLang="en-US" sz="3200" b="0" i="1" u="none" strike="noStrike" kern="1200" cap="none" spc="0" normalizeH="0" baseline="-3000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m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kumimoji="0" lang="en-US" alt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62400" y="3605212"/>
            <a:ext cx="169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114264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if and only if</a:t>
            </a:r>
            <a:endParaRPr kumimoji="0" lang="en-US" alt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43575" y="3554412"/>
            <a:ext cx="1235075" cy="5857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114264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b</a:t>
            </a:r>
            <a:r>
              <a:rPr kumimoji="0" lang="en-US" altLang="en-US" sz="3200" b="0" i="1" u="none" strike="noStrike" kern="1200" cap="none" spc="0" normalizeH="0" baseline="3800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n</a:t>
            </a:r>
            <a:r>
              <a:rPr kumimoji="0" lang="en-US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m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2082225"/>
            <a:ext cx="410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</a:rPr>
              <a:t>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806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335588" y="2055813"/>
            <a:ext cx="1979612" cy="432752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2019300"/>
            <a:ext cx="1065213" cy="432752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457200" y="3429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Check it out!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533400" y="12573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	</a:t>
            </a:r>
            <a:r>
              <a:rPr kumimoji="0" lang="en-US" altLang="en-US" sz="3200" b="0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Exponential Form</a:t>
            </a: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		</a:t>
            </a:r>
            <a:r>
              <a:rPr kumimoji="0" lang="en-US" altLang="en-US" sz="3200" b="0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Logarithmic Form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means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means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means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means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means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means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means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1539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48150"/>
            <a:ext cx="13160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162300"/>
            <a:ext cx="1400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95700"/>
            <a:ext cx="13446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38700"/>
            <a:ext cx="14366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2628900"/>
            <a:ext cx="13446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863" y="5572125"/>
            <a:ext cx="145891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19300"/>
            <a:ext cx="106521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338" y="2552700"/>
            <a:ext cx="896937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3176588"/>
            <a:ext cx="9239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338" y="3786188"/>
            <a:ext cx="89693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4319588"/>
            <a:ext cx="868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38700"/>
            <a:ext cx="914400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5600700"/>
            <a:ext cx="93821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71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1:  Convert to exponential form.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9" y="2057400"/>
            <a:ext cx="213360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44700"/>
            <a:ext cx="2870200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4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1 (continued)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1787525"/>
            <a:ext cx="2235200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28800"/>
            <a:ext cx="21367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47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662132" y="1609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Flower Power Root Rule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332" y="2484654"/>
            <a:ext cx="2895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9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666699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091132" y="1951254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Power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04932" y="2332256"/>
            <a:ext cx="3613150" cy="1781176"/>
            <a:chOff x="1758" y="1344"/>
            <a:chExt cx="2276" cy="1122"/>
          </a:xfrm>
        </p:grpSpPr>
        <p:pic>
          <p:nvPicPr>
            <p:cNvPr id="17" name="Picture 16" descr="MP900433138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44"/>
              <a:ext cx="2162" cy="1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1758" y="1488"/>
              <a:ext cx="1920" cy="978"/>
            </a:xfrm>
            <a:prstGeom prst="rect">
              <a:avLst/>
            </a:prstGeom>
            <a:solidFill>
              <a:srgbClr val="E5E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71732" y="1875054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Flower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966932" y="3551454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Root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710132" y="3551454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Root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919932" y="3932454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Root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529532" y="1722654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Power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2719532" y="2256054"/>
            <a:ext cx="6858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5234132" y="2408454"/>
            <a:ext cx="4572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7672532" y="2103654"/>
            <a:ext cx="2286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 flipV="1">
            <a:off x="2567132" y="3780054"/>
            <a:ext cx="762000" cy="76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V="1">
            <a:off x="5234132" y="3322854"/>
            <a:ext cx="60960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H="1" flipV="1">
            <a:off x="6910532" y="3322854"/>
            <a:ext cx="152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423670"/>
              </p:ext>
            </p:extLst>
          </p:nvPr>
        </p:nvGraphicFramePr>
        <p:xfrm>
          <a:off x="4483100" y="3340100"/>
          <a:ext cx="177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177480" imgH="177480" progId="Equation.3">
                  <p:embed/>
                </p:oleObj>
              </mc:Choice>
              <mc:Fallback>
                <p:oleObj name="Equation" r:id="rId5" imgW="1774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83100" y="3340100"/>
                        <a:ext cx="1778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86804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309519" y="5177135"/>
            <a:ext cx="2191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16</a:t>
            </a:r>
            <a:r>
              <a:rPr lang="en-US" sz="5400" baseline="30000" dirty="0" smtClean="0"/>
              <a:t>3/4</a:t>
            </a:r>
            <a:r>
              <a:rPr lang="en-US" sz="5400" dirty="0" smtClean="0"/>
              <a:t> =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853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0" y="762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2:  Convert to logarithmic form.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905000"/>
            <a:ext cx="19050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08162"/>
            <a:ext cx="17668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0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4191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2 (continued)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2116138"/>
            <a:ext cx="1614487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43100"/>
            <a:ext cx="17224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6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91836" y="30393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/>
            </a:r>
            <a:b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3:  </a:t>
            </a:r>
            <a:b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Evaluate logarithmic expressions. </a:t>
            </a: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/>
            </a:r>
            <a:b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endParaRPr kumimoji="0" lang="en-US" altLang="en-US" sz="4400" b="1" i="0" u="none" strike="noStrike" kern="0" cap="none" spc="0" normalizeH="0" baseline="0" noProof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36" y="1751733"/>
            <a:ext cx="1862138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92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71055" y="584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3 (continued)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5" y="2184688"/>
            <a:ext cx="2233613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4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Learning Targets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ea typeface="ＭＳ Ｐゴシック" pitchFamily="34" charset="-128"/>
              </a:rPr>
              <a:t>I can find the inverse of a function or relation.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b="1" dirty="0" smtClean="0">
                <a:ea typeface="ＭＳ Ｐゴシック" pitchFamily="34" charset="-128"/>
              </a:rPr>
              <a:t>I can determine whether two functions or relations are </a:t>
            </a:r>
            <a:r>
              <a:rPr lang="en-US" altLang="en-US" b="1" dirty="0" smtClean="0">
                <a:ea typeface="ＭＳ Ｐゴシック" pitchFamily="34" charset="-128"/>
              </a:rPr>
              <a:t>inverses.</a:t>
            </a:r>
            <a:endParaRPr lang="en-US" altLang="en-US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67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A couple of intricate ones…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1489075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23495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9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381000" y="32543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Think-Pair-Share!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884361"/>
            <a:ext cx="1489075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9436"/>
            <a:ext cx="219551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3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3000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4:  </a:t>
            </a:r>
            <a:b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Solve logarithmic equations.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0237"/>
            <a:ext cx="22098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7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5048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4 (continued)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876424"/>
            <a:ext cx="2382838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35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3810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4 (still continued!)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47656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1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43345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Example 4 (last one!)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58" y="1295400"/>
            <a:ext cx="4462462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5176"/>
            <a:ext cx="9144000" cy="500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4272"/>
            <a:ext cx="9144000" cy="544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9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52114"/>
            <a:ext cx="9173743" cy="577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0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175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8000" b="1" dirty="0" smtClean="0">
                <a:ea typeface="ＭＳ Ｐゴシック" pitchFamily="34" charset="-128"/>
              </a:rPr>
              <a:t>Assignment</a:t>
            </a:r>
            <a:endParaRPr lang="en-US" altLang="en-US" b="1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320782"/>
            <a:ext cx="623722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0" b="0" dirty="0" smtClean="0"/>
              <a:t>6.3 Worksheet</a:t>
            </a:r>
            <a:endParaRPr lang="en-US" sz="8000" b="0" dirty="0"/>
          </a:p>
        </p:txBody>
      </p:sp>
    </p:spTree>
    <p:extLst>
      <p:ext uri="{BB962C8B-B14F-4D97-AF65-F5344CB8AC3E}">
        <p14:creationId xmlns:p14="http://schemas.microsoft.com/office/powerpoint/2010/main" val="419146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66" y="1388381"/>
            <a:ext cx="8345065" cy="147658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95223"/>
            <a:ext cx="9240982" cy="65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214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106838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Lesson 6.4 </a:t>
            </a:r>
            <a:br>
              <a:rPr kumimoji="0" lang="en-US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r>
              <a:rPr kumimoji="0" lang="en-US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Properties of Logs</a:t>
            </a:r>
            <a:r>
              <a:rPr kumimoji="0" lang="en-US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/>
            </a:r>
            <a:br>
              <a:rPr kumimoji="0" lang="en-US" alt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endParaRPr kumimoji="0" lang="en-US" altLang="en-US" sz="1800" b="1" i="0" u="sng" strike="noStrike" kern="0" cap="none" spc="0" normalizeH="0" baseline="0" noProof="0" dirty="0" smtClean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j-ea"/>
              <a:cs typeface="+mj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95400" y="2927349"/>
            <a:ext cx="7239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Learning Targets: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I can use the product and quotient properties of logs.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I can use the power property of logs.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I can solve equations using properties of logs.  </a:t>
            </a:r>
          </a:p>
        </p:txBody>
      </p:sp>
    </p:spTree>
    <p:extLst>
      <p:ext uri="{BB962C8B-B14F-4D97-AF65-F5344CB8AC3E}">
        <p14:creationId xmlns:p14="http://schemas.microsoft.com/office/powerpoint/2010/main" val="37940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602239" y="343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Properties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38" y="1177059"/>
            <a:ext cx="5243512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382" y="2842418"/>
            <a:ext cx="4979988" cy="1447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2" y="5127625"/>
            <a:ext cx="4191000" cy="8509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" y="1177059"/>
            <a:ext cx="3762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Product Property: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6982" y="3147218"/>
            <a:ext cx="396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Quotient Property: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4312" y="5222875"/>
            <a:ext cx="3762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Power Property:</a:t>
            </a:r>
          </a:p>
        </p:txBody>
      </p:sp>
    </p:spTree>
    <p:extLst>
      <p:ext uri="{BB962C8B-B14F-4D97-AF65-F5344CB8AC3E}">
        <p14:creationId xmlns:p14="http://schemas.microsoft.com/office/powerpoint/2010/main" val="38007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795226" y="190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4601" y="1143000"/>
            <a:ext cx="8153400" cy="838200"/>
          </a:xfrm>
          <a:prstGeom prst="rect">
            <a:avLst/>
          </a:prstGeom>
          <a:solidFill>
            <a:srgbClr val="0099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7" name="Picture 6" descr="10-03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990600" y="1293018"/>
            <a:ext cx="5116911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4601" y="228600"/>
            <a:ext cx="83058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rgbClr val="FFFFFF"/>
            </a:outerShdw>
          </a:effectLst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Example 1: 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Solve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66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816008" y="194035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5383" y="1178358"/>
            <a:ext cx="8153400" cy="838200"/>
          </a:xfrm>
          <a:prstGeom prst="rect">
            <a:avLst/>
          </a:prstGeom>
          <a:solidFill>
            <a:srgbClr val="0099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60183" y="1330759"/>
            <a:ext cx="8142288" cy="574676"/>
            <a:chOff x="388" y="758"/>
            <a:chExt cx="5129" cy="362"/>
          </a:xfrm>
        </p:grpSpPr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88" y="758"/>
              <a:ext cx="5129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  <a:buSzTx/>
                <a:buFontTx/>
                <a:buNone/>
              </a:pPr>
              <a:r>
                <a:rPr lang="en-US" altLang="en-US" sz="2400" dirty="0">
                  <a:solidFill>
                    <a:srgbClr val="FFEB55"/>
                  </a:solidFill>
                  <a:latin typeface="Arial" charset="0"/>
                </a:rPr>
                <a:t>	</a:t>
              </a:r>
            </a:p>
          </p:txBody>
        </p:sp>
        <p:pic>
          <p:nvPicPr>
            <p:cNvPr id="7" name="Picture 6" descr="10-03-5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788" y="761"/>
              <a:ext cx="3098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5383" y="263958"/>
            <a:ext cx="83058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rgbClr val="FFFFFF"/>
            </a:outerShdw>
          </a:effectLst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Example 2: 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Solve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18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701926" y="1981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1301" y="1219200"/>
            <a:ext cx="4724400" cy="2895600"/>
          </a:xfrm>
          <a:prstGeom prst="rect">
            <a:avLst/>
          </a:prstGeom>
          <a:solidFill>
            <a:srgbClr val="0099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69901" y="1219200"/>
            <a:ext cx="4318000" cy="2830513"/>
            <a:chOff x="412" y="762"/>
            <a:chExt cx="2720" cy="1783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12" y="762"/>
              <a:ext cx="2026" cy="1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Garamond" pitchFamily="18" charset="0"/>
                  <a:ea typeface="+mn-ea"/>
                  <a:cs typeface="+mn-cs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  <a:buSzTx/>
                <a:buFontTx/>
                <a:buNone/>
              </a:pPr>
              <a:r>
                <a:rPr lang="en-US" altLang="en-US" sz="2400" dirty="0">
                  <a:solidFill>
                    <a:srgbClr val="FFEB55"/>
                  </a:solidFill>
                  <a:latin typeface="Arial" charset="0"/>
                </a:rPr>
                <a:t>Solve each equation.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  <a:buSzTx/>
                <a:buFontTx/>
                <a:buNone/>
              </a:pPr>
              <a:r>
                <a:rPr lang="en-US" altLang="en-US" sz="2400" dirty="0">
                  <a:solidFill>
                    <a:srgbClr val="FFEB55"/>
                  </a:solidFill>
                  <a:latin typeface="Arial" charset="0"/>
                </a:rPr>
                <a:t>a.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  <a:buSzTx/>
                <a:buFontTx/>
                <a:buNone/>
              </a:pPr>
              <a:endParaRPr lang="en-US" altLang="en-US" sz="2400" dirty="0">
                <a:solidFill>
                  <a:srgbClr val="FFEB55"/>
                </a:solidFill>
                <a:latin typeface="Arial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  <a:buSzTx/>
                <a:buFontTx/>
                <a:buNone/>
              </a:pPr>
              <a:endParaRPr lang="en-US" altLang="en-US" sz="2400" dirty="0">
                <a:solidFill>
                  <a:srgbClr val="FFEB55"/>
                </a:solidFill>
                <a:latin typeface="Arial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  <a:buSzTx/>
                <a:buFontTx/>
                <a:buNone/>
              </a:pPr>
              <a:r>
                <a:rPr lang="en-US" altLang="en-US" sz="2400" dirty="0">
                  <a:solidFill>
                    <a:srgbClr val="FFEB55"/>
                  </a:solidFill>
                  <a:latin typeface="Arial" charset="0"/>
                </a:rPr>
                <a:t>b.</a:t>
              </a:r>
            </a:p>
          </p:txBody>
        </p:sp>
        <p:pic>
          <p:nvPicPr>
            <p:cNvPr id="14" name="Picture 13" descr="10-03-6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703" y="1144"/>
              <a:ext cx="242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 descr="10-03-7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703" y="2265"/>
              <a:ext cx="205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41301" y="304800"/>
            <a:ext cx="83058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rgbClr val="FFFFFF"/>
            </a:outerShdw>
          </a:effectLst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514">
                    <a:lumMod val="50000"/>
                    <a:lumOff val="50000"/>
                  </a:srgb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Your Turn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514">
                  <a:lumMod val="50000"/>
                  <a:lumOff val="50000"/>
                </a:srgb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8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175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8000" b="1" dirty="0" smtClean="0">
                <a:ea typeface="ＭＳ Ｐゴシック" pitchFamily="34" charset="-128"/>
              </a:rPr>
              <a:t>Assignment</a:t>
            </a:r>
            <a:endParaRPr lang="en-US" altLang="en-US" b="1" dirty="0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320782"/>
            <a:ext cx="623722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0" b="0" dirty="0" smtClean="0"/>
              <a:t>6.4 Worksheet</a:t>
            </a:r>
            <a:endParaRPr lang="en-US" sz="8000" b="0" dirty="0"/>
          </a:p>
        </p:txBody>
      </p:sp>
    </p:spTree>
    <p:extLst>
      <p:ext uri="{BB962C8B-B14F-4D97-AF65-F5344CB8AC3E}">
        <p14:creationId xmlns:p14="http://schemas.microsoft.com/office/powerpoint/2010/main" val="198451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3" y="1397219"/>
            <a:ext cx="8688013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47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33400"/>
            <a:ext cx="8763000" cy="4525963"/>
          </a:xfrm>
        </p:spPr>
        <p:txBody>
          <a:bodyPr/>
          <a:lstStyle/>
          <a:p>
            <a:pPr eaLnBrk="1" hangingPunct="1"/>
            <a:r>
              <a:rPr lang="en-US" altLang="en-US" sz="2800" b="1" u="sng" dirty="0" smtClean="0">
                <a:solidFill>
                  <a:schemeClr val="accent2"/>
                </a:solidFill>
                <a:ea typeface="ＭＳ Ｐゴシック" pitchFamily="34" charset="-128"/>
              </a:rPr>
              <a:t>Inverse relation</a:t>
            </a:r>
            <a:r>
              <a:rPr lang="en-US" altLang="en-US" sz="2800" dirty="0" smtClean="0">
                <a:ea typeface="ＭＳ Ｐゴシック" pitchFamily="34" charset="-128"/>
              </a:rPr>
              <a:t> – </a:t>
            </a:r>
            <a:r>
              <a:rPr lang="en-US" altLang="en-US" sz="2400" dirty="0" smtClean="0">
                <a:ea typeface="ＭＳ Ｐゴシック" pitchFamily="34" charset="-128"/>
              </a:rPr>
              <a:t>just think: switch the x &amp; y-values.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52400" y="1251238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 </a:t>
            </a:r>
            <a:r>
              <a:rPr lang="en-US" altLang="en-US" sz="2400" baseline="0" dirty="0"/>
              <a:t>the </a:t>
            </a:r>
            <a:r>
              <a:rPr lang="en-US" altLang="en-US" sz="2400" baseline="0" dirty="0">
                <a:solidFill>
                  <a:schemeClr val="accent2"/>
                </a:solidFill>
              </a:rPr>
              <a:t>inverse of an equation</a:t>
            </a:r>
            <a:r>
              <a:rPr lang="en-US" altLang="en-US" sz="2400" baseline="0" dirty="0"/>
              <a:t>: </a:t>
            </a:r>
            <a:r>
              <a:rPr lang="en-US" altLang="en-US" sz="2000" baseline="0" dirty="0"/>
              <a:t>switch the x &amp; y and solve for </a:t>
            </a:r>
            <a:r>
              <a:rPr lang="en-US" altLang="en-US" sz="2000" baseline="0" dirty="0" smtClean="0"/>
              <a:t>y</a:t>
            </a:r>
            <a:endParaRPr lang="en-US" altLang="en-US" sz="20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30359"/>
            <a:ext cx="3200400" cy="213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1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57" y="518706"/>
            <a:ext cx="7773485" cy="58205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62600" y="39469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y = x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7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b="1" i="1" smtClean="0">
                <a:solidFill>
                  <a:schemeClr val="accent2"/>
                </a:solidFill>
                <a:ea typeface="ＭＳ Ｐゴシック" pitchFamily="34" charset="-128"/>
              </a:rPr>
              <a:t>Example 1</a:t>
            </a:r>
            <a:r>
              <a:rPr lang="en-US" altLang="en-US" sz="2800" smtClean="0">
                <a:ea typeface="ＭＳ Ｐゴシック" pitchFamily="34" charset="-128"/>
              </a:rPr>
              <a:t>: Find the inverse</a:t>
            </a:r>
          </a:p>
        </p:txBody>
      </p:sp>
      <p:pic>
        <p:nvPicPr>
          <p:cNvPr id="1126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762000"/>
            <a:ext cx="19050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4" name="Rectangle 9"/>
          <p:cNvSpPr>
            <a:spLocks noChangeArrowheads="1"/>
          </p:cNvSpPr>
          <p:nvPr/>
        </p:nvSpPr>
        <p:spPr bwMode="auto">
          <a:xfrm>
            <a:off x="0" y="2663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200"/>
          </a:p>
        </p:txBody>
      </p:sp>
      <p:pic>
        <p:nvPicPr>
          <p:cNvPr id="11264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61722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6" name="Rectangle 10"/>
          <p:cNvSpPr>
            <a:spLocks noChangeArrowheads="1"/>
          </p:cNvSpPr>
          <p:nvPr/>
        </p:nvSpPr>
        <p:spPr bwMode="auto">
          <a:xfrm>
            <a:off x="0" y="2901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200"/>
          </a:p>
        </p:txBody>
      </p:sp>
      <p:pic>
        <p:nvPicPr>
          <p:cNvPr id="1126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35052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8" name="Rectangle 11"/>
          <p:cNvSpPr>
            <a:spLocks noChangeArrowheads="1"/>
          </p:cNvSpPr>
          <p:nvPr/>
        </p:nvSpPr>
        <p:spPr bwMode="auto">
          <a:xfrm>
            <a:off x="0" y="3111500"/>
            <a:ext cx="2270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cs typeface="Times New Roman" pitchFamily="18" charset="0"/>
              </a:rPr>
              <a:t> </a:t>
            </a:r>
            <a:endParaRPr lang="en-US" altLang="en-US" sz="1100"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200">
              <a:cs typeface="Times New Roman" pitchFamily="18" charset="0"/>
            </a:endParaRPr>
          </a:p>
        </p:txBody>
      </p:sp>
      <p:pic>
        <p:nvPicPr>
          <p:cNvPr id="11264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44913"/>
            <a:ext cx="23622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50" name="Rectangle 12"/>
          <p:cNvSpPr>
            <a:spLocks noChangeArrowheads="1"/>
          </p:cNvSpPr>
          <p:nvPr/>
        </p:nvSpPr>
        <p:spPr bwMode="auto">
          <a:xfrm>
            <a:off x="381000" y="5073650"/>
            <a:ext cx="38036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cs typeface="Times New Roman" pitchFamily="18" charset="0"/>
              </a:rPr>
              <a:t> </a:t>
            </a:r>
            <a:r>
              <a:rPr lang="en-US" altLang="en-US" sz="2200" baseline="0">
                <a:cs typeface="Times New Roman" pitchFamily="18" charset="0"/>
              </a:rPr>
              <a:t>Step 4   Replace y with </a:t>
            </a:r>
            <a:r>
              <a:rPr lang="en-US" altLang="en-US" sz="2200" i="1" baseline="0">
                <a:cs typeface="Times New Roman" pitchFamily="18" charset="0"/>
              </a:rPr>
              <a:t>f </a:t>
            </a:r>
            <a:r>
              <a:rPr lang="en-US" altLang="en-US" sz="2200" i="1" baseline="30000">
                <a:cs typeface="Times New Roman" pitchFamily="18" charset="0"/>
              </a:rPr>
              <a:t>--1</a:t>
            </a:r>
            <a:r>
              <a:rPr lang="en-US" altLang="en-US" sz="2200" i="1" baseline="0">
                <a:cs typeface="Times New Roman" pitchFamily="18" charset="0"/>
              </a:rPr>
              <a:t>(x)</a:t>
            </a:r>
            <a:endParaRPr lang="en-US" altLang="en-US" sz="2200" baseline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30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543</Words>
  <Application>Microsoft Office PowerPoint</Application>
  <PresentationFormat>On-screen Show (4:3)</PresentationFormat>
  <Paragraphs>178</Paragraphs>
  <Slides>55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Office Theme</vt:lpstr>
      <vt:lpstr>Stream</vt:lpstr>
      <vt:lpstr>Microsoft Equation 3.0</vt:lpstr>
      <vt:lpstr>Unit 6</vt:lpstr>
      <vt:lpstr>PowerPoint Presentation</vt:lpstr>
      <vt:lpstr>6.1  Inverse Functions &amp;  Relations</vt:lpstr>
      <vt:lpstr>Learning Targets</vt:lpstr>
      <vt:lpstr>PowerPoint Presentation</vt:lpstr>
      <vt:lpstr>PowerPoint Presentation</vt:lpstr>
      <vt:lpstr>PowerPoint Presentation</vt:lpstr>
      <vt:lpstr>PowerPoint Presentation</vt:lpstr>
      <vt:lpstr>Example 1: Find the inverse</vt:lpstr>
      <vt:lpstr>Your Turn 1: </vt:lpstr>
      <vt:lpstr>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 the Exponent Rules: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Assignment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</dc:title>
  <dc:creator>The  Klassen's</dc:creator>
  <cp:lastModifiedBy>The  Klassen's</cp:lastModifiedBy>
  <cp:revision>5</cp:revision>
  <dcterms:created xsi:type="dcterms:W3CDTF">2015-11-26T15:18:20Z</dcterms:created>
  <dcterms:modified xsi:type="dcterms:W3CDTF">2015-11-26T16:06:12Z</dcterms:modified>
</cp:coreProperties>
</file>