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4" r:id="rId1"/>
  </p:sldMasterIdLst>
  <p:notesMasterIdLst>
    <p:notesMasterId r:id="rId87"/>
  </p:notesMasterIdLst>
  <p:handoutMasterIdLst>
    <p:handoutMasterId r:id="rId88"/>
  </p:handoutMasterIdLst>
  <p:sldIdLst>
    <p:sldId id="656" r:id="rId2"/>
    <p:sldId id="640" r:id="rId3"/>
    <p:sldId id="699" r:id="rId4"/>
    <p:sldId id="641" r:id="rId5"/>
    <p:sldId id="700" r:id="rId6"/>
    <p:sldId id="643" r:id="rId7"/>
    <p:sldId id="740" r:id="rId8"/>
    <p:sldId id="645" r:id="rId9"/>
    <p:sldId id="649" r:id="rId10"/>
    <p:sldId id="650" r:id="rId11"/>
    <p:sldId id="657" r:id="rId12"/>
    <p:sldId id="701" r:id="rId13"/>
    <p:sldId id="742" r:id="rId14"/>
    <p:sldId id="658" r:id="rId15"/>
    <p:sldId id="702" r:id="rId16"/>
    <p:sldId id="703" r:id="rId17"/>
    <p:sldId id="704" r:id="rId18"/>
    <p:sldId id="706" r:id="rId19"/>
    <p:sldId id="707" r:id="rId20"/>
    <p:sldId id="708" r:id="rId21"/>
    <p:sldId id="661" r:id="rId22"/>
    <p:sldId id="744" r:id="rId23"/>
    <p:sldId id="662" r:id="rId24"/>
    <p:sldId id="663" r:id="rId25"/>
    <p:sldId id="664" r:id="rId26"/>
    <p:sldId id="709" r:id="rId27"/>
    <p:sldId id="667" r:id="rId28"/>
    <p:sldId id="710" r:id="rId29"/>
    <p:sldId id="711" r:id="rId30"/>
    <p:sldId id="712" r:id="rId31"/>
    <p:sldId id="713" r:id="rId32"/>
    <p:sldId id="714" r:id="rId33"/>
    <p:sldId id="745" r:id="rId34"/>
    <p:sldId id="746" r:id="rId35"/>
    <p:sldId id="715" r:id="rId36"/>
    <p:sldId id="716" r:id="rId37"/>
    <p:sldId id="668" r:id="rId38"/>
    <p:sldId id="717" r:id="rId39"/>
    <p:sldId id="669" r:id="rId40"/>
    <p:sldId id="670" r:id="rId41"/>
    <p:sldId id="671" r:id="rId42"/>
    <p:sldId id="672" r:id="rId43"/>
    <p:sldId id="673" r:id="rId44"/>
    <p:sldId id="674" r:id="rId45"/>
    <p:sldId id="675" r:id="rId46"/>
    <p:sldId id="676" r:id="rId47"/>
    <p:sldId id="678" r:id="rId48"/>
    <p:sldId id="718" r:id="rId49"/>
    <p:sldId id="681" r:id="rId50"/>
    <p:sldId id="682" r:id="rId51"/>
    <p:sldId id="719" r:id="rId52"/>
    <p:sldId id="720" r:id="rId53"/>
    <p:sldId id="721" r:id="rId54"/>
    <p:sldId id="683" r:id="rId55"/>
    <p:sldId id="722" r:id="rId56"/>
    <p:sldId id="685" r:id="rId57"/>
    <p:sldId id="686" r:id="rId58"/>
    <p:sldId id="687" r:id="rId59"/>
    <p:sldId id="688" r:id="rId60"/>
    <p:sldId id="689" r:id="rId61"/>
    <p:sldId id="723" r:id="rId62"/>
    <p:sldId id="690" r:id="rId63"/>
    <p:sldId id="692" r:id="rId64"/>
    <p:sldId id="693" r:id="rId65"/>
    <p:sldId id="724" r:id="rId66"/>
    <p:sldId id="694" r:id="rId67"/>
    <p:sldId id="695" r:id="rId68"/>
    <p:sldId id="725" r:id="rId69"/>
    <p:sldId id="726" r:id="rId70"/>
    <p:sldId id="727" r:id="rId71"/>
    <p:sldId id="696" r:id="rId72"/>
    <p:sldId id="728" r:id="rId73"/>
    <p:sldId id="697" r:id="rId74"/>
    <p:sldId id="729" r:id="rId75"/>
    <p:sldId id="730" r:id="rId76"/>
    <p:sldId id="731" r:id="rId77"/>
    <p:sldId id="732" r:id="rId78"/>
    <p:sldId id="733" r:id="rId79"/>
    <p:sldId id="734" r:id="rId80"/>
    <p:sldId id="698" r:id="rId81"/>
    <p:sldId id="735" r:id="rId82"/>
    <p:sldId id="736" r:id="rId83"/>
    <p:sldId id="737" r:id="rId84"/>
    <p:sldId id="738" r:id="rId85"/>
    <p:sldId id="739" r:id="rId8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990000"/>
    <a:srgbClr val="FF66FF"/>
    <a:srgbClr val="FF6600"/>
    <a:srgbClr val="9900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0" autoAdjust="0"/>
    <p:restoredTop sz="94660"/>
  </p:normalViewPr>
  <p:slideViewPr>
    <p:cSldViewPr>
      <p:cViewPr>
        <p:scale>
          <a:sx n="110" d="100"/>
          <a:sy n="110" d="100"/>
        </p:scale>
        <p:origin x="-16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4108F4-67F8-498C-A981-06597A4CA3C5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C7B62BF-4C1F-439C-9C0B-77E16DE4D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80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70E10C5-6DEE-403C-A7A2-95EEBFDDA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39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>
                <a:solidFill>
                  <a:prstClr val="black"/>
                </a:solidFill>
              </a:rPr>
              <a:pPr/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>
                <a:solidFill>
                  <a:prstClr val="black"/>
                </a:solidFill>
              </a:rPr>
              <a:pPr/>
              <a:t>58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>
                <a:solidFill>
                  <a:prstClr val="black"/>
                </a:solidFill>
              </a:rPr>
              <a:pPr/>
              <a:t>70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>
                <a:solidFill>
                  <a:prstClr val="black"/>
                </a:solidFill>
              </a:rPr>
              <a:pPr/>
              <a:t>81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C4DC909-E394-46C1-9412-75ABFCF353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9FBB7-6F25-4900-970A-CC98F96558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89F85D-DDC9-4C4A-B14B-C2952B2083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7419F-6805-4C35-A882-8EBE748A29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D3544F-2243-4016-9F16-6FE4BA2078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01F42-38B3-4E9B-992D-559C7AE98A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FF68C-F331-4CB9-822A-BE398F6DDE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5664E-055C-4B18-AC83-51D7115B09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809B4-D7E0-4EC2-8865-AB4F1B5DA5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A5174-7F00-419B-BE9C-CFA7F1B02B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C0A0FE-4C6B-4B99-BE11-EF6E5B298F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FBD973E-7229-4040-AE01-8A12457EE5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" y="20449"/>
            <a:ext cx="9000877" cy="484632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6-1</a:t>
            </a:r>
            <a:endParaRPr lang="en-US" dirty="0"/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57600" y="762000"/>
            <a:ext cx="49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</a:rPr>
              <a:t>recognize and apply properties of sides and angles of parallelograms</a:t>
            </a: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2711291"/>
            <a:ext cx="6059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</a:rPr>
              <a:t>recognize and apply properties of the diagonals of a parallelogram</a:t>
            </a: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86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617220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1371600" y="40386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3429000" y="40386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1371600" y="45720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3429000" y="45720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18</a:t>
            </a:r>
          </a:p>
        </p:txBody>
      </p:sp>
      <p:sp>
        <p:nvSpPr>
          <p:cNvPr id="192522" name="Text Box 10"/>
          <p:cNvSpPr txBox="1">
            <a:spLocks noChangeArrowheads="1"/>
          </p:cNvSpPr>
          <p:nvPr/>
        </p:nvSpPr>
        <p:spPr bwMode="auto">
          <a:xfrm>
            <a:off x="1447800" y="51816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24</a:t>
            </a:r>
          </a:p>
        </p:txBody>
      </p:sp>
      <p:sp>
        <p:nvSpPr>
          <p:cNvPr id="192523" name="Text Box 11"/>
          <p:cNvSpPr txBox="1">
            <a:spLocks noChangeArrowheads="1"/>
          </p:cNvSpPr>
          <p:nvPr/>
        </p:nvSpPr>
        <p:spPr bwMode="auto">
          <a:xfrm>
            <a:off x="3276600" y="51816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5410200" y="2743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3w = w + 8</a:t>
            </a:r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5638800" y="32004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w = 4</a:t>
            </a:r>
          </a:p>
        </p:txBody>
      </p:sp>
      <p:sp>
        <p:nvSpPr>
          <p:cNvPr id="192526" name="Text Box 14"/>
          <p:cNvSpPr txBox="1">
            <a:spLocks noChangeArrowheads="1"/>
          </p:cNvSpPr>
          <p:nvPr/>
        </p:nvSpPr>
        <p:spPr bwMode="auto">
          <a:xfrm>
            <a:off x="5562600" y="39624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0000"/>
                </a:solidFill>
              </a:rPr>
              <a:t>4z – 9 = 2z</a:t>
            </a:r>
          </a:p>
        </p:txBody>
      </p:sp>
      <p:sp>
        <p:nvSpPr>
          <p:cNvPr id="192527" name="Text Box 15"/>
          <p:cNvSpPr txBox="1">
            <a:spLocks noChangeArrowheads="1"/>
          </p:cNvSpPr>
          <p:nvPr/>
        </p:nvSpPr>
        <p:spPr bwMode="auto">
          <a:xfrm>
            <a:off x="6172200" y="4495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0000"/>
                </a:solidFill>
              </a:rPr>
              <a:t>z = 4.5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9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9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9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9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9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8" grpId="0"/>
      <p:bldP spid="192519" grpId="0"/>
      <p:bldP spid="192520" grpId="0"/>
      <p:bldP spid="192521" grpId="0"/>
      <p:bldP spid="192522" grpId="0"/>
      <p:bldP spid="192523" grpId="0"/>
      <p:bldP spid="192524" grpId="0"/>
      <p:bldP spid="192525" grpId="0"/>
      <p:bldP spid="192526" grpId="0"/>
      <p:bldP spid="1925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107523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8153400" cy="457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/>
              <a:t>6.1</a:t>
            </a:r>
            <a:r>
              <a:rPr lang="en-US" sz="3600" dirty="0" smtClean="0"/>
              <a:t> </a:t>
            </a:r>
            <a:r>
              <a:rPr lang="en-US" sz="3600" dirty="0" smtClean="0"/>
              <a:t>worksheet</a:t>
            </a:r>
            <a:endParaRPr lang="en-US" sz="3600" b="0" dirty="0" smtClean="0"/>
          </a:p>
        </p:txBody>
      </p:sp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381000" y="3962400"/>
            <a:ext cx="81534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ASSIGNMENT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75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7943850" cy="599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219200" y="2362200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EF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200400" y="2362200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00FF"/>
                </a:solidFill>
              </a:rPr>
              <a:t>Opp</a:t>
            </a:r>
            <a:r>
              <a:rPr lang="en-US" sz="2800" dirty="0" smtClean="0">
                <a:solidFill>
                  <a:srgbClr val="0000FF"/>
                </a:solidFill>
              </a:rPr>
              <a:t> sides are parallel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95400" y="2417618"/>
            <a:ext cx="4572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371600" y="3124200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GF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47800" y="3179618"/>
            <a:ext cx="4572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276600" y="3048000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00FF"/>
                </a:solidFill>
              </a:rPr>
              <a:t>Opp</a:t>
            </a:r>
            <a:r>
              <a:rPr lang="en-US" sz="2800" dirty="0" smtClean="0">
                <a:solidFill>
                  <a:srgbClr val="0000FF"/>
                </a:solidFill>
              </a:rPr>
              <a:t> sides are congruent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371600" y="3810000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EH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47800" y="3865418"/>
            <a:ext cx="4572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276600" y="3733800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Diagonals bisect each other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00200" y="4572000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Cambria Math"/>
                <a:ea typeface="Cambria Math"/>
              </a:rPr>
              <a:t>∠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FGD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352800" y="4495800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00FF"/>
                </a:solidFill>
              </a:rPr>
              <a:t>Opp</a:t>
            </a:r>
            <a:r>
              <a:rPr lang="en-US" sz="2800" dirty="0" smtClean="0">
                <a:solidFill>
                  <a:srgbClr val="0000FF"/>
                </a:solidFill>
              </a:rPr>
              <a:t> angles are congruent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04800" y="5711537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Cambria Math"/>
                <a:ea typeface="Cambria Math"/>
              </a:rPr>
              <a:t>∠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DEF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200400" y="5105400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00FF"/>
                </a:solidFill>
              </a:rPr>
              <a:t>Consec</a:t>
            </a:r>
            <a:r>
              <a:rPr lang="en-US" sz="2800" dirty="0" smtClean="0">
                <a:solidFill>
                  <a:srgbClr val="0000FF"/>
                </a:solidFill>
              </a:rPr>
              <a:t> angles are suppl.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676400" y="5715000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Cambria Math"/>
                <a:ea typeface="Cambria Math"/>
              </a:rPr>
              <a:t>∠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DGF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678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0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Warm up</a:t>
            </a:r>
            <a:endParaRPr lang="en-US" dirty="0" smtClean="0"/>
          </a:p>
        </p:txBody>
      </p:sp>
      <p:sp>
        <p:nvSpPr>
          <p:cNvPr id="107523" name="Rectangle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/>
              <a:t>ACT warm up on your warm up sheet!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en-US" sz="3600" b="0" dirty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b="0" dirty="0" smtClean="0"/>
              <a:t>Have your 6.1 worksheet out so I can check it off!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en-US" sz="3600" b="0" dirty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en-US" sz="3600" b="0" dirty="0" smtClean="0"/>
          </a:p>
        </p:txBody>
      </p:sp>
    </p:spTree>
    <p:extLst>
      <p:ext uri="{BB962C8B-B14F-4D97-AF65-F5344CB8AC3E}">
        <p14:creationId xmlns:p14="http://schemas.microsoft.com/office/powerpoint/2010/main" val="1081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" y="20449"/>
            <a:ext cx="9000877" cy="484632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6-2</a:t>
            </a:r>
            <a:endParaRPr lang="en-US" dirty="0"/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27120" y="649188"/>
            <a:ext cx="49164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I can recognize 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</a:rPr>
              <a:t>the conditions that ensure a quadrilateral is a parallelogram</a:t>
            </a: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2895600"/>
            <a:ext cx="6059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I 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</a:rPr>
              <a:t>can prove that a set of points forms a parallelogram in the coordinate plane</a:t>
            </a: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66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138363"/>
            <a:ext cx="91344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3200400" y="31242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slope</a:t>
            </a:r>
          </a:p>
        </p:txBody>
      </p:sp>
      <p:sp>
        <p:nvSpPr>
          <p:cNvPr id="181255" name="Line 7"/>
          <p:cNvSpPr>
            <a:spLocks noChangeShapeType="1"/>
          </p:cNvSpPr>
          <p:nvPr/>
        </p:nvSpPr>
        <p:spPr bwMode="auto">
          <a:xfrm flipV="1">
            <a:off x="7096991" y="2819399"/>
            <a:ext cx="980209" cy="536864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V="1">
            <a:off x="7467600" y="3626427"/>
            <a:ext cx="980209" cy="536864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96000" y="27432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m = 3/5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467600" y="39624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m = 3/5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9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4" grpId="0"/>
      <p:bldP spid="181255" grpId="0" animBg="1"/>
      <p:bldP spid="5" grpId="0" animBg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72294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56" y="251723"/>
            <a:ext cx="8476488" cy="279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1371600" y="5257799"/>
            <a:ext cx="3886200" cy="579438"/>
            <a:chOff x="240" y="2352"/>
            <a:chExt cx="2448" cy="365"/>
          </a:xfrm>
        </p:grpSpPr>
        <p:sp>
          <p:nvSpPr>
            <p:cNvPr id="183301" name="TextBox 16"/>
            <p:cNvSpPr txBox="1">
              <a:spLocks noChangeArrowheads="1"/>
            </p:cNvSpPr>
            <p:nvPr/>
          </p:nvSpPr>
          <p:spPr bwMode="auto">
            <a:xfrm>
              <a:off x="240" y="2352"/>
              <a:ext cx="24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dirty="0">
                  <a:solidFill>
                    <a:srgbClr val="0000FF"/>
                  </a:solidFill>
                  <a:latin typeface="+mn-lt"/>
                </a:rPr>
                <a:t> AB ∥ DC</a:t>
              </a:r>
            </a:p>
          </p:txBody>
        </p:sp>
        <p:cxnSp>
          <p:nvCxnSpPr>
            <p:cNvPr id="2" name="Straight Arrow Connector 17"/>
            <p:cNvCxnSpPr/>
            <p:nvPr/>
          </p:nvCxnSpPr>
          <p:spPr>
            <a:xfrm>
              <a:off x="384" y="2400"/>
              <a:ext cx="288" cy="1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Arrow Connector 18"/>
            <p:cNvCxnSpPr/>
            <p:nvPr/>
          </p:nvCxnSpPr>
          <p:spPr>
            <a:xfrm>
              <a:off x="960" y="2400"/>
              <a:ext cx="288" cy="1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343400" y="5257800"/>
            <a:ext cx="3886200" cy="579438"/>
            <a:chOff x="288" y="2400"/>
            <a:chExt cx="2448" cy="365"/>
          </a:xfrm>
        </p:grpSpPr>
        <p:sp>
          <p:nvSpPr>
            <p:cNvPr id="183305" name="TextBox 16"/>
            <p:cNvSpPr txBox="1">
              <a:spLocks noChangeArrowheads="1"/>
            </p:cNvSpPr>
            <p:nvPr/>
          </p:nvSpPr>
          <p:spPr bwMode="auto">
            <a:xfrm>
              <a:off x="288" y="2400"/>
              <a:ext cx="24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dirty="0">
                  <a:solidFill>
                    <a:srgbClr val="0000FF"/>
                  </a:solidFill>
                  <a:latin typeface="+mn-lt"/>
                </a:rPr>
                <a:t> AD ∥ BC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32" y="2448"/>
              <a:ext cx="288" cy="1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008" y="2448"/>
              <a:ext cx="288" cy="1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3370119" y="5295899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and</a:t>
            </a:r>
          </a:p>
        </p:txBody>
      </p:sp>
      <p:sp>
        <p:nvSpPr>
          <p:cNvPr id="183313" name="Text Box 17"/>
          <p:cNvSpPr txBox="1">
            <a:spLocks noChangeArrowheads="1"/>
          </p:cNvSpPr>
          <p:nvPr/>
        </p:nvSpPr>
        <p:spPr bwMode="auto">
          <a:xfrm>
            <a:off x="152400" y="2819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slope AB =</a:t>
            </a:r>
          </a:p>
        </p:txBody>
      </p:sp>
      <p:sp>
        <p:nvSpPr>
          <p:cNvPr id="183314" name="Text Box 18"/>
          <p:cNvSpPr txBox="1">
            <a:spLocks noChangeArrowheads="1"/>
          </p:cNvSpPr>
          <p:nvPr/>
        </p:nvSpPr>
        <p:spPr bwMode="auto">
          <a:xfrm>
            <a:off x="152400" y="3962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slope DC =</a:t>
            </a:r>
          </a:p>
        </p:txBody>
      </p:sp>
      <p:sp>
        <p:nvSpPr>
          <p:cNvPr id="183315" name="Text Box 19"/>
          <p:cNvSpPr txBox="1">
            <a:spLocks noChangeArrowheads="1"/>
          </p:cNvSpPr>
          <p:nvPr/>
        </p:nvSpPr>
        <p:spPr bwMode="auto">
          <a:xfrm>
            <a:off x="3429000" y="2819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slope AD =</a:t>
            </a:r>
          </a:p>
        </p:txBody>
      </p:sp>
      <p:sp>
        <p:nvSpPr>
          <p:cNvPr id="183316" name="Text Box 20"/>
          <p:cNvSpPr txBox="1">
            <a:spLocks noChangeArrowheads="1"/>
          </p:cNvSpPr>
          <p:nvPr/>
        </p:nvSpPr>
        <p:spPr bwMode="auto">
          <a:xfrm>
            <a:off x="3352800" y="3962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slope BC =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28800" y="2590800"/>
            <a:ext cx="914400" cy="914400"/>
            <a:chOff x="5943600" y="535632"/>
            <a:chExt cx="914400" cy="914400"/>
          </a:xfrm>
        </p:grpSpPr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5943600" y="762000"/>
              <a:ext cx="533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B83D68">
                      <a:lumMod val="75000"/>
                    </a:srgbClr>
                  </a:solidFill>
                </a:rPr>
                <a:t>– </a:t>
              </a:r>
              <a:endParaRPr lang="en-US" sz="2400" b="1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6324600" y="535632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B83D68">
                      <a:lumMod val="75000"/>
                    </a:srgbClr>
                  </a:solidFill>
                </a:rPr>
                <a:t>1</a:t>
              </a:r>
              <a:endParaRPr lang="en-US" sz="2400" b="1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324600" y="992832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B83D68">
                      <a:lumMod val="75000"/>
                    </a:srgbClr>
                  </a:solidFill>
                </a:rPr>
                <a:t>5</a:t>
              </a:r>
              <a:endParaRPr lang="en-US" sz="2400" b="1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324600" y="992832"/>
              <a:ext cx="457200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8800" y="3733800"/>
            <a:ext cx="914400" cy="914400"/>
            <a:chOff x="5943600" y="535632"/>
            <a:chExt cx="914400" cy="914400"/>
          </a:xfrm>
        </p:grpSpPr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5943600" y="762000"/>
              <a:ext cx="533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B83D68">
                      <a:lumMod val="75000"/>
                    </a:srgbClr>
                  </a:solidFill>
                </a:rPr>
                <a:t>– </a:t>
              </a:r>
              <a:endParaRPr lang="en-US" sz="2400" b="1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6324600" y="535632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B83D68">
                      <a:lumMod val="75000"/>
                    </a:srgbClr>
                  </a:solidFill>
                </a:rPr>
                <a:t>1</a:t>
              </a:r>
              <a:endParaRPr lang="en-US" sz="2400" b="1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6324600" y="992832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B83D68">
                      <a:lumMod val="75000"/>
                    </a:srgbClr>
                  </a:solidFill>
                </a:rPr>
                <a:t>5</a:t>
              </a:r>
              <a:endParaRPr lang="en-US" sz="2400" b="1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6324600" y="992832"/>
              <a:ext cx="457200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800600" y="2590800"/>
            <a:ext cx="914400" cy="914400"/>
            <a:chOff x="5943600" y="535632"/>
            <a:chExt cx="914400" cy="914400"/>
          </a:xfrm>
        </p:grpSpPr>
        <p:sp>
          <p:nvSpPr>
            <p:cNvPr id="33" name="Text Box 19"/>
            <p:cNvSpPr txBox="1">
              <a:spLocks noChangeArrowheads="1"/>
            </p:cNvSpPr>
            <p:nvPr/>
          </p:nvSpPr>
          <p:spPr bwMode="auto">
            <a:xfrm>
              <a:off x="5943600" y="762000"/>
              <a:ext cx="533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B83D68">
                      <a:lumMod val="75000"/>
                    </a:srgbClr>
                  </a:solidFill>
                </a:rPr>
                <a:t> </a:t>
              </a:r>
              <a:endParaRPr lang="en-US" sz="2400" b="1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6324600" y="535632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B83D68">
                      <a:lumMod val="75000"/>
                    </a:srgbClr>
                  </a:solidFill>
                </a:rPr>
                <a:t>3</a:t>
              </a:r>
              <a:endParaRPr lang="en-US" sz="2400" b="1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sp>
          <p:nvSpPr>
            <p:cNvPr id="35" name="Text Box 19"/>
            <p:cNvSpPr txBox="1">
              <a:spLocks noChangeArrowheads="1"/>
            </p:cNvSpPr>
            <p:nvPr/>
          </p:nvSpPr>
          <p:spPr bwMode="auto">
            <a:xfrm>
              <a:off x="6324600" y="992832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B83D68">
                      <a:lumMod val="75000"/>
                    </a:srgbClr>
                  </a:solidFill>
                </a:rPr>
                <a:t>1</a:t>
              </a:r>
              <a:endParaRPr lang="en-US" sz="2400" b="1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324600" y="992832"/>
              <a:ext cx="457200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724400" y="3733800"/>
            <a:ext cx="914400" cy="914400"/>
            <a:chOff x="5943600" y="535632"/>
            <a:chExt cx="914400" cy="914400"/>
          </a:xfrm>
        </p:grpSpPr>
        <p:sp>
          <p:nvSpPr>
            <p:cNvPr id="38" name="Text Box 19"/>
            <p:cNvSpPr txBox="1">
              <a:spLocks noChangeArrowheads="1"/>
            </p:cNvSpPr>
            <p:nvPr/>
          </p:nvSpPr>
          <p:spPr bwMode="auto">
            <a:xfrm>
              <a:off x="5943600" y="762000"/>
              <a:ext cx="533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B83D68">
                      <a:lumMod val="75000"/>
                    </a:srgbClr>
                  </a:solidFill>
                </a:rPr>
                <a:t> </a:t>
              </a:r>
              <a:endParaRPr lang="en-US" sz="2400" b="1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sp>
          <p:nvSpPr>
            <p:cNvPr id="39" name="Text Box 19"/>
            <p:cNvSpPr txBox="1">
              <a:spLocks noChangeArrowheads="1"/>
            </p:cNvSpPr>
            <p:nvPr/>
          </p:nvSpPr>
          <p:spPr bwMode="auto">
            <a:xfrm>
              <a:off x="6324600" y="535632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B83D68">
                      <a:lumMod val="75000"/>
                    </a:srgbClr>
                  </a:solidFill>
                </a:rPr>
                <a:t>3</a:t>
              </a:r>
              <a:endParaRPr lang="en-US" sz="2400" b="1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sp>
          <p:nvSpPr>
            <p:cNvPr id="40" name="Text Box 19"/>
            <p:cNvSpPr txBox="1">
              <a:spLocks noChangeArrowheads="1"/>
            </p:cNvSpPr>
            <p:nvPr/>
          </p:nvSpPr>
          <p:spPr bwMode="auto">
            <a:xfrm>
              <a:off x="6324600" y="992832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B83D68">
                      <a:lumMod val="75000"/>
                    </a:srgbClr>
                  </a:solidFill>
                </a:rPr>
                <a:t>1</a:t>
              </a:r>
              <a:endParaRPr lang="en-US" sz="2400" b="1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6324600" y="992832"/>
              <a:ext cx="457200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565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8" grpId="0"/>
      <p:bldP spid="183313" grpId="0"/>
      <p:bldP spid="183314" grpId="0"/>
      <p:bldP spid="183315" grpId="0"/>
      <p:bldP spid="1833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86400"/>
            <a:ext cx="72675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201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600200" y="5867400"/>
            <a:ext cx="3886200" cy="579438"/>
            <a:chOff x="144" y="1680"/>
            <a:chExt cx="2448" cy="365"/>
          </a:xfrm>
        </p:grpSpPr>
        <p:sp>
          <p:nvSpPr>
            <p:cNvPr id="184325" name="TextBox 7"/>
            <p:cNvSpPr txBox="1">
              <a:spLocks noChangeArrowheads="1"/>
            </p:cNvSpPr>
            <p:nvPr/>
          </p:nvSpPr>
          <p:spPr bwMode="auto">
            <a:xfrm>
              <a:off x="144" y="1680"/>
              <a:ext cx="24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dirty="0">
                  <a:solidFill>
                    <a:srgbClr val="0000FF"/>
                  </a:solidFill>
                  <a:latin typeface="+mn-lt"/>
                </a:rPr>
                <a:t> AB ≅  DC</a:t>
              </a:r>
            </a:p>
          </p:txBody>
        </p:sp>
        <p:cxnSp>
          <p:nvCxnSpPr>
            <p:cNvPr id="2" name="Straight Arrow Connector 8"/>
            <p:cNvCxnSpPr/>
            <p:nvPr/>
          </p:nvCxnSpPr>
          <p:spPr>
            <a:xfrm>
              <a:off x="288" y="1680"/>
              <a:ext cx="288" cy="1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Arrow Connector 9"/>
            <p:cNvCxnSpPr/>
            <p:nvPr/>
          </p:nvCxnSpPr>
          <p:spPr>
            <a:xfrm>
              <a:off x="960" y="1680"/>
              <a:ext cx="288" cy="1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4343400" y="5867400"/>
            <a:ext cx="3886200" cy="579438"/>
            <a:chOff x="144" y="1680"/>
            <a:chExt cx="2448" cy="365"/>
          </a:xfrm>
        </p:grpSpPr>
        <p:sp>
          <p:nvSpPr>
            <p:cNvPr id="184329" name="TextBox 7"/>
            <p:cNvSpPr txBox="1">
              <a:spLocks noChangeArrowheads="1"/>
            </p:cNvSpPr>
            <p:nvPr/>
          </p:nvSpPr>
          <p:spPr bwMode="auto">
            <a:xfrm>
              <a:off x="144" y="1680"/>
              <a:ext cx="24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dirty="0">
                  <a:solidFill>
                    <a:srgbClr val="0000FF"/>
                  </a:solidFill>
                  <a:latin typeface="+mn-lt"/>
                </a:rPr>
                <a:t> AD ≅  BC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88" y="1680"/>
              <a:ext cx="288" cy="1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960" y="1680"/>
              <a:ext cx="288" cy="1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3657600" y="58674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and</a:t>
            </a:r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304800" y="2850573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AB =</a:t>
            </a:r>
          </a:p>
        </p:txBody>
      </p:sp>
      <p:sp>
        <p:nvSpPr>
          <p:cNvPr id="184334" name="Text Box 14"/>
          <p:cNvSpPr txBox="1">
            <a:spLocks noChangeArrowheads="1"/>
          </p:cNvSpPr>
          <p:nvPr/>
        </p:nvSpPr>
        <p:spPr bwMode="auto">
          <a:xfrm>
            <a:off x="381000" y="40386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DC =</a:t>
            </a:r>
          </a:p>
        </p:txBody>
      </p:sp>
      <p:sp>
        <p:nvSpPr>
          <p:cNvPr id="184335" name="Text Box 15"/>
          <p:cNvSpPr txBox="1">
            <a:spLocks noChangeArrowheads="1"/>
          </p:cNvSpPr>
          <p:nvPr/>
        </p:nvSpPr>
        <p:spPr bwMode="auto">
          <a:xfrm>
            <a:off x="3048000" y="28956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AD =</a:t>
            </a:r>
          </a:p>
        </p:txBody>
      </p:sp>
      <p:sp>
        <p:nvSpPr>
          <p:cNvPr id="184336" name="Text Box 16"/>
          <p:cNvSpPr txBox="1">
            <a:spLocks noChangeArrowheads="1"/>
          </p:cNvSpPr>
          <p:nvPr/>
        </p:nvSpPr>
        <p:spPr bwMode="auto">
          <a:xfrm>
            <a:off x="2971800" y="40386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BC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4400" y="2718955"/>
                <a:ext cx="1447800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rgbClr val="B83D68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i="1" smtClean="0">
                              <a:solidFill>
                                <a:srgbClr val="B83D68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26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rgbClr val="B83D68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718955"/>
                <a:ext cx="1447800" cy="71167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66800" y="3911365"/>
                <a:ext cx="1447800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rgbClr val="B83D68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i="1" smtClean="0">
                              <a:solidFill>
                                <a:srgbClr val="B83D68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26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rgbClr val="B83D68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911365"/>
                <a:ext cx="1447800" cy="71167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51564" y="2768365"/>
                <a:ext cx="1447800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rgbClr val="B83D68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i="1" smtClean="0">
                              <a:solidFill>
                                <a:srgbClr val="B83D68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rgbClr val="B83D68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564" y="2768365"/>
                <a:ext cx="1447800" cy="71167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58491" y="3801448"/>
                <a:ext cx="1447800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rgbClr val="B83D68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i="1" smtClean="0">
                              <a:solidFill>
                                <a:srgbClr val="B83D68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rgbClr val="B83D68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491" y="3801448"/>
                <a:ext cx="1447800" cy="71167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00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8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2" grpId="0"/>
      <p:bldP spid="184333" grpId="0"/>
      <p:bldP spid="184334" grpId="0"/>
      <p:bldP spid="184335" grpId="0"/>
      <p:bldP spid="184336" grpId="0"/>
      <p:bldP spid="6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5410200"/>
            <a:ext cx="7334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" y="228600"/>
            <a:ext cx="89058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2" name="Line 4"/>
          <p:cNvSpPr>
            <a:spLocks noChangeShapeType="1"/>
          </p:cNvSpPr>
          <p:nvPr/>
        </p:nvSpPr>
        <p:spPr bwMode="auto">
          <a:xfrm>
            <a:off x="6781800" y="2819400"/>
            <a:ext cx="106680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6374" name="Line 6"/>
          <p:cNvSpPr>
            <a:spLocks noChangeShapeType="1"/>
          </p:cNvSpPr>
          <p:nvPr/>
        </p:nvSpPr>
        <p:spPr bwMode="auto">
          <a:xfrm flipV="1">
            <a:off x="6477000" y="3124200"/>
            <a:ext cx="1676400" cy="533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1752600" y="5715000"/>
            <a:ext cx="502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diagonals bisect each other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62000" y="30480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</a:rPr>
              <a:t>mp</a:t>
            </a:r>
            <a:r>
              <a:rPr lang="en-US" sz="2400" dirty="0">
                <a:solidFill>
                  <a:srgbClr val="0000FF"/>
                </a:solidFill>
              </a:rPr>
              <a:t> of AC =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838200" y="41910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mp of BD =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2362200" y="2971800"/>
            <a:ext cx="13754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(0, 1)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2514600" y="4114800"/>
            <a:ext cx="13754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(0, 1)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7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animBg="1"/>
      <p:bldP spid="186374" grpId="0" animBg="1"/>
      <p:bldP spid="186377" grpId="0"/>
      <p:bldP spid="13" grpId="0"/>
      <p:bldP spid="14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46708"/>
            <a:ext cx="8763000" cy="493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6172200" y="44958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010400" y="3124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477000" y="24384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91200" y="3124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638800" y="4419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B83D68">
                    <a:lumMod val="75000"/>
                  </a:srgbClr>
                </a:solidFill>
              </a:rPr>
              <a:t>Q</a:t>
            </a:r>
            <a:endParaRPr lang="en-US" sz="2400" b="1" dirty="0">
              <a:solidFill>
                <a:srgbClr val="B83D68">
                  <a:lumMod val="75000"/>
                </a:srgbClr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239000" y="2971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B83D68">
                    <a:lumMod val="75000"/>
                  </a:srgbClr>
                </a:solidFill>
              </a:rPr>
              <a:t>R</a:t>
            </a:r>
            <a:endParaRPr lang="en-US" sz="2400" b="1" dirty="0">
              <a:solidFill>
                <a:srgbClr val="B83D68">
                  <a:lumMod val="75000"/>
                </a:srgb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172200" y="1981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B83D68">
                    <a:lumMod val="75000"/>
                  </a:srgbClr>
                </a:solidFill>
              </a:rPr>
              <a:t>S</a:t>
            </a:r>
            <a:endParaRPr lang="en-US" sz="2400" b="1" dirty="0">
              <a:solidFill>
                <a:srgbClr val="B83D68">
                  <a:lumMod val="75000"/>
                </a:srgbClr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257800" y="2895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B83D68">
                    <a:lumMod val="75000"/>
                  </a:srgbClr>
                </a:solidFill>
              </a:rPr>
              <a:t>T</a:t>
            </a:r>
            <a:endParaRPr lang="en-US" sz="2400" b="1" dirty="0">
              <a:solidFill>
                <a:srgbClr val="B83D68">
                  <a:lumMod val="75000"/>
                </a:srgbClr>
              </a:solidFill>
            </a:endParaRPr>
          </a:p>
        </p:txBody>
      </p:sp>
      <p:cxnSp>
        <p:nvCxnSpPr>
          <p:cNvPr id="17" name="Straight Connector 16"/>
          <p:cNvCxnSpPr>
            <a:stCxn id="8" idx="3"/>
            <a:endCxn id="9" idx="7"/>
          </p:cNvCxnSpPr>
          <p:nvPr/>
        </p:nvCxnSpPr>
        <p:spPr>
          <a:xfrm flipV="1">
            <a:off x="6194518" y="3146518"/>
            <a:ext cx="945964" cy="147936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1"/>
            <a:endCxn id="9" idx="5"/>
          </p:cNvCxnSpPr>
          <p:nvPr/>
        </p:nvCxnSpPr>
        <p:spPr>
          <a:xfrm>
            <a:off x="6499318" y="2460718"/>
            <a:ext cx="641164" cy="79356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3"/>
            <a:endCxn id="10" idx="7"/>
          </p:cNvCxnSpPr>
          <p:nvPr/>
        </p:nvCxnSpPr>
        <p:spPr>
          <a:xfrm flipV="1">
            <a:off x="5813518" y="2460718"/>
            <a:ext cx="793564" cy="79356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0"/>
            <a:endCxn id="11" idx="0"/>
          </p:cNvCxnSpPr>
          <p:nvPr/>
        </p:nvCxnSpPr>
        <p:spPr>
          <a:xfrm flipH="1" flipV="1">
            <a:off x="5867400" y="3124200"/>
            <a:ext cx="381000" cy="1371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7848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400" name="Oval 8"/>
          <p:cNvSpPr>
            <a:spLocks noChangeArrowheads="1"/>
          </p:cNvSpPr>
          <p:nvPr/>
        </p:nvSpPr>
        <p:spPr bwMode="auto">
          <a:xfrm>
            <a:off x="1447800" y="5257800"/>
            <a:ext cx="6858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1600200" y="5715000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Diagonals DON’T bisect each other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5867400" y="3200400"/>
            <a:ext cx="1219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81000" y="23622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mp of </a:t>
            </a:r>
            <a:r>
              <a:rPr lang="en-US" sz="2400" dirty="0" smtClean="0">
                <a:solidFill>
                  <a:srgbClr val="0000FF"/>
                </a:solidFill>
              </a:rPr>
              <a:t>TR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57200" y="35052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mp of </a:t>
            </a:r>
            <a:r>
              <a:rPr lang="en-US" sz="2400" dirty="0" smtClean="0">
                <a:solidFill>
                  <a:srgbClr val="0000FF"/>
                </a:solidFill>
              </a:rPr>
              <a:t>SQ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 flipH="1">
            <a:off x="6248400" y="2514600"/>
            <a:ext cx="304800" cy="2057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981200" y="2286000"/>
            <a:ext cx="274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(-1.5, 2)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2133600" y="3429000"/>
            <a:ext cx="13754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(-2, 0)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6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7" dur="500"/>
                                        <p:tgtEl>
                                          <p:spTgt spid="18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87400" grpId="0" animBg="1"/>
      <p:bldP spid="187401" grpId="0"/>
      <p:bldP spid="18" grpId="0" animBg="1"/>
      <p:bldP spid="19" grpId="0"/>
      <p:bldP spid="21" grpId="0"/>
      <p:bldP spid="22" grpId="0" animBg="1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1066800"/>
            <a:ext cx="92773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5" name="Text Box 7"/>
          <p:cNvSpPr txBox="1">
            <a:spLocks noChangeArrowheads="1"/>
          </p:cNvSpPr>
          <p:nvPr/>
        </p:nvSpPr>
        <p:spPr bwMode="auto">
          <a:xfrm>
            <a:off x="2590800" y="1828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quadrilateral</a:t>
            </a:r>
          </a:p>
        </p:txBody>
      </p:sp>
      <p:sp>
        <p:nvSpPr>
          <p:cNvPr id="181256" name="Text Box 8"/>
          <p:cNvSpPr txBox="1">
            <a:spLocks noChangeArrowheads="1"/>
          </p:cNvSpPr>
          <p:nvPr/>
        </p:nvSpPr>
        <p:spPr bwMode="auto">
          <a:xfrm>
            <a:off x="2667000" y="2362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parallel</a:t>
            </a:r>
          </a:p>
        </p:txBody>
      </p:sp>
      <p:sp>
        <p:nvSpPr>
          <p:cNvPr id="181257" name="AutoShape 9"/>
          <p:cNvSpPr>
            <a:spLocks noChangeArrowheads="1"/>
          </p:cNvSpPr>
          <p:nvPr/>
        </p:nvSpPr>
        <p:spPr bwMode="auto">
          <a:xfrm rot="1447414">
            <a:off x="6400800" y="2133600"/>
            <a:ext cx="2286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8" name="AutoShape 10"/>
          <p:cNvSpPr>
            <a:spLocks noChangeArrowheads="1"/>
          </p:cNvSpPr>
          <p:nvPr/>
        </p:nvSpPr>
        <p:spPr bwMode="auto">
          <a:xfrm rot="1447414">
            <a:off x="8382000" y="2133600"/>
            <a:ext cx="2286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9" name="AutoShape 11"/>
          <p:cNvSpPr>
            <a:spLocks noChangeArrowheads="1"/>
          </p:cNvSpPr>
          <p:nvPr/>
        </p:nvSpPr>
        <p:spPr bwMode="auto">
          <a:xfrm rot="5400000">
            <a:off x="7429500" y="1638300"/>
            <a:ext cx="2286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0" name="AutoShape 12"/>
          <p:cNvSpPr>
            <a:spLocks noChangeArrowheads="1"/>
          </p:cNvSpPr>
          <p:nvPr/>
        </p:nvSpPr>
        <p:spPr bwMode="auto">
          <a:xfrm rot="5400000">
            <a:off x="7734300" y="1638300"/>
            <a:ext cx="2286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1" name="AutoShape 13"/>
          <p:cNvSpPr>
            <a:spLocks noChangeArrowheads="1"/>
          </p:cNvSpPr>
          <p:nvPr/>
        </p:nvSpPr>
        <p:spPr bwMode="auto">
          <a:xfrm rot="5400000">
            <a:off x="7048500" y="2628900"/>
            <a:ext cx="2286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2" name="AutoShape 14"/>
          <p:cNvSpPr>
            <a:spLocks noChangeArrowheads="1"/>
          </p:cNvSpPr>
          <p:nvPr/>
        </p:nvSpPr>
        <p:spPr bwMode="auto">
          <a:xfrm rot="5400000">
            <a:off x="7429500" y="2628900"/>
            <a:ext cx="2286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3" name="Text Box 15"/>
          <p:cNvSpPr txBox="1">
            <a:spLocks noChangeArrowheads="1"/>
          </p:cNvSpPr>
          <p:nvPr/>
        </p:nvSpPr>
        <p:spPr bwMode="auto">
          <a:xfrm>
            <a:off x="2514600" y="35052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parallel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1266" name="Text Box 18"/>
          <p:cNvSpPr txBox="1">
            <a:spLocks noChangeArrowheads="1"/>
          </p:cNvSpPr>
          <p:nvPr/>
        </p:nvSpPr>
        <p:spPr bwMode="auto">
          <a:xfrm>
            <a:off x="2362200" y="3971925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congruent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1268" name="Text Box 20"/>
          <p:cNvSpPr txBox="1">
            <a:spLocks noChangeArrowheads="1"/>
          </p:cNvSpPr>
          <p:nvPr/>
        </p:nvSpPr>
        <p:spPr bwMode="auto">
          <a:xfrm>
            <a:off x="2667000" y="4343400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congruent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819400" y="4768489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supplementary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731264" y="5230154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bisect each other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7565136" y="3438525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7162800" y="4421832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>
            <a:off x="8303787" y="4018407"/>
            <a:ext cx="283464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>
            <a:off x="8329695" y="4121658"/>
            <a:ext cx="283464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>
            <a:off x="6205728" y="4018407"/>
            <a:ext cx="283464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6231636" y="4121658"/>
            <a:ext cx="283464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Arc 1"/>
          <p:cNvSpPr/>
          <p:nvPr/>
        </p:nvSpPr>
        <p:spPr>
          <a:xfrm>
            <a:off x="6025896" y="4301543"/>
            <a:ext cx="411480" cy="461665"/>
          </a:xfrm>
          <a:prstGeom prst="arc">
            <a:avLst>
              <a:gd name="adj1" fmla="val 14805435"/>
              <a:gd name="adj2" fmla="val 835792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10800000">
            <a:off x="8329695" y="3360092"/>
            <a:ext cx="411480" cy="461665"/>
          </a:xfrm>
          <a:prstGeom prst="arc">
            <a:avLst>
              <a:gd name="adj1" fmla="val 14805435"/>
              <a:gd name="adj2" fmla="val 835792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rot="17896506">
            <a:off x="7885980" y="4356827"/>
            <a:ext cx="411480" cy="330788"/>
          </a:xfrm>
          <a:prstGeom prst="arc">
            <a:avLst>
              <a:gd name="adj1" fmla="val 14062069"/>
              <a:gd name="adj2" fmla="val 835792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17896506" flipH="1" flipV="1">
            <a:off x="6531053" y="3462334"/>
            <a:ext cx="375706" cy="319585"/>
          </a:xfrm>
          <a:prstGeom prst="arc">
            <a:avLst>
              <a:gd name="adj1" fmla="val 14062069"/>
              <a:gd name="adj2" fmla="val 835792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17896506" flipH="1" flipV="1">
            <a:off x="6460842" y="3414261"/>
            <a:ext cx="516127" cy="448383"/>
          </a:xfrm>
          <a:prstGeom prst="arc">
            <a:avLst>
              <a:gd name="adj1" fmla="val 14062069"/>
              <a:gd name="adj2" fmla="val 835792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rot="7179866" flipH="1" flipV="1">
            <a:off x="7832512" y="4298028"/>
            <a:ext cx="516127" cy="448383"/>
          </a:xfrm>
          <a:prstGeom prst="arc">
            <a:avLst>
              <a:gd name="adj1" fmla="val 14062069"/>
              <a:gd name="adj2" fmla="val 835792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>
            <a:off x="7803261" y="4925354"/>
            <a:ext cx="161544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>
            <a:off x="6787076" y="5337649"/>
            <a:ext cx="161544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flipH="1">
            <a:off x="6905625" y="4864716"/>
            <a:ext cx="265938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 flipH="1">
            <a:off x="6987540" y="4925354"/>
            <a:ext cx="265938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Line 16"/>
          <p:cNvSpPr>
            <a:spLocks noChangeShapeType="1"/>
          </p:cNvSpPr>
          <p:nvPr/>
        </p:nvSpPr>
        <p:spPr bwMode="auto">
          <a:xfrm flipH="1">
            <a:off x="7537323" y="5371887"/>
            <a:ext cx="265938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Line 16"/>
          <p:cNvSpPr>
            <a:spLocks noChangeShapeType="1"/>
          </p:cNvSpPr>
          <p:nvPr/>
        </p:nvSpPr>
        <p:spPr bwMode="auto">
          <a:xfrm flipH="1">
            <a:off x="7591806" y="5408956"/>
            <a:ext cx="265938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8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5" grpId="0"/>
      <p:bldP spid="181256" grpId="0"/>
      <p:bldP spid="181257" grpId="0" animBg="1"/>
      <p:bldP spid="181258" grpId="0" animBg="1"/>
      <p:bldP spid="181259" grpId="0" animBg="1"/>
      <p:bldP spid="181260" grpId="0" animBg="1"/>
      <p:bldP spid="181261" grpId="0" animBg="1"/>
      <p:bldP spid="181262" grpId="0" animBg="1"/>
      <p:bldP spid="181263" grpId="0"/>
      <p:bldP spid="181266" grpId="0"/>
      <p:bldP spid="181268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066800"/>
            <a:ext cx="89725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886200" y="1600200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parallel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371600" y="1981200"/>
            <a:ext cx="289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slope formula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1371600" y="23622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FF"/>
                </a:solidFill>
                <a:latin typeface="+mn-lt"/>
              </a:rPr>
              <a:t> AB ∥ 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CD</a:t>
            </a:r>
            <a:endParaRPr lang="en-US" sz="320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6" name="Straight Arrow Connector 17"/>
          <p:cNvCxnSpPr/>
          <p:nvPr/>
        </p:nvCxnSpPr>
        <p:spPr bwMode="auto">
          <a:xfrm>
            <a:off x="1600200" y="2438400"/>
            <a:ext cx="457200" cy="1588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18"/>
          <p:cNvCxnSpPr/>
          <p:nvPr/>
        </p:nvCxnSpPr>
        <p:spPr bwMode="auto">
          <a:xfrm>
            <a:off x="2514600" y="2438400"/>
            <a:ext cx="457200" cy="1588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3505200" y="2337955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AC 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∥ 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BD</a:t>
            </a:r>
            <a:endParaRPr lang="en-US" sz="320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9" name="Straight Arrow Connector 17"/>
          <p:cNvCxnSpPr/>
          <p:nvPr/>
        </p:nvCxnSpPr>
        <p:spPr bwMode="auto">
          <a:xfrm>
            <a:off x="3744191" y="2414155"/>
            <a:ext cx="457200" cy="1588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18"/>
          <p:cNvCxnSpPr/>
          <p:nvPr/>
        </p:nvCxnSpPr>
        <p:spPr bwMode="auto">
          <a:xfrm>
            <a:off x="4658591" y="2414155"/>
            <a:ext cx="457200" cy="1588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886200" y="2895600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congruent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447800" y="3245427"/>
            <a:ext cx="289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distance formula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295400" y="36576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FF"/>
                </a:solidFill>
                <a:latin typeface="+mn-lt"/>
              </a:rPr>
              <a:t> AB 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≅ CD</a:t>
            </a:r>
            <a:endParaRPr lang="en-US" sz="320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14" name="Straight Arrow Connector 8"/>
          <p:cNvCxnSpPr/>
          <p:nvPr/>
        </p:nvCxnSpPr>
        <p:spPr bwMode="auto">
          <a:xfrm>
            <a:off x="1524000" y="3699164"/>
            <a:ext cx="457200" cy="1588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9"/>
          <p:cNvCxnSpPr/>
          <p:nvPr/>
        </p:nvCxnSpPr>
        <p:spPr bwMode="auto">
          <a:xfrm>
            <a:off x="2590800" y="3699164"/>
            <a:ext cx="457200" cy="1588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3352800" y="36576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AC ≅ BD</a:t>
            </a:r>
            <a:endParaRPr lang="en-US" sz="320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17" name="Straight Arrow Connector 8"/>
          <p:cNvCxnSpPr/>
          <p:nvPr/>
        </p:nvCxnSpPr>
        <p:spPr bwMode="auto">
          <a:xfrm>
            <a:off x="3581400" y="3699164"/>
            <a:ext cx="457200" cy="1588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9"/>
          <p:cNvCxnSpPr/>
          <p:nvPr/>
        </p:nvCxnSpPr>
        <p:spPr bwMode="auto">
          <a:xfrm>
            <a:off x="4648200" y="3699164"/>
            <a:ext cx="457200" cy="1588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048000" y="4419600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bisect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914400" y="4800600"/>
            <a:ext cx="274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midpoint formula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447800" y="5257800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mp of AD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3235036" y="5257800"/>
            <a:ext cx="381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=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657600" y="5257800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mp of CB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1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9" grpId="0"/>
      <p:bldP spid="20" grpId="0"/>
      <p:bldP spid="21" grpId="0"/>
      <p:bldP spid="22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107523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8153400" cy="457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/>
              <a:t>6-2 worksheet</a:t>
            </a:r>
          </a:p>
        </p:txBody>
      </p:sp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381000" y="3962400"/>
            <a:ext cx="81534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14381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Warm Up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868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4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" y="20449"/>
            <a:ext cx="9000877" cy="484632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6-3</a:t>
            </a:r>
            <a:endParaRPr lang="en-US" dirty="0"/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27120" y="649188"/>
            <a:ext cx="4916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I can recognize 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</a:rPr>
              <a:t>and apply properties of rectangles</a:t>
            </a: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2895600"/>
            <a:ext cx="6059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I 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</a:rPr>
              <a:t>can determine whether parallelograms are rectangles</a:t>
            </a: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49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075"/>
            <a:ext cx="91440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3657600" y="99060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quadrilateral </a:t>
            </a:r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2590800" y="152400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4 right angles</a:t>
            </a: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6560128" y="1122218"/>
            <a:ext cx="228600" cy="228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9143" name="Rectangle 7"/>
          <p:cNvSpPr>
            <a:spLocks noChangeArrowheads="1"/>
          </p:cNvSpPr>
          <p:nvPr/>
        </p:nvSpPr>
        <p:spPr bwMode="auto">
          <a:xfrm>
            <a:off x="8474653" y="1960418"/>
            <a:ext cx="228600" cy="228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9144" name="Rectangle 8"/>
          <p:cNvSpPr>
            <a:spLocks noChangeArrowheads="1"/>
          </p:cNvSpPr>
          <p:nvPr/>
        </p:nvSpPr>
        <p:spPr bwMode="auto">
          <a:xfrm>
            <a:off x="8493703" y="1122218"/>
            <a:ext cx="228600" cy="228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9145" name="Rectangle 9"/>
          <p:cNvSpPr>
            <a:spLocks noChangeArrowheads="1"/>
          </p:cNvSpPr>
          <p:nvPr/>
        </p:nvSpPr>
        <p:spPr bwMode="auto">
          <a:xfrm>
            <a:off x="6560128" y="1960418"/>
            <a:ext cx="228600" cy="228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619184" y="28194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parallel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466784" y="32766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congruent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2771584" y="3648075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90°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2923984" y="4419600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supplementary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857184" y="4876800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bisect each other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7162800" y="25908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7114984" y="35814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8585018" y="3323082"/>
            <a:ext cx="283464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8582542" y="3426333"/>
            <a:ext cx="283464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6400800" y="3343864"/>
            <a:ext cx="283464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6455092" y="3447115"/>
            <a:ext cx="283464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8153400" y="4495800"/>
            <a:ext cx="161544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7162800" y="4953000"/>
            <a:ext cx="161544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H="1">
            <a:off x="7010400" y="4495800"/>
            <a:ext cx="265938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 flipH="1">
            <a:off x="8001000" y="5029200"/>
            <a:ext cx="265938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695384" y="4038600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congruent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1780984" y="5257800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Are congruent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6" name="AutoShape 9"/>
          <p:cNvSpPr>
            <a:spLocks noChangeAspect="1" noChangeArrowheads="1"/>
          </p:cNvSpPr>
          <p:nvPr/>
        </p:nvSpPr>
        <p:spPr bwMode="auto">
          <a:xfrm>
            <a:off x="6530886" y="3029821"/>
            <a:ext cx="160020" cy="21336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10"/>
          <p:cNvSpPr>
            <a:spLocks noChangeAspect="1" noChangeArrowheads="1"/>
          </p:cNvSpPr>
          <p:nvPr/>
        </p:nvSpPr>
        <p:spPr bwMode="auto">
          <a:xfrm>
            <a:off x="8688733" y="3009039"/>
            <a:ext cx="160020" cy="21336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11"/>
          <p:cNvSpPr>
            <a:spLocks noChangeAspect="1" noChangeArrowheads="1"/>
          </p:cNvSpPr>
          <p:nvPr/>
        </p:nvSpPr>
        <p:spPr bwMode="auto">
          <a:xfrm rot="5400000">
            <a:off x="7522654" y="2597535"/>
            <a:ext cx="160020" cy="21336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12"/>
          <p:cNvSpPr>
            <a:spLocks noChangeAspect="1" noChangeArrowheads="1"/>
          </p:cNvSpPr>
          <p:nvPr/>
        </p:nvSpPr>
        <p:spPr bwMode="auto">
          <a:xfrm rot="5400000">
            <a:off x="7827454" y="2597535"/>
            <a:ext cx="160020" cy="21336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13"/>
          <p:cNvSpPr>
            <a:spLocks noChangeAspect="1" noChangeArrowheads="1"/>
          </p:cNvSpPr>
          <p:nvPr/>
        </p:nvSpPr>
        <p:spPr bwMode="auto">
          <a:xfrm rot="5400000">
            <a:off x="7413553" y="3660872"/>
            <a:ext cx="160020" cy="21336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utoShape 14"/>
          <p:cNvSpPr>
            <a:spLocks noChangeAspect="1" noChangeArrowheads="1"/>
          </p:cNvSpPr>
          <p:nvPr/>
        </p:nvSpPr>
        <p:spPr bwMode="auto">
          <a:xfrm rot="5400000">
            <a:off x="7794553" y="3660872"/>
            <a:ext cx="160020" cy="21336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1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/>
      <p:bldP spid="219141" grpId="0"/>
      <p:bldP spid="219142" grpId="0" animBg="1"/>
      <p:bldP spid="219143" grpId="0" animBg="1"/>
      <p:bldP spid="219144" grpId="0" animBg="1"/>
      <p:bldP spid="219145" grpId="0" animBg="1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4" y="1285853"/>
            <a:ext cx="5029200" cy="285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807027" y="2261755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R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3048000" y="22860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3048000" y="35814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U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762000" y="36576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4038600" y="24384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6x + 3 = 7x – 2 </a:t>
            </a:r>
          </a:p>
        </p:txBody>
      </p:sp>
      <p:sp>
        <p:nvSpPr>
          <p:cNvPr id="221196" name="Text Box 12"/>
          <p:cNvSpPr txBox="1">
            <a:spLocks noChangeArrowheads="1"/>
          </p:cNvSpPr>
          <p:nvPr/>
        </p:nvSpPr>
        <p:spPr bwMode="auto">
          <a:xfrm>
            <a:off x="4572000" y="32004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5 = x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07027" y="2251364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R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0" y="22860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048000" y="35814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62000" y="35814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U</a:t>
            </a: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H="1">
            <a:off x="1143000" y="2514600"/>
            <a:ext cx="1905000" cy="1219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H="1" flipV="1">
            <a:off x="1143000" y="2514600"/>
            <a:ext cx="1905000" cy="1219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5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21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2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2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1" grpId="0"/>
      <p:bldP spid="221191" grpId="1"/>
      <p:bldP spid="221192" grpId="0"/>
      <p:bldP spid="221192" grpId="1"/>
      <p:bldP spid="221193" grpId="0"/>
      <p:bldP spid="221193" grpId="1"/>
      <p:bldP spid="221194" grpId="0"/>
      <p:bldP spid="221194" grpId="1"/>
      <p:bldP spid="221195" grpId="0"/>
      <p:bldP spid="221196" grpId="0"/>
      <p:bldP spid="9" grpId="0"/>
      <p:bldP spid="10" grpId="0"/>
      <p:bldP spid="11" grpId="0"/>
      <p:bldP spid="12" grpId="0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581125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16"/>
          <p:cNvSpPr>
            <a:spLocks noChangeShapeType="1"/>
          </p:cNvSpPr>
          <p:nvPr/>
        </p:nvSpPr>
        <p:spPr bwMode="auto">
          <a:xfrm>
            <a:off x="3048000" y="2438400"/>
            <a:ext cx="161544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>
            <a:off x="2133600" y="2971800"/>
            <a:ext cx="161544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 flipH="1">
            <a:off x="2057400" y="2438400"/>
            <a:ext cx="265938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 flipH="1">
            <a:off x="2895600" y="2971800"/>
            <a:ext cx="265938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419600" y="22860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6y + 2 = 4y + 6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953000" y="30480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y = 2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2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5943600" cy="37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1219200" y="41148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6x + 3 = 7x – 2 </a:t>
            </a:r>
          </a:p>
        </p:txBody>
      </p:sp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1676400" y="46482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x = 5</a:t>
            </a: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5334000" y="2057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66</a:t>
            </a:r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5334000" y="26670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33</a:t>
            </a: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2743200" y="2514600"/>
            <a:ext cx="161544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1828800" y="3048000"/>
            <a:ext cx="161544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 flipH="1">
            <a:off x="1752600" y="2514600"/>
            <a:ext cx="265938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H="1">
            <a:off x="2590800" y="3048000"/>
            <a:ext cx="265938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3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3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3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4" grpId="0"/>
      <p:bldP spid="230405" grpId="0"/>
      <p:bldP spid="230406" grpId="0"/>
      <p:bldP spid="230407" grpId="0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5867400" cy="344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c 3"/>
          <p:cNvSpPr/>
          <p:nvPr/>
        </p:nvSpPr>
        <p:spPr>
          <a:xfrm rot="4576751">
            <a:off x="1286505" y="2919387"/>
            <a:ext cx="411480" cy="461665"/>
          </a:xfrm>
          <a:prstGeom prst="arc">
            <a:avLst>
              <a:gd name="adj1" fmla="val 16419103"/>
              <a:gd name="adj2" fmla="val 835792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 rot="7841417">
            <a:off x="1094023" y="3047464"/>
            <a:ext cx="411480" cy="461665"/>
          </a:xfrm>
          <a:prstGeom prst="arc">
            <a:avLst>
              <a:gd name="adj1" fmla="val 14805435"/>
              <a:gd name="adj2" fmla="val 835792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7123672">
            <a:off x="1086169" y="2956133"/>
            <a:ext cx="411480" cy="461665"/>
          </a:xfrm>
          <a:prstGeom prst="arc">
            <a:avLst>
              <a:gd name="adj1" fmla="val 16545073"/>
              <a:gd name="adj2" fmla="val 835792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191000" y="31242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8x + 3 + 16x – 9 = 90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800600" y="37338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24x – 6 = 90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876800" y="43434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x = 4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038600" y="5029200"/>
            <a:ext cx="396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00FF"/>
                </a:solidFill>
                <a:latin typeface="+mn-lt"/>
                <a:ea typeface="Cambria Math"/>
              </a:rPr>
              <a:t>m</a:t>
            </a:r>
            <a:r>
              <a:rPr lang="en-US" sz="2800" dirty="0" err="1" smtClean="0">
                <a:solidFill>
                  <a:srgbClr val="0000FF"/>
                </a:solidFill>
                <a:latin typeface="Cambria Math"/>
                <a:ea typeface="Cambria Math"/>
              </a:rPr>
              <a:t>∠</a:t>
            </a:r>
            <a:r>
              <a:rPr lang="en-US" sz="2800" dirty="0" err="1" smtClean="0">
                <a:solidFill>
                  <a:srgbClr val="0000FF"/>
                </a:solidFill>
                <a:latin typeface="+mn-lt"/>
                <a:ea typeface="Cambria Math"/>
              </a:rPr>
              <a:t>STR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 = 35° 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305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647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c 2"/>
          <p:cNvSpPr/>
          <p:nvPr/>
        </p:nvSpPr>
        <p:spPr>
          <a:xfrm rot="10800000">
            <a:off x="2514600" y="2590800"/>
            <a:ext cx="411480" cy="461665"/>
          </a:xfrm>
          <a:prstGeom prst="arc">
            <a:avLst>
              <a:gd name="adj1" fmla="val 16419103"/>
              <a:gd name="adj2" fmla="val 835792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 rot="1285760">
            <a:off x="1213113" y="3945411"/>
            <a:ext cx="411480" cy="461665"/>
          </a:xfrm>
          <a:prstGeom prst="arc">
            <a:avLst>
              <a:gd name="adj1" fmla="val 14805435"/>
              <a:gd name="adj2" fmla="val 835792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191000" y="31242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10x + 7 = 6x + 23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953000" y="36576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x = 4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743200" y="28956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?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057400" y="2743200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47°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038600" y="4572000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00FF"/>
                </a:solidFill>
                <a:latin typeface="+mn-lt"/>
                <a:ea typeface="Cambria Math"/>
              </a:rPr>
              <a:t>m</a:t>
            </a:r>
            <a:r>
              <a:rPr lang="en-US" sz="2800" dirty="0" err="1" smtClean="0">
                <a:solidFill>
                  <a:srgbClr val="0000FF"/>
                </a:solidFill>
                <a:latin typeface="Cambria Math"/>
                <a:ea typeface="Cambria Math"/>
              </a:rPr>
              <a:t>∠</a:t>
            </a:r>
            <a:r>
              <a:rPr lang="en-US" sz="2800" dirty="0" err="1" smtClean="0">
                <a:solidFill>
                  <a:srgbClr val="0000FF"/>
                </a:solidFill>
                <a:latin typeface="+mn-lt"/>
                <a:ea typeface="Cambria Math"/>
              </a:rPr>
              <a:t>ACD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 = 90 – 47 = 43° 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129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27365"/>
            <a:ext cx="5146221" cy="389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4395355" y="28956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6 cm</a:t>
            </a: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2286000" y="3775364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8 cm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3352800" y="3352800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990000"/>
                </a:solidFill>
              </a:rPr>
              <a:t>115</a:t>
            </a:r>
            <a:r>
              <a:rPr lang="en-US" sz="2400" dirty="0">
                <a:solidFill>
                  <a:srgbClr val="990000"/>
                </a:solidFill>
                <a:cs typeface="Arial" charset="0"/>
              </a:rPr>
              <a:t>°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752600" y="3363191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990000"/>
                </a:solidFill>
              </a:rPr>
              <a:t>65</a:t>
            </a:r>
            <a:r>
              <a:rPr lang="en-US" sz="2400" dirty="0">
                <a:solidFill>
                  <a:srgbClr val="990000"/>
                </a:solidFill>
                <a:cs typeface="Arial" charset="0"/>
              </a:rPr>
              <a:t>°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962400" y="2286000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990000"/>
                </a:solidFill>
              </a:rPr>
              <a:t>65</a:t>
            </a:r>
            <a:r>
              <a:rPr lang="en-US" sz="2400" dirty="0">
                <a:solidFill>
                  <a:srgbClr val="990000"/>
                </a:solidFill>
                <a:cs typeface="Arial" charset="0"/>
              </a:rPr>
              <a:t>°</a:t>
            </a:r>
          </a:p>
        </p:txBody>
      </p:sp>
    </p:spTree>
    <p:extLst>
      <p:ext uri="{BB962C8B-B14F-4D97-AF65-F5344CB8AC3E}">
        <p14:creationId xmlns:p14="http://schemas.microsoft.com/office/powerpoint/2010/main" val="135388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5791200" cy="381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c 2"/>
          <p:cNvSpPr/>
          <p:nvPr/>
        </p:nvSpPr>
        <p:spPr>
          <a:xfrm rot="4482553">
            <a:off x="1442778" y="2771698"/>
            <a:ext cx="411480" cy="461665"/>
          </a:xfrm>
          <a:prstGeom prst="arc">
            <a:avLst>
              <a:gd name="adj1" fmla="val 14805435"/>
              <a:gd name="adj2" fmla="val 20000324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 rot="6472902">
            <a:off x="1220115" y="2855247"/>
            <a:ext cx="411480" cy="461665"/>
          </a:xfrm>
          <a:prstGeom prst="arc">
            <a:avLst>
              <a:gd name="adj1" fmla="val 14805435"/>
              <a:gd name="adj2" fmla="val 835792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 rot="6429588">
            <a:off x="1218517" y="2777053"/>
            <a:ext cx="411480" cy="461665"/>
          </a:xfrm>
          <a:prstGeom prst="arc">
            <a:avLst>
              <a:gd name="adj1" fmla="val 16053928"/>
              <a:gd name="adj2" fmla="val 835792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343400" y="28194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3x + 6 + 5x – 4 = 90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257800" y="335280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x = 11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743200" y="38862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?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905000" y="2819400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39°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343400" y="4419600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00FF"/>
                </a:solidFill>
                <a:latin typeface="+mn-lt"/>
                <a:ea typeface="Cambria Math"/>
              </a:rPr>
              <a:t>m</a:t>
            </a:r>
            <a:r>
              <a:rPr lang="en-US" sz="2800" dirty="0" err="1" smtClean="0">
                <a:solidFill>
                  <a:srgbClr val="0000FF"/>
                </a:solidFill>
                <a:latin typeface="Cambria Math"/>
                <a:ea typeface="Cambria Math"/>
              </a:rPr>
              <a:t>∠</a:t>
            </a:r>
            <a:r>
              <a:rPr lang="en-US" sz="2800" dirty="0" err="1" smtClean="0">
                <a:solidFill>
                  <a:srgbClr val="0000FF"/>
                </a:solidFill>
                <a:latin typeface="+mn-lt"/>
                <a:ea typeface="Cambria Math"/>
              </a:rPr>
              <a:t>ADB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 = 39° 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133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0868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5029200" y="121920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8 cm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162800" y="121920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6 cm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029200" y="1752600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10 cm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38200" y="3505200"/>
            <a:ext cx="228600" cy="228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990600" y="4191000"/>
            <a:ext cx="2514600" cy="1828800"/>
          </a:xfrm>
          <a:prstGeom prst="rtTriangle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90600" y="5791200"/>
            <a:ext cx="228600" cy="228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57200" y="4953000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6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52600" y="6019800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8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209800" y="4648200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c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505200" y="4495800"/>
            <a:ext cx="358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6</a:t>
            </a:r>
            <a:r>
              <a:rPr lang="en-US" sz="2800" baseline="30000" dirty="0" smtClean="0">
                <a:solidFill>
                  <a:srgbClr val="0000FF"/>
                </a:solidFill>
                <a:latin typeface="+mn-lt"/>
                <a:ea typeface="Cambria Math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 + 8</a:t>
            </a:r>
            <a:r>
              <a:rPr lang="en-US" sz="2800" baseline="30000" dirty="0" smtClean="0">
                <a:solidFill>
                  <a:srgbClr val="0000FF"/>
                </a:solidFill>
                <a:latin typeface="+mn-lt"/>
                <a:ea typeface="Cambria Math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 = c</a:t>
            </a:r>
            <a:r>
              <a:rPr lang="en-US" sz="2800" baseline="30000" dirty="0" smtClean="0">
                <a:solidFill>
                  <a:srgbClr val="0000FF"/>
                </a:solidFill>
                <a:latin typeface="+mn-lt"/>
                <a:ea typeface="Cambria Math"/>
              </a:rPr>
              <a:t>2</a:t>
            </a:r>
            <a:endParaRPr lang="en-US" sz="2800" baseline="30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657600" y="4953000"/>
            <a:ext cx="358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100 = c</a:t>
            </a:r>
            <a:r>
              <a:rPr lang="en-US" sz="2800" baseline="30000" dirty="0" smtClean="0">
                <a:solidFill>
                  <a:srgbClr val="0000FF"/>
                </a:solidFill>
                <a:latin typeface="+mn-lt"/>
                <a:ea typeface="Cambria Math"/>
              </a:rPr>
              <a:t>2</a:t>
            </a:r>
            <a:endParaRPr lang="en-US" sz="2800" baseline="30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733800" y="5410200"/>
            <a:ext cx="358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10 = c</a:t>
            </a:r>
            <a:endParaRPr lang="en-US" sz="2800" baseline="30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391400" y="1828800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5 cm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200400" y="1905000"/>
            <a:ext cx="228600" cy="228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905991" y="2092036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53°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5562600" y="2362200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53°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7772400" y="2286000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37°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5638800" y="2819400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37°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118755" y="3352800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37°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2590800" y="2362200"/>
            <a:ext cx="1524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>
            <a:off x="1600200" y="3048000"/>
            <a:ext cx="1524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flipH="1">
            <a:off x="1472045" y="2306782"/>
            <a:ext cx="2286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 flipH="1">
            <a:off x="2438400" y="3048000"/>
            <a:ext cx="2286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2521528" y="3352800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37°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7772400" y="281940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106°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107523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8153400" cy="457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/>
              <a:t>6-3 worksheet</a:t>
            </a:r>
          </a:p>
        </p:txBody>
      </p:sp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381000" y="3962400"/>
            <a:ext cx="81534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27322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WARM-UP:  Find a, b and c so that WXYZ is a parallelogram</a:t>
            </a:r>
          </a:p>
        </p:txBody>
      </p:sp>
      <p:grpSp>
        <p:nvGrpSpPr>
          <p:cNvPr id="64515" name="Group 3"/>
          <p:cNvGrpSpPr>
            <a:grpSpLocks/>
          </p:cNvGrpSpPr>
          <p:nvPr/>
        </p:nvGrpSpPr>
        <p:grpSpPr bwMode="auto">
          <a:xfrm>
            <a:off x="304800" y="2133600"/>
            <a:ext cx="5410200" cy="3932238"/>
            <a:chOff x="1056" y="1536"/>
            <a:chExt cx="3408" cy="2477"/>
          </a:xfrm>
        </p:grpSpPr>
        <p:sp>
          <p:nvSpPr>
            <p:cNvPr id="64528" name="AutoShape 4"/>
            <p:cNvSpPr>
              <a:spLocks noChangeArrowheads="1"/>
            </p:cNvSpPr>
            <p:nvPr/>
          </p:nvSpPr>
          <p:spPr bwMode="auto">
            <a:xfrm>
              <a:off x="1344" y="1776"/>
              <a:ext cx="2832" cy="2016"/>
            </a:xfrm>
            <a:prstGeom prst="parallelogram">
              <a:avLst>
                <a:gd name="adj" fmla="val 35119"/>
              </a:avLst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9" name="Line 5"/>
            <p:cNvSpPr>
              <a:spLocks noChangeShapeType="1"/>
            </p:cNvSpPr>
            <p:nvPr/>
          </p:nvSpPr>
          <p:spPr bwMode="auto">
            <a:xfrm flipV="1">
              <a:off x="1344" y="1776"/>
              <a:ext cx="2832" cy="20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0" name="Text Box 6"/>
            <p:cNvSpPr txBox="1">
              <a:spLocks noChangeArrowheads="1"/>
            </p:cNvSpPr>
            <p:nvPr/>
          </p:nvSpPr>
          <p:spPr bwMode="auto">
            <a:xfrm>
              <a:off x="1680" y="153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solidFill>
                    <a:srgbClr val="0000FF"/>
                  </a:solidFill>
                </a:rPr>
                <a:t>W</a:t>
              </a:r>
            </a:p>
          </p:txBody>
        </p:sp>
        <p:sp>
          <p:nvSpPr>
            <p:cNvPr id="64531" name="Text Box 7"/>
            <p:cNvSpPr txBox="1">
              <a:spLocks noChangeArrowheads="1"/>
            </p:cNvSpPr>
            <p:nvPr/>
          </p:nvSpPr>
          <p:spPr bwMode="auto">
            <a:xfrm>
              <a:off x="4176" y="153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solidFill>
                    <a:srgbClr val="0000FF"/>
                  </a:solidFill>
                </a:rPr>
                <a:t>X</a:t>
              </a:r>
            </a:p>
          </p:txBody>
        </p:sp>
        <p:sp>
          <p:nvSpPr>
            <p:cNvPr id="64532" name="Text Box 8"/>
            <p:cNvSpPr txBox="1">
              <a:spLocks noChangeArrowheads="1"/>
            </p:cNvSpPr>
            <p:nvPr/>
          </p:nvSpPr>
          <p:spPr bwMode="auto">
            <a:xfrm>
              <a:off x="3504" y="364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solidFill>
                    <a:srgbClr val="0000FF"/>
                  </a:solidFill>
                </a:rPr>
                <a:t>Y</a:t>
              </a:r>
            </a:p>
          </p:txBody>
        </p:sp>
        <p:sp>
          <p:nvSpPr>
            <p:cNvPr id="64533" name="Text Box 9"/>
            <p:cNvSpPr txBox="1">
              <a:spLocks noChangeArrowheads="1"/>
            </p:cNvSpPr>
            <p:nvPr/>
          </p:nvSpPr>
          <p:spPr bwMode="auto">
            <a:xfrm>
              <a:off x="1056" y="360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solidFill>
                    <a:srgbClr val="0000FF"/>
                  </a:solidFill>
                </a:rPr>
                <a:t>Z</a:t>
              </a:r>
            </a:p>
          </p:txBody>
        </p:sp>
      </p:grpSp>
      <p:sp>
        <p:nvSpPr>
          <p:cNvPr id="64516" name="TextBox 23"/>
          <p:cNvSpPr txBox="1">
            <a:spLocks noChangeArrowheads="1"/>
          </p:cNvSpPr>
          <p:nvPr/>
        </p:nvSpPr>
        <p:spPr bwMode="auto">
          <a:xfrm>
            <a:off x="5867400" y="2667000"/>
            <a:ext cx="525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Cambria Math" pitchFamily="18" charset="0"/>
              </a:rPr>
              <a:t>m</a:t>
            </a:r>
            <a:r>
              <a:rPr lang="en-US" altLang="en-US" sz="3200">
                <a:solidFill>
                  <a:srgbClr val="0000FF"/>
                </a:solidFill>
                <a:latin typeface="Cambria Math" pitchFamily="18" charset="0"/>
              </a:rPr>
              <a:t>∠</a:t>
            </a:r>
            <a:r>
              <a:rPr lang="en-US" altLang="en-US" sz="2800">
                <a:solidFill>
                  <a:srgbClr val="0000FF"/>
                </a:solidFill>
              </a:rPr>
              <a:t>WZX = 36</a:t>
            </a:r>
            <a:r>
              <a:rPr lang="en-US" altLang="en-US" sz="3200">
                <a:solidFill>
                  <a:srgbClr val="0000FF"/>
                </a:solidFill>
                <a:latin typeface="Cambria Math" pitchFamily="18" charset="0"/>
              </a:rPr>
              <a:t>°</a:t>
            </a:r>
          </a:p>
        </p:txBody>
      </p:sp>
      <p:sp>
        <p:nvSpPr>
          <p:cNvPr id="64517" name="TextBox 23"/>
          <p:cNvSpPr txBox="1">
            <a:spLocks noChangeArrowheads="1"/>
          </p:cNvSpPr>
          <p:nvPr/>
        </p:nvSpPr>
        <p:spPr bwMode="auto">
          <a:xfrm>
            <a:off x="5943600" y="3276600"/>
            <a:ext cx="525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Cambria Math" pitchFamily="18" charset="0"/>
              </a:rPr>
              <a:t>m</a:t>
            </a:r>
            <a:r>
              <a:rPr lang="en-US" altLang="en-US" sz="3200">
                <a:solidFill>
                  <a:srgbClr val="0000FF"/>
                </a:solidFill>
                <a:latin typeface="Cambria Math" pitchFamily="18" charset="0"/>
              </a:rPr>
              <a:t>∠</a:t>
            </a:r>
            <a:r>
              <a:rPr lang="en-US" altLang="en-US" sz="2800">
                <a:solidFill>
                  <a:srgbClr val="0000FF"/>
                </a:solidFill>
              </a:rPr>
              <a:t>WXZ = 22</a:t>
            </a:r>
            <a:r>
              <a:rPr lang="en-US" altLang="en-US" sz="3200">
                <a:solidFill>
                  <a:srgbClr val="0000FF"/>
                </a:solidFill>
                <a:latin typeface="Cambria Math" pitchFamily="18" charset="0"/>
              </a:rPr>
              <a:t>°</a:t>
            </a:r>
          </a:p>
        </p:txBody>
      </p:sp>
      <p:sp>
        <p:nvSpPr>
          <p:cNvPr id="64518" name="TextBox 23"/>
          <p:cNvSpPr txBox="1">
            <a:spLocks noChangeArrowheads="1"/>
          </p:cNvSpPr>
          <p:nvPr/>
        </p:nvSpPr>
        <p:spPr bwMode="auto">
          <a:xfrm>
            <a:off x="5943600" y="3962400"/>
            <a:ext cx="525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Cambria Math" pitchFamily="18" charset="0"/>
              </a:rPr>
              <a:t>m</a:t>
            </a:r>
            <a:r>
              <a:rPr lang="en-US" altLang="en-US" sz="3200">
                <a:solidFill>
                  <a:srgbClr val="0000FF"/>
                </a:solidFill>
                <a:latin typeface="Cambria Math" pitchFamily="18" charset="0"/>
              </a:rPr>
              <a:t>∠</a:t>
            </a:r>
            <a:r>
              <a:rPr lang="en-US" altLang="en-US" sz="2800">
                <a:solidFill>
                  <a:srgbClr val="0000FF"/>
                </a:solidFill>
              </a:rPr>
              <a:t>YZX = 5a</a:t>
            </a:r>
            <a:r>
              <a:rPr lang="en-US" altLang="en-US" sz="3200">
                <a:solidFill>
                  <a:srgbClr val="0000FF"/>
                </a:solidFill>
                <a:latin typeface="Cambria Math" pitchFamily="18" charset="0"/>
              </a:rPr>
              <a:t>°</a:t>
            </a:r>
          </a:p>
        </p:txBody>
      </p:sp>
      <p:sp>
        <p:nvSpPr>
          <p:cNvPr id="64519" name="TextBox 23"/>
          <p:cNvSpPr txBox="1">
            <a:spLocks noChangeArrowheads="1"/>
          </p:cNvSpPr>
          <p:nvPr/>
        </p:nvSpPr>
        <p:spPr bwMode="auto">
          <a:xfrm>
            <a:off x="5943600" y="4495800"/>
            <a:ext cx="525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Cambria Math" pitchFamily="18" charset="0"/>
              </a:rPr>
              <a:t>m</a:t>
            </a:r>
            <a:r>
              <a:rPr lang="en-US" altLang="en-US" sz="3200">
                <a:solidFill>
                  <a:srgbClr val="0000FF"/>
                </a:solidFill>
                <a:latin typeface="Cambria Math" pitchFamily="18" charset="0"/>
              </a:rPr>
              <a:t>∠</a:t>
            </a:r>
            <a:r>
              <a:rPr lang="en-US" altLang="en-US" sz="2800">
                <a:solidFill>
                  <a:srgbClr val="0000FF"/>
                </a:solidFill>
              </a:rPr>
              <a:t>YXZ = (2b – 4)</a:t>
            </a:r>
            <a:r>
              <a:rPr lang="en-US" altLang="en-US" sz="3200">
                <a:solidFill>
                  <a:srgbClr val="0000FF"/>
                </a:solidFill>
                <a:latin typeface="Cambria Math" pitchFamily="18" charset="0"/>
              </a:rPr>
              <a:t>°</a:t>
            </a:r>
          </a:p>
        </p:txBody>
      </p:sp>
      <p:sp>
        <p:nvSpPr>
          <p:cNvPr id="64520" name="TextBox 23"/>
          <p:cNvSpPr txBox="1">
            <a:spLocks noChangeArrowheads="1"/>
          </p:cNvSpPr>
          <p:nvPr/>
        </p:nvSpPr>
        <p:spPr bwMode="auto">
          <a:xfrm>
            <a:off x="5943600" y="5105400"/>
            <a:ext cx="525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WZ = 10 cm</a:t>
            </a:r>
            <a:endParaRPr lang="en-US" altLang="en-US" sz="3200">
              <a:solidFill>
                <a:srgbClr val="0000FF"/>
              </a:solidFill>
              <a:latin typeface="Cambria Math" pitchFamily="18" charset="0"/>
            </a:endParaRPr>
          </a:p>
        </p:txBody>
      </p:sp>
      <p:sp>
        <p:nvSpPr>
          <p:cNvPr id="64521" name="TextBox 23"/>
          <p:cNvSpPr txBox="1">
            <a:spLocks noChangeArrowheads="1"/>
          </p:cNvSpPr>
          <p:nvPr/>
        </p:nvSpPr>
        <p:spPr bwMode="auto">
          <a:xfrm>
            <a:off x="5943600" y="5638800"/>
            <a:ext cx="525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XY = 3c – 2  cm</a:t>
            </a:r>
            <a:endParaRPr lang="en-US" altLang="en-US" sz="3200">
              <a:solidFill>
                <a:srgbClr val="0000FF"/>
              </a:solidFill>
              <a:latin typeface="Cambria Math" pitchFamily="18" charset="0"/>
            </a:endParaRPr>
          </a:p>
        </p:txBody>
      </p:sp>
      <p:sp>
        <p:nvSpPr>
          <p:cNvPr id="231440" name="Text Box 16"/>
          <p:cNvSpPr txBox="1">
            <a:spLocks noChangeArrowheads="1"/>
          </p:cNvSpPr>
          <p:nvPr/>
        </p:nvSpPr>
        <p:spPr bwMode="auto">
          <a:xfrm>
            <a:off x="914400" y="48768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36</a:t>
            </a:r>
            <a:r>
              <a:rPr lang="en-US" altLang="en-US" sz="2800">
                <a:solidFill>
                  <a:srgbClr val="FF0000"/>
                </a:solidFill>
                <a:cs typeface="Arial" charset="0"/>
              </a:rPr>
              <a:t>°</a:t>
            </a:r>
          </a:p>
        </p:txBody>
      </p:sp>
      <p:sp>
        <p:nvSpPr>
          <p:cNvPr id="231441" name="Text Box 17"/>
          <p:cNvSpPr txBox="1">
            <a:spLocks noChangeArrowheads="1"/>
          </p:cNvSpPr>
          <p:nvPr/>
        </p:nvSpPr>
        <p:spPr bwMode="auto">
          <a:xfrm>
            <a:off x="4191000" y="25146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22</a:t>
            </a:r>
            <a:r>
              <a:rPr lang="en-US" altLang="en-US" sz="2800">
                <a:solidFill>
                  <a:srgbClr val="FF0000"/>
                </a:solidFill>
                <a:cs typeface="Arial" charset="0"/>
              </a:rPr>
              <a:t>°</a:t>
            </a:r>
          </a:p>
        </p:txBody>
      </p:sp>
      <p:sp>
        <p:nvSpPr>
          <p:cNvPr id="231442" name="Text Box 18"/>
          <p:cNvSpPr txBox="1">
            <a:spLocks noChangeArrowheads="1"/>
          </p:cNvSpPr>
          <p:nvPr/>
        </p:nvSpPr>
        <p:spPr bwMode="auto">
          <a:xfrm>
            <a:off x="1295400" y="51816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5a</a:t>
            </a:r>
            <a:endParaRPr lang="en-US" altLang="en-US" sz="28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31443" name="Text Box 19"/>
          <p:cNvSpPr txBox="1">
            <a:spLocks noChangeArrowheads="1"/>
          </p:cNvSpPr>
          <p:nvPr/>
        </p:nvSpPr>
        <p:spPr bwMode="auto">
          <a:xfrm>
            <a:off x="4038600" y="32004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2b – 4 </a:t>
            </a:r>
            <a:endParaRPr lang="en-US" altLang="en-US" sz="2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31444" name="Text Box 20"/>
          <p:cNvSpPr txBox="1">
            <a:spLocks noChangeArrowheads="1"/>
          </p:cNvSpPr>
          <p:nvPr/>
        </p:nvSpPr>
        <p:spPr bwMode="auto">
          <a:xfrm>
            <a:off x="609600" y="36576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10</a:t>
            </a:r>
            <a:endParaRPr lang="en-US" altLang="en-US" sz="28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31445" name="Text Box 21"/>
          <p:cNvSpPr txBox="1">
            <a:spLocks noChangeArrowheads="1"/>
          </p:cNvSpPr>
          <p:nvPr/>
        </p:nvSpPr>
        <p:spPr bwMode="auto">
          <a:xfrm>
            <a:off x="4648200" y="40386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3c – 2 </a:t>
            </a:r>
            <a:endParaRPr lang="en-US" altLang="en-US" sz="280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6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40" grpId="0"/>
      <p:bldP spid="231441" grpId="0"/>
      <p:bldP spid="231442" grpId="0"/>
      <p:bldP spid="231443" grpId="0"/>
      <p:bldP spid="231444" grpId="0"/>
      <p:bldP spid="2314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WARM-UP:  Find a, b and c so that WXYZ is a parallelogram</a:t>
            </a:r>
          </a:p>
        </p:txBody>
      </p:sp>
      <p:grpSp>
        <p:nvGrpSpPr>
          <p:cNvPr id="65539" name="Group 3"/>
          <p:cNvGrpSpPr>
            <a:grpSpLocks/>
          </p:cNvGrpSpPr>
          <p:nvPr/>
        </p:nvGrpSpPr>
        <p:grpSpPr bwMode="auto">
          <a:xfrm>
            <a:off x="304800" y="2133600"/>
            <a:ext cx="5410200" cy="3932238"/>
            <a:chOff x="1056" y="1536"/>
            <a:chExt cx="3408" cy="2477"/>
          </a:xfrm>
        </p:grpSpPr>
        <p:sp>
          <p:nvSpPr>
            <p:cNvPr id="65552" name="AutoShape 4"/>
            <p:cNvSpPr>
              <a:spLocks noChangeArrowheads="1"/>
            </p:cNvSpPr>
            <p:nvPr/>
          </p:nvSpPr>
          <p:spPr bwMode="auto">
            <a:xfrm>
              <a:off x="1344" y="1776"/>
              <a:ext cx="2832" cy="2016"/>
            </a:xfrm>
            <a:prstGeom prst="parallelogram">
              <a:avLst>
                <a:gd name="adj" fmla="val 35119"/>
              </a:avLst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53" name="Line 5"/>
            <p:cNvSpPr>
              <a:spLocks noChangeShapeType="1"/>
            </p:cNvSpPr>
            <p:nvPr/>
          </p:nvSpPr>
          <p:spPr bwMode="auto">
            <a:xfrm flipV="1">
              <a:off x="1344" y="1776"/>
              <a:ext cx="2832" cy="20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4" name="Text Box 6"/>
            <p:cNvSpPr txBox="1">
              <a:spLocks noChangeArrowheads="1"/>
            </p:cNvSpPr>
            <p:nvPr/>
          </p:nvSpPr>
          <p:spPr bwMode="auto">
            <a:xfrm>
              <a:off x="1680" y="153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solidFill>
                    <a:srgbClr val="0000FF"/>
                  </a:solidFill>
                </a:rPr>
                <a:t>W</a:t>
              </a:r>
            </a:p>
          </p:txBody>
        </p:sp>
        <p:sp>
          <p:nvSpPr>
            <p:cNvPr id="65555" name="Text Box 7"/>
            <p:cNvSpPr txBox="1">
              <a:spLocks noChangeArrowheads="1"/>
            </p:cNvSpPr>
            <p:nvPr/>
          </p:nvSpPr>
          <p:spPr bwMode="auto">
            <a:xfrm>
              <a:off x="4176" y="153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solidFill>
                    <a:srgbClr val="0000FF"/>
                  </a:solidFill>
                </a:rPr>
                <a:t>X</a:t>
              </a:r>
            </a:p>
          </p:txBody>
        </p:sp>
        <p:sp>
          <p:nvSpPr>
            <p:cNvPr id="65556" name="Text Box 8"/>
            <p:cNvSpPr txBox="1">
              <a:spLocks noChangeArrowheads="1"/>
            </p:cNvSpPr>
            <p:nvPr/>
          </p:nvSpPr>
          <p:spPr bwMode="auto">
            <a:xfrm>
              <a:off x="3504" y="364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solidFill>
                    <a:srgbClr val="0000FF"/>
                  </a:solidFill>
                </a:rPr>
                <a:t>Y</a:t>
              </a:r>
            </a:p>
          </p:txBody>
        </p:sp>
        <p:sp>
          <p:nvSpPr>
            <p:cNvPr id="65557" name="Text Box 9"/>
            <p:cNvSpPr txBox="1">
              <a:spLocks noChangeArrowheads="1"/>
            </p:cNvSpPr>
            <p:nvPr/>
          </p:nvSpPr>
          <p:spPr bwMode="auto">
            <a:xfrm>
              <a:off x="1056" y="360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solidFill>
                    <a:srgbClr val="0000FF"/>
                  </a:solidFill>
                </a:rPr>
                <a:t>Z</a:t>
              </a:r>
            </a:p>
          </p:txBody>
        </p:sp>
      </p:grpSp>
      <p:sp>
        <p:nvSpPr>
          <p:cNvPr id="65540" name="Text Box 16"/>
          <p:cNvSpPr txBox="1">
            <a:spLocks noChangeArrowheads="1"/>
          </p:cNvSpPr>
          <p:nvPr/>
        </p:nvSpPr>
        <p:spPr bwMode="auto">
          <a:xfrm>
            <a:off x="914400" y="48768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36</a:t>
            </a:r>
            <a:r>
              <a:rPr lang="en-US" altLang="en-US" sz="2800">
                <a:solidFill>
                  <a:srgbClr val="FF0000"/>
                </a:solidFill>
                <a:cs typeface="Arial" charset="0"/>
              </a:rPr>
              <a:t>°</a:t>
            </a:r>
          </a:p>
        </p:txBody>
      </p:sp>
      <p:sp>
        <p:nvSpPr>
          <p:cNvPr id="65541" name="Text Box 17"/>
          <p:cNvSpPr txBox="1">
            <a:spLocks noChangeArrowheads="1"/>
          </p:cNvSpPr>
          <p:nvPr/>
        </p:nvSpPr>
        <p:spPr bwMode="auto">
          <a:xfrm>
            <a:off x="4191000" y="25146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22</a:t>
            </a:r>
            <a:r>
              <a:rPr lang="en-US" altLang="en-US" sz="2800">
                <a:solidFill>
                  <a:srgbClr val="FF0000"/>
                </a:solidFill>
                <a:cs typeface="Arial" charset="0"/>
              </a:rPr>
              <a:t>°</a:t>
            </a:r>
          </a:p>
        </p:txBody>
      </p:sp>
      <p:sp>
        <p:nvSpPr>
          <p:cNvPr id="65542" name="Text Box 18"/>
          <p:cNvSpPr txBox="1">
            <a:spLocks noChangeArrowheads="1"/>
          </p:cNvSpPr>
          <p:nvPr/>
        </p:nvSpPr>
        <p:spPr bwMode="auto">
          <a:xfrm>
            <a:off x="1295400" y="51816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5a</a:t>
            </a:r>
            <a:endParaRPr lang="en-US" altLang="en-US" sz="28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5543" name="Text Box 19"/>
          <p:cNvSpPr txBox="1">
            <a:spLocks noChangeArrowheads="1"/>
          </p:cNvSpPr>
          <p:nvPr/>
        </p:nvSpPr>
        <p:spPr bwMode="auto">
          <a:xfrm>
            <a:off x="4038600" y="32004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2b – 4 </a:t>
            </a:r>
            <a:endParaRPr lang="en-US" altLang="en-US" sz="2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5544" name="Text Box 20"/>
          <p:cNvSpPr txBox="1">
            <a:spLocks noChangeArrowheads="1"/>
          </p:cNvSpPr>
          <p:nvPr/>
        </p:nvSpPr>
        <p:spPr bwMode="auto">
          <a:xfrm>
            <a:off x="609600" y="36576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10</a:t>
            </a:r>
            <a:endParaRPr lang="en-US" altLang="en-US" sz="28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5545" name="Text Box 21"/>
          <p:cNvSpPr txBox="1">
            <a:spLocks noChangeArrowheads="1"/>
          </p:cNvSpPr>
          <p:nvPr/>
        </p:nvSpPr>
        <p:spPr bwMode="auto">
          <a:xfrm>
            <a:off x="4648200" y="40386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3c – 2 </a:t>
            </a:r>
            <a:endParaRPr lang="en-US" altLang="en-US" sz="28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32470" name="Text Box 22"/>
          <p:cNvSpPr txBox="1">
            <a:spLocks noChangeArrowheads="1"/>
          </p:cNvSpPr>
          <p:nvPr/>
        </p:nvSpPr>
        <p:spPr bwMode="auto">
          <a:xfrm>
            <a:off x="6553200" y="24384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5a = 22</a:t>
            </a:r>
            <a:endParaRPr lang="en-US" altLang="en-US" sz="280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32471" name="Text Box 23"/>
          <p:cNvSpPr txBox="1">
            <a:spLocks noChangeArrowheads="1"/>
          </p:cNvSpPr>
          <p:nvPr/>
        </p:nvSpPr>
        <p:spPr bwMode="auto">
          <a:xfrm>
            <a:off x="6629400" y="29718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a = 4.4</a:t>
            </a:r>
            <a:endParaRPr lang="en-US" altLang="en-US" sz="280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32472" name="Text Box 24"/>
          <p:cNvSpPr txBox="1">
            <a:spLocks noChangeArrowheads="1"/>
          </p:cNvSpPr>
          <p:nvPr/>
        </p:nvSpPr>
        <p:spPr bwMode="auto">
          <a:xfrm>
            <a:off x="6629400" y="35814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2b – 4  = 36</a:t>
            </a:r>
            <a:endParaRPr lang="en-US" altLang="en-US" sz="280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32473" name="Text Box 25"/>
          <p:cNvSpPr txBox="1">
            <a:spLocks noChangeArrowheads="1"/>
          </p:cNvSpPr>
          <p:nvPr/>
        </p:nvSpPr>
        <p:spPr bwMode="auto">
          <a:xfrm>
            <a:off x="6705600" y="41148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b = 20</a:t>
            </a:r>
            <a:endParaRPr lang="en-US" altLang="en-US" sz="280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32474" name="Text Box 26"/>
          <p:cNvSpPr txBox="1">
            <a:spLocks noChangeArrowheads="1"/>
          </p:cNvSpPr>
          <p:nvPr/>
        </p:nvSpPr>
        <p:spPr bwMode="auto">
          <a:xfrm>
            <a:off x="6553200" y="48768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3c – 2 = 10</a:t>
            </a:r>
            <a:endParaRPr lang="en-US" altLang="en-US" sz="280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32475" name="Text Box 27"/>
          <p:cNvSpPr txBox="1">
            <a:spLocks noChangeArrowheads="1"/>
          </p:cNvSpPr>
          <p:nvPr/>
        </p:nvSpPr>
        <p:spPr bwMode="auto">
          <a:xfrm>
            <a:off x="6629400" y="54102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c = 4</a:t>
            </a:r>
            <a:endParaRPr lang="en-US" altLang="en-US" sz="280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79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70" grpId="0"/>
      <p:bldP spid="232471" grpId="0"/>
      <p:bldP spid="232472" grpId="0"/>
      <p:bldP spid="232473" grpId="0"/>
      <p:bldP spid="232474" grpId="0"/>
      <p:bldP spid="23247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" y="20449"/>
            <a:ext cx="9000877" cy="484632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6-4</a:t>
            </a:r>
            <a:endParaRPr lang="en-US" dirty="0"/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27120" y="649188"/>
            <a:ext cx="49164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I can recognize 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</a:rPr>
              <a:t>the conditions that ensure a quadrilateral is a rectangle</a:t>
            </a: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2895600"/>
            <a:ext cx="6059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I 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</a:rPr>
              <a:t>can prove that a set of points forms a rectangle in the coordinate plane</a:t>
            </a: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69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0011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7"/>
          <p:cNvSpPr>
            <a:spLocks noChangeShapeType="1"/>
          </p:cNvSpPr>
          <p:nvPr/>
        </p:nvSpPr>
        <p:spPr bwMode="auto">
          <a:xfrm flipV="1">
            <a:off x="6934200" y="2743200"/>
            <a:ext cx="1143000" cy="613064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0" y="3124200"/>
            <a:ext cx="609600" cy="1066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96000" y="25146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m = 3/5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781800" y="3962400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m = -5/3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343400" y="28956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slopes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90800" y="3155373"/>
            <a:ext cx="3048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opposite reciprocals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62200" y="4267200"/>
            <a:ext cx="914400" cy="914400"/>
            <a:chOff x="5943600" y="535632"/>
            <a:chExt cx="914400" cy="914400"/>
          </a:xfrm>
        </p:grpSpPr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5943600" y="762000"/>
              <a:ext cx="533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B83D68">
                      <a:lumMod val="75000"/>
                    </a:srgbClr>
                  </a:solidFill>
                </a:rPr>
                <a:t> </a:t>
              </a:r>
              <a:endParaRPr lang="en-US" sz="2400" b="1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6324600" y="535632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B83D68">
                      <a:lumMod val="75000"/>
                    </a:srgbClr>
                  </a:solidFill>
                </a:rPr>
                <a:t>3</a:t>
              </a:r>
              <a:endParaRPr lang="en-US" sz="2400" b="1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6324600" y="992832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B83D68">
                      <a:lumMod val="75000"/>
                    </a:srgbClr>
                  </a:solidFill>
                </a:rPr>
                <a:t>5</a:t>
              </a:r>
              <a:endParaRPr lang="en-US" sz="2400" b="1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324600" y="992832"/>
              <a:ext cx="457200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124200" y="4267200"/>
            <a:ext cx="1905000" cy="914400"/>
            <a:chOff x="5867400" y="535632"/>
            <a:chExt cx="952500" cy="914400"/>
          </a:xfrm>
        </p:grpSpPr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5867400" y="764232"/>
              <a:ext cx="533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B83D68">
                      <a:lumMod val="75000"/>
                    </a:srgbClr>
                  </a:solidFill>
                </a:rPr>
                <a:t> </a:t>
              </a:r>
              <a:r>
                <a:rPr lang="en-US" sz="2400" b="1" dirty="0" smtClean="0">
                  <a:solidFill>
                    <a:srgbClr val="B83D68">
                      <a:lumMod val="75000"/>
                    </a:srgbClr>
                  </a:solidFill>
                  <a:latin typeface="Arial"/>
                  <a:cs typeface="Arial"/>
                </a:rPr>
                <a:t>•  </a:t>
              </a:r>
              <a:r>
                <a:rPr lang="en-US" sz="2400" b="1" dirty="0" smtClean="0">
                  <a:solidFill>
                    <a:srgbClr val="B83D68">
                      <a:lumMod val="75000"/>
                    </a:srgbClr>
                  </a:solidFill>
                </a:rPr>
                <a:t>– </a:t>
              </a:r>
              <a:endParaRPr lang="en-US" sz="2400" b="1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6286500" y="535632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B83D68">
                      <a:lumMod val="75000"/>
                    </a:srgbClr>
                  </a:solidFill>
                </a:rPr>
                <a:t>5</a:t>
              </a:r>
              <a:endParaRPr lang="en-US" sz="2400" b="1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6303818" y="992832"/>
              <a:ext cx="304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B83D68">
                      <a:lumMod val="75000"/>
                    </a:srgbClr>
                  </a:solidFill>
                </a:rPr>
                <a:t>3</a:t>
              </a:r>
              <a:endParaRPr lang="en-US" sz="2400" b="1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248400" y="992832"/>
              <a:ext cx="228600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4495800" y="4495800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B83D68">
                    <a:lumMod val="75000"/>
                  </a:srgbClr>
                </a:solidFill>
              </a:rPr>
              <a:t>= -1  </a:t>
            </a:r>
            <a:endParaRPr lang="en-US" sz="2400" b="1" dirty="0">
              <a:solidFill>
                <a:srgbClr val="B83D6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1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7639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" y="468999"/>
            <a:ext cx="91059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" y="19050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slope </a:t>
            </a:r>
            <a:r>
              <a:rPr lang="en-US" sz="2400" dirty="0">
                <a:solidFill>
                  <a:srgbClr val="0000FF"/>
                </a:solidFill>
              </a:rPr>
              <a:t>of </a:t>
            </a:r>
            <a:r>
              <a:rPr lang="en-US" sz="2400" dirty="0" smtClean="0">
                <a:solidFill>
                  <a:srgbClr val="0000FF"/>
                </a:solidFill>
              </a:rPr>
              <a:t>AB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2400" y="25908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slope </a:t>
            </a:r>
            <a:r>
              <a:rPr lang="en-US" sz="2400" dirty="0">
                <a:solidFill>
                  <a:srgbClr val="0000FF"/>
                </a:solidFill>
              </a:rPr>
              <a:t>of </a:t>
            </a:r>
            <a:r>
              <a:rPr lang="en-US" sz="2400" dirty="0" smtClean="0">
                <a:solidFill>
                  <a:srgbClr val="0000FF"/>
                </a:solidFill>
              </a:rPr>
              <a:t>BC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52400" y="3276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slope of CD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52400" y="38100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slope of DA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324600" y="2362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3/1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7543800" y="2057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-1/3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8382000" y="2971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3/1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934200" y="3200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3/1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6" name="TextBox 16"/>
          <p:cNvSpPr txBox="1">
            <a:spLocks noChangeArrowheads="1"/>
          </p:cNvSpPr>
          <p:nvPr/>
        </p:nvSpPr>
        <p:spPr bwMode="auto">
          <a:xfrm>
            <a:off x="1371600" y="51054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FF"/>
                </a:solidFill>
                <a:latin typeface="+mn-lt"/>
              </a:rPr>
              <a:t> AB </a:t>
            </a:r>
            <a:r>
              <a:rPr lang="en-US" sz="3200" dirty="0" smtClean="0">
                <a:solidFill>
                  <a:srgbClr val="0000FF"/>
                </a:solidFill>
                <a:latin typeface="Cambria Math"/>
                <a:ea typeface="Cambria Math"/>
              </a:rPr>
              <a:t>⊥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BC,</a:t>
            </a:r>
            <a:endParaRPr lang="en-US" sz="320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27" name="Straight Arrow Connector 17"/>
          <p:cNvCxnSpPr/>
          <p:nvPr/>
        </p:nvCxnSpPr>
        <p:spPr bwMode="auto">
          <a:xfrm>
            <a:off x="1600200" y="5181600"/>
            <a:ext cx="457200" cy="1588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18"/>
          <p:cNvCxnSpPr/>
          <p:nvPr/>
        </p:nvCxnSpPr>
        <p:spPr bwMode="auto">
          <a:xfrm>
            <a:off x="2590800" y="5171209"/>
            <a:ext cx="457200" cy="1588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6"/>
          <p:cNvSpPr txBox="1">
            <a:spLocks noChangeArrowheads="1"/>
          </p:cNvSpPr>
          <p:nvPr/>
        </p:nvSpPr>
        <p:spPr bwMode="auto">
          <a:xfrm>
            <a:off x="3352800" y="51054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BC </a:t>
            </a:r>
            <a:r>
              <a:rPr lang="en-US" sz="3200" dirty="0" smtClean="0">
                <a:solidFill>
                  <a:srgbClr val="0000FF"/>
                </a:solidFill>
                <a:latin typeface="Cambria Math"/>
                <a:ea typeface="Cambria Math"/>
              </a:rPr>
              <a:t>⊥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CD,</a:t>
            </a:r>
            <a:endParaRPr lang="en-US" sz="320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30" name="Straight Arrow Connector 17"/>
          <p:cNvCxnSpPr/>
          <p:nvPr/>
        </p:nvCxnSpPr>
        <p:spPr bwMode="auto">
          <a:xfrm>
            <a:off x="3581400" y="5181600"/>
            <a:ext cx="457200" cy="1588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18"/>
          <p:cNvCxnSpPr/>
          <p:nvPr/>
        </p:nvCxnSpPr>
        <p:spPr bwMode="auto">
          <a:xfrm>
            <a:off x="4572000" y="5171209"/>
            <a:ext cx="457200" cy="1588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6"/>
          <p:cNvSpPr txBox="1">
            <a:spLocks noChangeArrowheads="1"/>
          </p:cNvSpPr>
          <p:nvPr/>
        </p:nvSpPr>
        <p:spPr bwMode="auto">
          <a:xfrm>
            <a:off x="1447800" y="57912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CD </a:t>
            </a:r>
            <a:r>
              <a:rPr lang="en-US" sz="3200" dirty="0" smtClean="0">
                <a:solidFill>
                  <a:srgbClr val="0000FF"/>
                </a:solidFill>
                <a:latin typeface="Cambria Math"/>
                <a:ea typeface="Cambria Math"/>
              </a:rPr>
              <a:t>⊥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DA,</a:t>
            </a:r>
            <a:endParaRPr lang="en-US" sz="320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35" name="Straight Arrow Connector 17"/>
          <p:cNvCxnSpPr/>
          <p:nvPr/>
        </p:nvCxnSpPr>
        <p:spPr bwMode="auto">
          <a:xfrm>
            <a:off x="1676400" y="5867400"/>
            <a:ext cx="457200" cy="1588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18"/>
          <p:cNvCxnSpPr/>
          <p:nvPr/>
        </p:nvCxnSpPr>
        <p:spPr bwMode="auto">
          <a:xfrm>
            <a:off x="2667000" y="5857009"/>
            <a:ext cx="457200" cy="1588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6"/>
          <p:cNvSpPr txBox="1">
            <a:spLocks noChangeArrowheads="1"/>
          </p:cNvSpPr>
          <p:nvPr/>
        </p:nvSpPr>
        <p:spPr bwMode="auto">
          <a:xfrm>
            <a:off x="3335481" y="5777346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and  DA </a:t>
            </a:r>
            <a:r>
              <a:rPr lang="en-US" sz="3200" dirty="0" smtClean="0">
                <a:solidFill>
                  <a:srgbClr val="0000FF"/>
                </a:solidFill>
                <a:latin typeface="Cambria Math"/>
                <a:ea typeface="Cambria Math"/>
              </a:rPr>
              <a:t>⊥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AB</a:t>
            </a:r>
            <a:endParaRPr lang="en-US" sz="320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38" name="Straight Arrow Connector 17"/>
          <p:cNvCxnSpPr/>
          <p:nvPr/>
        </p:nvCxnSpPr>
        <p:spPr bwMode="auto">
          <a:xfrm>
            <a:off x="4485409" y="5853546"/>
            <a:ext cx="457200" cy="1588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18"/>
          <p:cNvCxnSpPr/>
          <p:nvPr/>
        </p:nvCxnSpPr>
        <p:spPr bwMode="auto">
          <a:xfrm>
            <a:off x="5476009" y="5843155"/>
            <a:ext cx="457200" cy="1588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209800" y="18288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990000"/>
                </a:solidFill>
              </a:rPr>
              <a:t>3/1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2133600" y="25908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990000"/>
                </a:solidFill>
              </a:rPr>
              <a:t>-1/3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2209800" y="32004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990000"/>
                </a:solidFill>
              </a:rPr>
              <a:t>3/1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2133600" y="39624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990000"/>
                </a:solidFill>
              </a:rPr>
              <a:t>-1/3</a:t>
            </a:r>
            <a:endParaRPr lang="en-US" sz="28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21" grpId="0"/>
      <p:bldP spid="23" grpId="0"/>
      <p:bldP spid="24" grpId="0"/>
      <p:bldP spid="25" grpId="0"/>
      <p:bldP spid="26" grpId="0"/>
      <p:bldP spid="29" grpId="0"/>
      <p:bldP spid="32" grpId="0"/>
      <p:bldP spid="37" grpId="0"/>
      <p:bldP spid="40" grpId="0"/>
      <p:bldP spid="41" grpId="0"/>
      <p:bldP spid="42" grpId="0"/>
      <p:bldP spid="4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0582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92" y="5486400"/>
            <a:ext cx="7639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" y="22860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</a:rPr>
              <a:t>mp</a:t>
            </a:r>
            <a:r>
              <a:rPr lang="en-US" sz="2400" dirty="0">
                <a:solidFill>
                  <a:srgbClr val="0000FF"/>
                </a:solidFill>
              </a:rPr>
              <a:t> of AC =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8600" y="28194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</a:rPr>
              <a:t>mp</a:t>
            </a:r>
            <a:r>
              <a:rPr lang="en-US" sz="2400" dirty="0">
                <a:solidFill>
                  <a:srgbClr val="0000FF"/>
                </a:solidFill>
              </a:rPr>
              <a:t> of BD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2209800"/>
            <a:ext cx="2369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B83D68">
                    <a:lumMod val="75000"/>
                  </a:srgbClr>
                </a:solidFill>
              </a:rPr>
              <a:t>(0.5,0.5)</a:t>
            </a:r>
            <a:endParaRPr lang="en-US" sz="3200" dirty="0">
              <a:solidFill>
                <a:srgbClr val="B83D68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2895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B83D68">
                    <a:lumMod val="75000"/>
                  </a:srgbClr>
                </a:solidFill>
              </a:rPr>
              <a:t>(0.5, 0.5)</a:t>
            </a:r>
            <a:endParaRPr lang="en-US" sz="3200" dirty="0">
              <a:solidFill>
                <a:srgbClr val="B83D68">
                  <a:lumMod val="7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2590800"/>
            <a:ext cx="2854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  <a:sym typeface="Wingdings"/>
              </a:rPr>
              <a:t> parallelogram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22565" y="4069381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0000FF"/>
                </a:solidFill>
              </a:rPr>
              <a:t>Dist</a:t>
            </a:r>
            <a:r>
              <a:rPr lang="en-US" sz="2400" dirty="0" smtClean="0">
                <a:solidFill>
                  <a:srgbClr val="0000FF"/>
                </a:solidFill>
              </a:rPr>
              <a:t> AC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57200" y="46482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0000FF"/>
                </a:solidFill>
              </a:rPr>
              <a:t>Dist</a:t>
            </a:r>
            <a:r>
              <a:rPr lang="en-US" sz="2400" dirty="0" smtClean="0">
                <a:solidFill>
                  <a:srgbClr val="0000FF"/>
                </a:solidFill>
              </a:rPr>
              <a:t> BD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13634" y="3894292"/>
                <a:ext cx="1447800" cy="722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rgbClr val="B83D68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i="1" smtClean="0">
                              <a:solidFill>
                                <a:srgbClr val="B83D68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50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rgbClr val="B83D68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634" y="3894292"/>
                <a:ext cx="1447800" cy="72295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11035" y="4467319"/>
                <a:ext cx="1447800" cy="722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rgbClr val="B83D68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i="1" smtClean="0">
                              <a:solidFill>
                                <a:srgbClr val="B83D68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50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rgbClr val="B83D68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035" y="4467319"/>
                <a:ext cx="1447800" cy="72295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126537" y="4270440"/>
            <a:ext cx="3548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sym typeface="Wingdings"/>
              </a:rPr>
              <a:t> rectangle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872961" y="5675293"/>
            <a:ext cx="58293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Diagonals bisect each other AND are congruent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6812973" y="2698173"/>
            <a:ext cx="1295400" cy="1219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 flipV="1">
            <a:off x="6598227" y="3200399"/>
            <a:ext cx="1707573" cy="21419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/>
      <p:bldP spid="15" grpId="0"/>
      <p:bldP spid="33" grpId="0" animBg="1"/>
      <p:bldP spid="3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486400"/>
            <a:ext cx="7124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81200"/>
            <a:ext cx="3978275" cy="398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789737" y="29718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378574" y="2623059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Connector 7"/>
          <p:cNvCxnSpPr>
            <a:stCxn id="9" idx="7"/>
          </p:cNvCxnSpPr>
          <p:nvPr/>
        </p:nvCxnSpPr>
        <p:spPr>
          <a:xfrm flipH="1">
            <a:off x="6857422" y="2689318"/>
            <a:ext cx="740260" cy="3621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467600" y="26670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96200" y="3190009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46610" y="3513214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620000" y="2394459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G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861010" y="3037609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463720" y="3437014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L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Straight Connector 16"/>
          <p:cNvCxnSpPr>
            <a:endCxn id="11" idx="5"/>
          </p:cNvCxnSpPr>
          <p:nvPr/>
        </p:nvCxnSpPr>
        <p:spPr>
          <a:xfrm>
            <a:off x="6865937" y="3027871"/>
            <a:ext cx="210755" cy="61542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032140" y="3226189"/>
            <a:ext cx="740260" cy="3621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0" idx="4"/>
          </p:cNvCxnSpPr>
          <p:nvPr/>
        </p:nvCxnSpPr>
        <p:spPr>
          <a:xfrm>
            <a:off x="7547357" y="2720158"/>
            <a:ext cx="225043" cy="62225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81000" y="1443738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</a:rPr>
              <a:t>mp</a:t>
            </a:r>
            <a:r>
              <a:rPr lang="en-US" sz="2400" dirty="0">
                <a:solidFill>
                  <a:srgbClr val="0000FF"/>
                </a:solidFill>
              </a:rPr>
              <a:t> of </a:t>
            </a:r>
            <a:r>
              <a:rPr lang="en-US" sz="2400" dirty="0" smtClean="0">
                <a:solidFill>
                  <a:srgbClr val="0000FF"/>
                </a:solidFill>
              </a:rPr>
              <a:t>LG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381000" y="20574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</a:rPr>
              <a:t>mp</a:t>
            </a:r>
            <a:r>
              <a:rPr lang="en-US" sz="2400" dirty="0">
                <a:solidFill>
                  <a:srgbClr val="0000FF"/>
                </a:solidFill>
              </a:rPr>
              <a:t> of </a:t>
            </a:r>
            <a:r>
              <a:rPr lang="en-US" sz="2400" dirty="0" smtClean="0">
                <a:solidFill>
                  <a:srgbClr val="0000FF"/>
                </a:solidFill>
              </a:rPr>
              <a:t>BH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308263" y="361382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0000FF"/>
                </a:solidFill>
              </a:rPr>
              <a:t>Dist</a:t>
            </a:r>
            <a:r>
              <a:rPr lang="en-US" sz="2400" dirty="0" smtClean="0">
                <a:solidFill>
                  <a:srgbClr val="0000FF"/>
                </a:solidFill>
              </a:rPr>
              <a:t> LG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32712" y="4359776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0000FF"/>
                </a:solidFill>
              </a:rPr>
              <a:t>Dist</a:t>
            </a:r>
            <a:r>
              <a:rPr lang="en-US" sz="2400" dirty="0" smtClean="0">
                <a:solidFill>
                  <a:srgbClr val="0000FF"/>
                </a:solidFill>
              </a:rPr>
              <a:t> BH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47009" y="1374512"/>
            <a:ext cx="2369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(2.5,4.5)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53937" y="2020843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(2.5, 4.5)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608858" y="3480942"/>
                <a:ext cx="1447800" cy="722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34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858" y="3480942"/>
                <a:ext cx="1447800" cy="72295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388918" y="4292141"/>
                <a:ext cx="1447800" cy="722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26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918" y="4292141"/>
                <a:ext cx="1447800" cy="72295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524000" y="2514600"/>
            <a:ext cx="3548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sym typeface="Wingdings"/>
              </a:rPr>
              <a:t> parallelogram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33049" y="3842420"/>
            <a:ext cx="2351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sym typeface="Wingdings"/>
              </a:rPr>
              <a:t> Not a  rectangle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278081" y="5429088"/>
            <a:ext cx="720437" cy="3988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1998518" y="5714555"/>
            <a:ext cx="5829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Diagonals are not congruent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8" y="533400"/>
            <a:ext cx="8708137" cy="75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1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/>
      <p:bldP spid="38" grpId="0"/>
      <p:bldP spid="23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5257800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824345" y="48006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2a = 34</a:t>
            </a:r>
          </a:p>
        </p:txBody>
      </p:sp>
      <p:sp>
        <p:nvSpPr>
          <p:cNvPr id="183302" name="Oval 6"/>
          <p:cNvSpPr>
            <a:spLocks noChangeArrowheads="1"/>
          </p:cNvSpPr>
          <p:nvPr/>
        </p:nvSpPr>
        <p:spPr bwMode="auto">
          <a:xfrm>
            <a:off x="1676400" y="27432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3" name="Oval 7"/>
          <p:cNvSpPr>
            <a:spLocks noChangeArrowheads="1"/>
          </p:cNvSpPr>
          <p:nvPr/>
        </p:nvSpPr>
        <p:spPr bwMode="auto">
          <a:xfrm>
            <a:off x="1447800" y="38862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4343400" y="28956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17</a:t>
            </a:r>
          </a:p>
        </p:txBody>
      </p:sp>
      <p:sp>
        <p:nvSpPr>
          <p:cNvPr id="183305" name="Oval 9"/>
          <p:cNvSpPr>
            <a:spLocks noChangeArrowheads="1"/>
          </p:cNvSpPr>
          <p:nvPr/>
        </p:nvSpPr>
        <p:spPr bwMode="auto">
          <a:xfrm>
            <a:off x="1066800" y="3124200"/>
            <a:ext cx="609600" cy="457200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6" name="Oval 10"/>
          <p:cNvSpPr>
            <a:spLocks noChangeArrowheads="1"/>
          </p:cNvSpPr>
          <p:nvPr/>
        </p:nvSpPr>
        <p:spPr bwMode="auto">
          <a:xfrm>
            <a:off x="1981200" y="3581400"/>
            <a:ext cx="609600" cy="457200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2438400" y="48006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990000"/>
                </a:solidFill>
              </a:rPr>
              <a:t>8b = 112</a:t>
            </a:r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4191000" y="3505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0000"/>
                </a:solidFill>
              </a:rPr>
              <a:t>14</a:t>
            </a:r>
          </a:p>
        </p:txBody>
      </p:sp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4572000" y="4114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0000"/>
                </a:solidFill>
              </a:rPr>
              <a:t>68</a:t>
            </a:r>
            <a:r>
              <a:rPr lang="en-US" sz="2400">
                <a:solidFill>
                  <a:srgbClr val="990000"/>
                </a:solidFill>
                <a:cs typeface="Arial" charset="0"/>
              </a:rPr>
              <a:t>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1" grpId="0"/>
      <p:bldP spid="183302" grpId="0" animBg="1"/>
      <p:bldP spid="183303" grpId="0" animBg="1"/>
      <p:bldP spid="183304" grpId="0"/>
      <p:bldP spid="183305" grpId="0" animBg="1"/>
      <p:bldP spid="183306" grpId="0" animBg="1"/>
      <p:bldP spid="183307" grpId="0"/>
      <p:bldP spid="183308" grpId="0"/>
      <p:bldP spid="18330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107523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8153400" cy="457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/>
              <a:t>6-4 worksheet</a:t>
            </a:r>
          </a:p>
        </p:txBody>
      </p:sp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381000" y="3962400"/>
            <a:ext cx="81534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351223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" y="20449"/>
            <a:ext cx="9000877" cy="484632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6-5</a:t>
            </a:r>
            <a:endParaRPr lang="en-US" dirty="0"/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27120" y="649188"/>
            <a:ext cx="4916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I can recognize 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</a:rPr>
              <a:t>and apply the properties of rhombi</a:t>
            </a: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2895600"/>
            <a:ext cx="6059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I 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</a:rPr>
              <a:t>can recognize and apply the properties of squares</a:t>
            </a: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95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00075"/>
            <a:ext cx="9077325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3581400" y="1295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quadrilateral </a:t>
            </a:r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2743200" y="1565564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4 congruent sides</a:t>
            </a:r>
          </a:p>
        </p:txBody>
      </p:sp>
      <p:sp>
        <p:nvSpPr>
          <p:cNvPr id="219151" name="Line 15"/>
          <p:cNvSpPr>
            <a:spLocks noChangeShapeType="1"/>
          </p:cNvSpPr>
          <p:nvPr/>
        </p:nvSpPr>
        <p:spPr bwMode="auto">
          <a:xfrm>
            <a:off x="6858000" y="16764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9152" name="Line 16"/>
          <p:cNvSpPr>
            <a:spLocks noChangeShapeType="1"/>
          </p:cNvSpPr>
          <p:nvPr/>
        </p:nvSpPr>
        <p:spPr bwMode="auto">
          <a:xfrm>
            <a:off x="8153400" y="16764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9153" name="Line 17"/>
          <p:cNvSpPr>
            <a:spLocks noChangeShapeType="1"/>
          </p:cNvSpPr>
          <p:nvPr/>
        </p:nvSpPr>
        <p:spPr bwMode="auto">
          <a:xfrm flipV="1">
            <a:off x="7772400" y="990600"/>
            <a:ext cx="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9155" name="Line 19"/>
          <p:cNvSpPr>
            <a:spLocks noChangeShapeType="1"/>
          </p:cNvSpPr>
          <p:nvPr/>
        </p:nvSpPr>
        <p:spPr bwMode="auto">
          <a:xfrm flipV="1">
            <a:off x="7467600" y="2133600"/>
            <a:ext cx="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619184" y="28194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parallel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466784" y="32766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congruent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771584" y="3648075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congruent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2923984" y="4419600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supplementary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857184" y="4876800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bisect each other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695384" y="4038600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congruent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780984" y="5257800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are perpendicular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2" name="AutoShape 9"/>
          <p:cNvSpPr>
            <a:spLocks noChangeAspect="1" noChangeArrowheads="1"/>
          </p:cNvSpPr>
          <p:nvPr/>
        </p:nvSpPr>
        <p:spPr bwMode="auto">
          <a:xfrm>
            <a:off x="6777990" y="3169920"/>
            <a:ext cx="160020" cy="21336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10"/>
          <p:cNvSpPr>
            <a:spLocks noChangeAspect="1" noChangeArrowheads="1"/>
          </p:cNvSpPr>
          <p:nvPr/>
        </p:nvSpPr>
        <p:spPr bwMode="auto">
          <a:xfrm>
            <a:off x="8123200" y="3141613"/>
            <a:ext cx="160020" cy="21336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11"/>
          <p:cNvSpPr>
            <a:spLocks noChangeAspect="1" noChangeArrowheads="1"/>
          </p:cNvSpPr>
          <p:nvPr/>
        </p:nvSpPr>
        <p:spPr bwMode="auto">
          <a:xfrm rot="5400000">
            <a:off x="7494270" y="2649963"/>
            <a:ext cx="160020" cy="21336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12"/>
          <p:cNvSpPr>
            <a:spLocks noChangeAspect="1" noChangeArrowheads="1"/>
          </p:cNvSpPr>
          <p:nvPr/>
        </p:nvSpPr>
        <p:spPr bwMode="auto">
          <a:xfrm rot="5400000">
            <a:off x="7799070" y="2649963"/>
            <a:ext cx="160020" cy="21336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13"/>
          <p:cNvSpPr>
            <a:spLocks noChangeAspect="1" noChangeArrowheads="1"/>
          </p:cNvSpPr>
          <p:nvPr/>
        </p:nvSpPr>
        <p:spPr bwMode="auto">
          <a:xfrm rot="5400000">
            <a:off x="7219288" y="3820892"/>
            <a:ext cx="160020" cy="21336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14"/>
          <p:cNvSpPr>
            <a:spLocks noChangeAspect="1" noChangeArrowheads="1"/>
          </p:cNvSpPr>
          <p:nvPr/>
        </p:nvSpPr>
        <p:spPr bwMode="auto">
          <a:xfrm rot="5400000">
            <a:off x="7522654" y="3820892"/>
            <a:ext cx="160020" cy="21336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6612636" y="3616729"/>
            <a:ext cx="411480" cy="461665"/>
          </a:xfrm>
          <a:prstGeom prst="arc">
            <a:avLst>
              <a:gd name="adj1" fmla="val 14805435"/>
              <a:gd name="adj2" fmla="val 835792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10800000">
            <a:off x="8015550" y="2595217"/>
            <a:ext cx="411480" cy="461665"/>
          </a:xfrm>
          <a:prstGeom prst="arc">
            <a:avLst>
              <a:gd name="adj1" fmla="val 14805435"/>
              <a:gd name="adj2" fmla="val 835792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rot="17896506">
            <a:off x="7704540" y="3713513"/>
            <a:ext cx="411480" cy="330788"/>
          </a:xfrm>
          <a:prstGeom prst="arc">
            <a:avLst>
              <a:gd name="adj1" fmla="val 14062069"/>
              <a:gd name="adj2" fmla="val 835792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17896506" flipH="1" flipV="1">
            <a:off x="6960059" y="2667987"/>
            <a:ext cx="375706" cy="319585"/>
          </a:xfrm>
          <a:prstGeom prst="arc">
            <a:avLst>
              <a:gd name="adj1" fmla="val 14062069"/>
              <a:gd name="adj2" fmla="val 835792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rot="17896506" flipH="1" flipV="1">
            <a:off x="6889848" y="2619914"/>
            <a:ext cx="516127" cy="448383"/>
          </a:xfrm>
          <a:prstGeom prst="arc">
            <a:avLst>
              <a:gd name="adj1" fmla="val 14062069"/>
              <a:gd name="adj2" fmla="val 835792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 rot="7179866" flipH="1" flipV="1">
            <a:off x="7650846" y="3647988"/>
            <a:ext cx="516127" cy="448383"/>
          </a:xfrm>
          <a:prstGeom prst="arc">
            <a:avLst>
              <a:gd name="adj1" fmla="val 14062069"/>
              <a:gd name="adj2" fmla="val 835792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>
            <a:off x="7628572" y="4348659"/>
            <a:ext cx="161544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Line 16"/>
          <p:cNvSpPr>
            <a:spLocks noChangeShapeType="1"/>
          </p:cNvSpPr>
          <p:nvPr/>
        </p:nvSpPr>
        <p:spPr bwMode="auto">
          <a:xfrm>
            <a:off x="6846541" y="4953000"/>
            <a:ext cx="161544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Line 16"/>
          <p:cNvSpPr>
            <a:spLocks noChangeShapeType="1"/>
          </p:cNvSpPr>
          <p:nvPr/>
        </p:nvSpPr>
        <p:spPr bwMode="auto">
          <a:xfrm flipH="1">
            <a:off x="6933027" y="4287227"/>
            <a:ext cx="265938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 flipH="1">
            <a:off x="6989064" y="4330613"/>
            <a:ext cx="265938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 flipH="1">
            <a:off x="7404354" y="4958945"/>
            <a:ext cx="265938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 flipH="1">
            <a:off x="7458837" y="4996014"/>
            <a:ext cx="265938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 rot="19538102">
            <a:off x="7238158" y="4595540"/>
            <a:ext cx="182880" cy="18288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7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9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/>
      <p:bldP spid="219141" grpId="0"/>
      <p:bldP spid="219151" grpId="0" animBg="1"/>
      <p:bldP spid="219152" grpId="0" animBg="1"/>
      <p:bldP spid="219153" grpId="0" animBg="1"/>
      <p:bldP spid="219155" grpId="0" animBg="1"/>
      <p:bldP spid="11" grpId="0"/>
      <p:bldP spid="12" grpId="0"/>
      <p:bldP spid="13" grpId="0"/>
      <p:bldP spid="14" grpId="0"/>
      <p:bldP spid="15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9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44196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2971800" y="5257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90</a:t>
            </a:r>
            <a:r>
              <a:rPr lang="en-US" sz="280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221198" name="Text Box 14"/>
          <p:cNvSpPr txBox="1">
            <a:spLocks noChangeArrowheads="1"/>
          </p:cNvSpPr>
          <p:nvPr/>
        </p:nvSpPr>
        <p:spPr bwMode="auto">
          <a:xfrm>
            <a:off x="1219200" y="46482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58</a:t>
            </a:r>
            <a:r>
              <a:rPr lang="en-US" sz="280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221199" name="Text Box 15"/>
          <p:cNvSpPr txBox="1">
            <a:spLocks noChangeArrowheads="1"/>
          </p:cNvSpPr>
          <p:nvPr/>
        </p:nvSpPr>
        <p:spPr bwMode="auto">
          <a:xfrm>
            <a:off x="2895600" y="46482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58</a:t>
            </a:r>
            <a:r>
              <a:rPr lang="en-US" sz="280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221200" name="Text Box 16"/>
          <p:cNvSpPr txBox="1">
            <a:spLocks noChangeArrowheads="1"/>
          </p:cNvSpPr>
          <p:nvPr/>
        </p:nvSpPr>
        <p:spPr bwMode="auto">
          <a:xfrm>
            <a:off x="1219200" y="5257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32</a:t>
            </a:r>
            <a:r>
              <a:rPr lang="en-US" sz="280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9" name="Rectangle 8"/>
          <p:cNvSpPr/>
          <p:nvPr/>
        </p:nvSpPr>
        <p:spPr>
          <a:xfrm>
            <a:off x="2667000" y="3384316"/>
            <a:ext cx="182880" cy="1828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7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2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2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5" grpId="0"/>
      <p:bldP spid="221198" grpId="0"/>
      <p:bldP spid="221199" grpId="0"/>
      <p:bldP spid="221200" grpId="0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14425"/>
            <a:ext cx="46101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5" name="Text Box 7"/>
          <p:cNvSpPr txBox="1">
            <a:spLocks noChangeArrowheads="1"/>
          </p:cNvSpPr>
          <p:nvPr/>
        </p:nvSpPr>
        <p:spPr bwMode="auto">
          <a:xfrm>
            <a:off x="3505200" y="2399732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129397" y="3764973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90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10" name="Rectangle 9"/>
          <p:cNvSpPr/>
          <p:nvPr/>
        </p:nvSpPr>
        <p:spPr>
          <a:xfrm rot="19390809">
            <a:off x="3947161" y="2769957"/>
            <a:ext cx="182880" cy="1828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200400" y="2877841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30</a:t>
            </a:r>
            <a:r>
              <a:rPr lang="en-US" sz="2400" dirty="0" smtClean="0">
                <a:solidFill>
                  <a:srgbClr val="C00000"/>
                </a:solidFill>
                <a:cs typeface="Arial" charset="0"/>
              </a:rPr>
              <a:t>°</a:t>
            </a:r>
            <a:endParaRPr lang="en-US" sz="2400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882892" y="2168899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267200" y="2909014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882892" y="3121296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352800" y="3140407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30</a:t>
            </a:r>
            <a:r>
              <a:rPr lang="en-US" sz="2400" dirty="0" smtClean="0">
                <a:solidFill>
                  <a:srgbClr val="C00000"/>
                </a:solidFill>
                <a:cs typeface="Arial" charset="0"/>
              </a:rPr>
              <a:t>°</a:t>
            </a:r>
            <a:endParaRPr lang="en-US" sz="2400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419600" y="21819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30</a:t>
            </a:r>
            <a:r>
              <a:rPr lang="en-US" sz="2400" dirty="0" smtClean="0">
                <a:solidFill>
                  <a:srgbClr val="C00000"/>
                </a:solidFill>
                <a:cs typeface="Arial" charset="0"/>
              </a:rPr>
              <a:t>°</a:t>
            </a:r>
            <a:endParaRPr lang="en-US" sz="2400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450619" y="2527732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30</a:t>
            </a:r>
            <a:r>
              <a:rPr lang="en-US" sz="2400" dirty="0" smtClean="0">
                <a:solidFill>
                  <a:srgbClr val="C00000"/>
                </a:solidFill>
                <a:cs typeface="Arial" charset="0"/>
              </a:rPr>
              <a:t>°</a:t>
            </a:r>
            <a:endParaRPr lang="en-US" sz="2400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372100" y="3733799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60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099801" y="4336041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120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334000" y="4372411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30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129397" y="4891524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30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389574" y="4855154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60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</p:spTree>
    <p:extLst>
      <p:ext uri="{BB962C8B-B14F-4D97-AF65-F5344CB8AC3E}">
        <p14:creationId xmlns:p14="http://schemas.microsoft.com/office/powerpoint/2010/main" val="16112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5" grpId="0"/>
      <p:bldP spid="8" grpId="0"/>
      <p:bldP spid="10" grpId="0" animBg="1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17418"/>
            <a:ext cx="621911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1752600" y="41910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26</a:t>
            </a:r>
            <a:endParaRPr lang="en-US" sz="28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28361" name="Text Box 9"/>
          <p:cNvSpPr txBox="1">
            <a:spLocks noChangeArrowheads="1"/>
          </p:cNvSpPr>
          <p:nvPr/>
        </p:nvSpPr>
        <p:spPr bwMode="auto">
          <a:xfrm>
            <a:off x="3200400" y="41910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10</a:t>
            </a:r>
            <a:endParaRPr lang="en-US" sz="28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4648200" y="4191000"/>
            <a:ext cx="10668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48</a:t>
            </a:r>
            <a:endParaRPr lang="en-US" sz="280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 sz="2800" dirty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2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2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60" grpId="0"/>
      <p:bldP spid="228361" grpId="0"/>
      <p:bldP spid="22836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67" y="1327890"/>
            <a:ext cx="6271666" cy="373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4495800" y="293609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2x + 4 = 4x – 4 </a:t>
            </a:r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4953000" y="3455203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x = 4</a:t>
            </a:r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1524000" y="36576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 flipV="1">
            <a:off x="2753591" y="36576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2133600" y="3927547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 flipH="1" flipV="1">
            <a:off x="2573482" y="2857500"/>
            <a:ext cx="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600200" y="4111336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B83D68">
                    <a:lumMod val="75000"/>
                  </a:srgbClr>
                </a:solidFill>
              </a:rPr>
              <a:t>2x + 4</a:t>
            </a:r>
            <a:endParaRPr lang="en-US" sz="2400" b="1" dirty="0">
              <a:solidFill>
                <a:srgbClr val="B83D68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971800" y="3451811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B83D68">
                    <a:lumMod val="75000"/>
                  </a:srgbClr>
                </a:solidFill>
              </a:rPr>
              <a:t>4x – 4 </a:t>
            </a:r>
            <a:endParaRPr lang="en-US" sz="2400" b="1" dirty="0">
              <a:solidFill>
                <a:srgbClr val="B83D68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707573" y="4111336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B83D68">
                    <a:lumMod val="75000"/>
                  </a:srgbClr>
                </a:solidFill>
              </a:rPr>
              <a:t>12</a:t>
            </a:r>
            <a:endParaRPr lang="en-US" sz="2400" b="1" dirty="0">
              <a:solidFill>
                <a:srgbClr val="B83D68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021282" y="4722167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Perimeter = 4(12) = 48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7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2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/>
      <p:bldP spid="229381" grpId="0"/>
      <p:bldP spid="6" grpId="0" animBg="1"/>
      <p:bldP spid="7" grpId="0" animBg="1"/>
      <p:bldP spid="8" grpId="0" animBg="1"/>
      <p:bldP spid="9" grpId="0" animBg="1"/>
      <p:bldP spid="10" grpId="0"/>
      <p:bldP spid="10" grpId="1"/>
      <p:bldP spid="11" grpId="0"/>
      <p:bldP spid="11" grpId="1"/>
      <p:bldP spid="12" grpId="0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86" y="940830"/>
            <a:ext cx="6692614" cy="368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4267200" y="2539319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3y – 1 = 8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4419600" y="3169444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y = 3</a:t>
            </a:r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1579418" y="3314700"/>
            <a:ext cx="1524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 flipH="1" flipV="1">
            <a:off x="2406700" y="2781299"/>
            <a:ext cx="1524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rot="19829141">
            <a:off x="1250374" y="3312467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B83D68">
                    <a:lumMod val="75000"/>
                  </a:srgbClr>
                </a:solidFill>
              </a:rPr>
              <a:t>3y – 1 </a:t>
            </a:r>
            <a:endParaRPr lang="en-US" sz="2400" b="1" dirty="0">
              <a:solidFill>
                <a:srgbClr val="B83D68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rot="19829141">
            <a:off x="2254299" y="2734515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B83D68">
                    <a:lumMod val="75000"/>
                  </a:srgbClr>
                </a:solidFill>
              </a:rPr>
              <a:t>8</a:t>
            </a:r>
            <a:endParaRPr lang="en-US" sz="2400" b="1" dirty="0">
              <a:solidFill>
                <a:srgbClr val="B83D68">
                  <a:lumMod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09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/>
      <p:bldP spid="225285" grpId="0"/>
      <p:bldP spid="6" grpId="0" animBg="1"/>
      <p:bldP spid="7" grpId="0" animBg="1"/>
      <p:bldP spid="8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00028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19390809">
            <a:off x="2093961" y="3288670"/>
            <a:ext cx="182880" cy="1828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 rot="19873848">
            <a:off x="2230656" y="2562221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12</a:t>
            </a:r>
            <a:endParaRPr lang="en-US" sz="24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19991100">
            <a:off x="1875573" y="3253536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5</a:t>
            </a:r>
            <a:endParaRPr lang="en-US" sz="24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348290" y="2908981"/>
            <a:ext cx="358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5</a:t>
            </a:r>
            <a:r>
              <a:rPr lang="en-US" sz="2800" baseline="30000" dirty="0" smtClean="0">
                <a:solidFill>
                  <a:srgbClr val="0000FF"/>
                </a:solidFill>
                <a:latin typeface="+mn-lt"/>
                <a:ea typeface="Cambria Math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 + 12</a:t>
            </a:r>
            <a:r>
              <a:rPr lang="en-US" sz="2800" baseline="30000" dirty="0" smtClean="0">
                <a:solidFill>
                  <a:srgbClr val="0000FF"/>
                </a:solidFill>
                <a:latin typeface="+mn-lt"/>
                <a:ea typeface="Cambria Math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 = c</a:t>
            </a:r>
            <a:r>
              <a:rPr lang="en-US" sz="2800" baseline="30000" dirty="0" smtClean="0">
                <a:solidFill>
                  <a:srgbClr val="0000FF"/>
                </a:solidFill>
                <a:latin typeface="+mn-lt"/>
                <a:ea typeface="Cambria Math"/>
              </a:rPr>
              <a:t>2</a:t>
            </a:r>
            <a:endParaRPr lang="en-US" sz="2800" baseline="30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724400" y="3432201"/>
            <a:ext cx="358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169 = c</a:t>
            </a:r>
            <a:r>
              <a:rPr lang="en-US" sz="2800" baseline="30000" dirty="0" smtClean="0">
                <a:solidFill>
                  <a:srgbClr val="0000FF"/>
                </a:solidFill>
                <a:latin typeface="+mn-lt"/>
                <a:ea typeface="Cambria Math"/>
              </a:rPr>
              <a:t>2</a:t>
            </a:r>
            <a:endParaRPr lang="en-US" sz="2800" baseline="30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800600" y="3931002"/>
            <a:ext cx="358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13 = c</a:t>
            </a:r>
            <a:endParaRPr lang="en-US" sz="2800" baseline="30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729420" y="3188134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c</a:t>
            </a:r>
            <a:endParaRPr lang="en-US" sz="28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767030" y="4724400"/>
            <a:ext cx="358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Perimeter = 52</a:t>
            </a:r>
            <a:endParaRPr lang="en-US" sz="2800" baseline="300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46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47662"/>
            <a:ext cx="9429750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3429000" y="762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quadrilateral </a:t>
            </a:r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2438400" y="1295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rhombus</a:t>
            </a:r>
          </a:p>
        </p:txBody>
      </p:sp>
      <p:sp>
        <p:nvSpPr>
          <p:cNvPr id="235528" name="Line 8"/>
          <p:cNvSpPr>
            <a:spLocks noChangeShapeType="1"/>
          </p:cNvSpPr>
          <p:nvPr/>
        </p:nvSpPr>
        <p:spPr bwMode="auto">
          <a:xfrm>
            <a:off x="6965373" y="1298864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5529" name="Line 9"/>
          <p:cNvSpPr>
            <a:spLocks noChangeShapeType="1"/>
          </p:cNvSpPr>
          <p:nvPr/>
        </p:nvSpPr>
        <p:spPr bwMode="auto">
          <a:xfrm>
            <a:off x="8063345" y="1298864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5530" name="Line 10"/>
          <p:cNvSpPr>
            <a:spLocks noChangeShapeType="1"/>
          </p:cNvSpPr>
          <p:nvPr/>
        </p:nvSpPr>
        <p:spPr bwMode="auto">
          <a:xfrm flipV="1">
            <a:off x="7620000" y="1728354"/>
            <a:ext cx="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5531" name="Line 11"/>
          <p:cNvSpPr>
            <a:spLocks noChangeShapeType="1"/>
          </p:cNvSpPr>
          <p:nvPr/>
        </p:nvSpPr>
        <p:spPr bwMode="auto">
          <a:xfrm flipV="1">
            <a:off x="7620000" y="647700"/>
            <a:ext cx="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5540" name="Text Box 20"/>
          <p:cNvSpPr txBox="1">
            <a:spLocks noChangeArrowheads="1"/>
          </p:cNvSpPr>
          <p:nvPr/>
        </p:nvSpPr>
        <p:spPr bwMode="auto">
          <a:xfrm>
            <a:off x="2933700" y="1066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rectangle</a:t>
            </a:r>
          </a:p>
        </p:txBody>
      </p:sp>
      <p:sp>
        <p:nvSpPr>
          <p:cNvPr id="235542" name="Rectangle 22"/>
          <p:cNvSpPr>
            <a:spLocks noChangeArrowheads="1"/>
          </p:cNvSpPr>
          <p:nvPr/>
        </p:nvSpPr>
        <p:spPr bwMode="auto">
          <a:xfrm>
            <a:off x="7117773" y="1614054"/>
            <a:ext cx="228600" cy="2286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5543" name="Rectangle 23"/>
          <p:cNvSpPr>
            <a:spLocks noChangeArrowheads="1"/>
          </p:cNvSpPr>
          <p:nvPr/>
        </p:nvSpPr>
        <p:spPr bwMode="auto">
          <a:xfrm>
            <a:off x="7117773" y="762000"/>
            <a:ext cx="228600" cy="2286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5544" name="Rectangle 24"/>
          <p:cNvSpPr>
            <a:spLocks noChangeArrowheads="1"/>
          </p:cNvSpPr>
          <p:nvPr/>
        </p:nvSpPr>
        <p:spPr bwMode="auto">
          <a:xfrm>
            <a:off x="7949045" y="762000"/>
            <a:ext cx="228600" cy="2286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5545" name="Rectangle 25"/>
          <p:cNvSpPr>
            <a:spLocks noChangeArrowheads="1"/>
          </p:cNvSpPr>
          <p:nvPr/>
        </p:nvSpPr>
        <p:spPr bwMode="auto">
          <a:xfrm>
            <a:off x="7949045" y="1614054"/>
            <a:ext cx="228600" cy="2286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619184" y="2658994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parallel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466784" y="3070012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congruent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2771584" y="3441487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congruent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923984" y="4213012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90</a:t>
            </a:r>
            <a:r>
              <a:rPr lang="en-US" sz="2400" dirty="0" smtClean="0">
                <a:solidFill>
                  <a:srgbClr val="0000FF"/>
                </a:solidFill>
                <a:latin typeface="Cambria Math"/>
                <a:ea typeface="Cambria Math"/>
              </a:rPr>
              <a:t>°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2857500" y="4601168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supplementary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2695384" y="3832012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congruent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780984" y="5051212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bisect each other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1819759" y="5410200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are congruent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1871039" y="5871865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are perpendicular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6" name="AutoShape 9"/>
          <p:cNvSpPr>
            <a:spLocks noChangeAspect="1" noChangeArrowheads="1"/>
          </p:cNvSpPr>
          <p:nvPr/>
        </p:nvSpPr>
        <p:spPr bwMode="auto">
          <a:xfrm>
            <a:off x="6942925" y="3009514"/>
            <a:ext cx="160020" cy="21336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10"/>
          <p:cNvSpPr>
            <a:spLocks noChangeAspect="1" noChangeArrowheads="1"/>
          </p:cNvSpPr>
          <p:nvPr/>
        </p:nvSpPr>
        <p:spPr bwMode="auto">
          <a:xfrm>
            <a:off x="8288135" y="2981207"/>
            <a:ext cx="160020" cy="21336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11"/>
          <p:cNvSpPr>
            <a:spLocks noChangeAspect="1" noChangeArrowheads="1"/>
          </p:cNvSpPr>
          <p:nvPr/>
        </p:nvSpPr>
        <p:spPr bwMode="auto">
          <a:xfrm rot="5400000">
            <a:off x="7585317" y="2452613"/>
            <a:ext cx="160020" cy="21336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12"/>
          <p:cNvSpPr>
            <a:spLocks noChangeAspect="1" noChangeArrowheads="1"/>
          </p:cNvSpPr>
          <p:nvPr/>
        </p:nvSpPr>
        <p:spPr bwMode="auto">
          <a:xfrm rot="5400000">
            <a:off x="7890117" y="2452613"/>
            <a:ext cx="160020" cy="21336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13"/>
          <p:cNvSpPr>
            <a:spLocks noChangeAspect="1" noChangeArrowheads="1"/>
          </p:cNvSpPr>
          <p:nvPr/>
        </p:nvSpPr>
        <p:spPr bwMode="auto">
          <a:xfrm rot="5400000">
            <a:off x="7596651" y="3780554"/>
            <a:ext cx="160020" cy="21336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utoShape 14"/>
          <p:cNvSpPr>
            <a:spLocks noChangeAspect="1" noChangeArrowheads="1"/>
          </p:cNvSpPr>
          <p:nvPr/>
        </p:nvSpPr>
        <p:spPr bwMode="auto">
          <a:xfrm rot="5400000">
            <a:off x="7900017" y="3780554"/>
            <a:ext cx="160020" cy="21336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>
            <a:off x="7873347" y="4601167"/>
            <a:ext cx="213360" cy="23083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>
            <a:off x="7283333" y="5105400"/>
            <a:ext cx="275314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flipH="1">
            <a:off x="7251296" y="4601156"/>
            <a:ext cx="265938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flipH="1">
            <a:off x="7863447" y="5105400"/>
            <a:ext cx="265938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 rot="18962251">
            <a:off x="7618416" y="4761109"/>
            <a:ext cx="182880" cy="18288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5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3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3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4" grpId="0"/>
      <p:bldP spid="235525" grpId="0"/>
      <p:bldP spid="235528" grpId="0" animBg="1"/>
      <p:bldP spid="235529" grpId="0" animBg="1"/>
      <p:bldP spid="235530" grpId="0" animBg="1"/>
      <p:bldP spid="235531" grpId="0" animBg="1"/>
      <p:bldP spid="235540" grpId="0"/>
      <p:bldP spid="235542" grpId="0" animBg="1"/>
      <p:bldP spid="235543" grpId="0" animBg="1"/>
      <p:bldP spid="235544" grpId="0" animBg="1"/>
      <p:bldP spid="235545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5562600" cy="374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057400" y="3429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55°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514600" y="3214254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60°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09600" y="4267200"/>
            <a:ext cx="358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5x + 55 + 60 = 180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343400" y="4267200"/>
            <a:ext cx="358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2y + 55 + 60 = 180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724400" y="2438400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13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648200" y="3124200"/>
            <a:ext cx="358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32.5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4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471488"/>
            <a:ext cx="607695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3429000" y="1241286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parallelogram</a:t>
            </a:r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5486400" y="3527286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rectangle</a:t>
            </a:r>
          </a:p>
        </p:txBody>
      </p:sp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1752600" y="3603486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rhombus</a:t>
            </a:r>
          </a:p>
        </p:txBody>
      </p:sp>
      <p:sp>
        <p:nvSpPr>
          <p:cNvPr id="238599" name="Text Box 7"/>
          <p:cNvSpPr txBox="1">
            <a:spLocks noChangeArrowheads="1"/>
          </p:cNvSpPr>
          <p:nvPr/>
        </p:nvSpPr>
        <p:spPr bwMode="auto">
          <a:xfrm>
            <a:off x="3657600" y="5432286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square</a:t>
            </a:r>
          </a:p>
        </p:txBody>
      </p:sp>
      <p:sp>
        <p:nvSpPr>
          <p:cNvPr id="238600" name="Text Box 8"/>
          <p:cNvSpPr txBox="1">
            <a:spLocks noChangeArrowheads="1"/>
          </p:cNvSpPr>
          <p:nvPr/>
        </p:nvSpPr>
        <p:spPr bwMode="auto">
          <a:xfrm>
            <a:off x="5105400" y="268611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B83D68">
                    <a:lumMod val="75000"/>
                  </a:srgbClr>
                </a:solidFill>
              </a:rPr>
              <a:t>diagonals </a:t>
            </a:r>
            <a:r>
              <a:rPr lang="en-US" sz="2000" b="1" dirty="0" smtClean="0">
                <a:solidFill>
                  <a:srgbClr val="B83D68">
                    <a:lumMod val="75000"/>
                  </a:srgbClr>
                </a:solidFill>
              </a:rPr>
              <a:t>bisect AND </a:t>
            </a:r>
            <a:r>
              <a:rPr lang="en-US" sz="2000" b="1" dirty="0" smtClean="0">
                <a:solidFill>
                  <a:srgbClr val="B83D68">
                    <a:lumMod val="75000"/>
                  </a:srgbClr>
                </a:solidFill>
                <a:latin typeface="Cambria Math"/>
                <a:ea typeface="Cambria Math"/>
              </a:rPr>
              <a:t>≅</a:t>
            </a:r>
            <a:endParaRPr lang="en-US" sz="2000" b="1" dirty="0">
              <a:solidFill>
                <a:srgbClr val="B83D68">
                  <a:lumMod val="75000"/>
                </a:srgbClr>
              </a:solidFill>
            </a:endParaRPr>
          </a:p>
        </p:txBody>
      </p:sp>
      <p:sp>
        <p:nvSpPr>
          <p:cNvPr id="238601" name="Text Box 9"/>
          <p:cNvSpPr txBox="1">
            <a:spLocks noChangeArrowheads="1"/>
          </p:cNvSpPr>
          <p:nvPr/>
        </p:nvSpPr>
        <p:spPr bwMode="auto">
          <a:xfrm>
            <a:off x="914400" y="2686110"/>
            <a:ext cx="411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B83D68">
                    <a:lumMod val="75000"/>
                  </a:srgbClr>
                </a:solidFill>
              </a:rPr>
              <a:t>diagonals </a:t>
            </a:r>
            <a:r>
              <a:rPr lang="en-US" sz="2000" b="1" dirty="0" smtClean="0">
                <a:solidFill>
                  <a:srgbClr val="B83D68">
                    <a:lumMod val="75000"/>
                  </a:srgbClr>
                </a:solidFill>
              </a:rPr>
              <a:t>bisect AND </a:t>
            </a:r>
            <a:r>
              <a:rPr lang="en-US" sz="2000" b="1" dirty="0" smtClean="0">
                <a:solidFill>
                  <a:srgbClr val="B83D68">
                    <a:lumMod val="75000"/>
                  </a:srgbClr>
                </a:solidFill>
                <a:latin typeface="Cambria Math"/>
                <a:ea typeface="Cambria Math"/>
              </a:rPr>
              <a:t>⏊</a:t>
            </a:r>
            <a:endParaRPr lang="en-US" sz="2000" b="1" dirty="0">
              <a:solidFill>
                <a:srgbClr val="B83D68">
                  <a:lumMod val="75000"/>
                </a:srgbClr>
              </a:solidFill>
            </a:endParaRPr>
          </a:p>
        </p:txBody>
      </p:sp>
      <p:sp>
        <p:nvSpPr>
          <p:cNvPr id="238602" name="Text Box 10"/>
          <p:cNvSpPr txBox="1">
            <a:spLocks noChangeArrowheads="1"/>
          </p:cNvSpPr>
          <p:nvPr/>
        </p:nvSpPr>
        <p:spPr bwMode="auto">
          <a:xfrm>
            <a:off x="3309844" y="753922"/>
            <a:ext cx="429370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B83D68">
                    <a:lumMod val="75000"/>
                  </a:srgbClr>
                </a:solidFill>
              </a:rPr>
              <a:t>diagonals </a:t>
            </a:r>
            <a:r>
              <a:rPr lang="en-US" sz="2000" b="1" dirty="0" smtClean="0">
                <a:solidFill>
                  <a:srgbClr val="B83D68">
                    <a:lumMod val="75000"/>
                  </a:srgbClr>
                </a:solidFill>
              </a:rPr>
              <a:t>bisect</a:t>
            </a:r>
            <a:endParaRPr lang="en-US" sz="2000" b="1" dirty="0">
              <a:solidFill>
                <a:srgbClr val="B83D68">
                  <a:lumMod val="75000"/>
                </a:srgbClr>
              </a:solidFill>
            </a:endParaRPr>
          </a:p>
        </p:txBody>
      </p:sp>
      <p:sp>
        <p:nvSpPr>
          <p:cNvPr id="238603" name="Text Box 11"/>
          <p:cNvSpPr txBox="1">
            <a:spLocks noChangeArrowheads="1"/>
          </p:cNvSpPr>
          <p:nvPr/>
        </p:nvSpPr>
        <p:spPr bwMode="auto">
          <a:xfrm>
            <a:off x="2590800" y="6138520"/>
            <a:ext cx="54101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B83D68">
                    <a:lumMod val="75000"/>
                  </a:srgbClr>
                </a:solidFill>
              </a:rPr>
              <a:t>diagonals </a:t>
            </a:r>
            <a:r>
              <a:rPr lang="en-US" sz="2000" b="1" dirty="0" smtClean="0">
                <a:solidFill>
                  <a:srgbClr val="B83D68">
                    <a:lumMod val="75000"/>
                  </a:srgbClr>
                </a:solidFill>
              </a:rPr>
              <a:t>bisect, </a:t>
            </a:r>
            <a:r>
              <a:rPr lang="en-US" sz="2000" b="1" dirty="0" smtClean="0">
                <a:solidFill>
                  <a:srgbClr val="B83D68">
                    <a:lumMod val="75000"/>
                  </a:srgbClr>
                </a:solidFill>
                <a:latin typeface="Cambria Math"/>
                <a:ea typeface="Cambria Math"/>
              </a:rPr>
              <a:t>≅ </a:t>
            </a:r>
            <a:r>
              <a:rPr lang="en-US" sz="2000" b="1" dirty="0" smtClean="0">
                <a:solidFill>
                  <a:srgbClr val="B83D68">
                    <a:lumMod val="75000"/>
                  </a:srgbClr>
                </a:solidFill>
                <a:latin typeface="+mn-lt"/>
                <a:ea typeface="Cambria Math"/>
              </a:rPr>
              <a:t>AND</a:t>
            </a:r>
            <a:r>
              <a:rPr lang="en-US" sz="2000" b="1" dirty="0" smtClean="0">
                <a:solidFill>
                  <a:srgbClr val="B83D68">
                    <a:lumMod val="75000"/>
                  </a:srgbClr>
                </a:solidFill>
                <a:latin typeface="Cambria Math"/>
                <a:ea typeface="Cambria Math"/>
              </a:rPr>
              <a:t> ⏊</a:t>
            </a:r>
            <a:endParaRPr lang="en-US" sz="2000" b="1" dirty="0">
              <a:solidFill>
                <a:srgbClr val="B83D6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3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3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3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3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3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3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3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6" grpId="0"/>
      <p:bldP spid="238597" grpId="0"/>
      <p:bldP spid="238598" grpId="0"/>
      <p:bldP spid="238599" grpId="0"/>
      <p:bldP spid="238600" grpId="0"/>
      <p:bldP spid="238601" grpId="0"/>
      <p:bldP spid="238602" grpId="0"/>
      <p:bldP spid="23860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038"/>
            <a:ext cx="93535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143000" y="495300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+mn-lt"/>
                <a:ea typeface="Cambria Math"/>
              </a:rPr>
              <a:t>16</a:t>
            </a:r>
            <a:endParaRPr lang="en-US" sz="2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826327" y="4724400"/>
            <a:ext cx="228600" cy="228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559627" y="4221923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45°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971800" y="327660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+mn-lt"/>
                <a:ea typeface="Cambria Math"/>
              </a:rPr>
              <a:t>16</a:t>
            </a:r>
            <a:endParaRPr lang="en-US" sz="2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81991" y="1806786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+mn-lt"/>
                <a:ea typeface="Cambria Math"/>
              </a:rPr>
              <a:t>16</a:t>
            </a:r>
            <a:endParaRPr lang="en-US" sz="2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-79664" y="327660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+mn-lt"/>
                <a:ea typeface="Cambria Math"/>
              </a:rPr>
              <a:t>16</a:t>
            </a:r>
            <a:endParaRPr lang="en-US" sz="2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029200" y="190500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16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239000" y="1915602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16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080164" y="4540579"/>
            <a:ext cx="358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16</a:t>
            </a:r>
            <a:r>
              <a:rPr lang="en-US" sz="2800" baseline="30000" dirty="0" smtClean="0">
                <a:solidFill>
                  <a:srgbClr val="0000FF"/>
                </a:solidFill>
                <a:latin typeface="+mn-lt"/>
                <a:ea typeface="Cambria Math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 + 16</a:t>
            </a:r>
            <a:r>
              <a:rPr lang="en-US" sz="2800" baseline="30000" dirty="0" smtClean="0">
                <a:solidFill>
                  <a:srgbClr val="0000FF"/>
                </a:solidFill>
                <a:latin typeface="+mn-lt"/>
                <a:ea typeface="Cambria Math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 = c</a:t>
            </a:r>
            <a:r>
              <a:rPr lang="en-US" sz="2800" baseline="30000" dirty="0" smtClean="0">
                <a:solidFill>
                  <a:srgbClr val="0000FF"/>
                </a:solidFill>
                <a:latin typeface="+mn-lt"/>
                <a:ea typeface="Cambria Math"/>
              </a:rPr>
              <a:t>2</a:t>
            </a:r>
            <a:endParaRPr lang="en-US" sz="2800" baseline="30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456274" y="5063799"/>
            <a:ext cx="358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512 = c</a:t>
            </a:r>
            <a:r>
              <a:rPr lang="en-US" sz="2800" baseline="30000" dirty="0" smtClean="0">
                <a:solidFill>
                  <a:srgbClr val="0000FF"/>
                </a:solidFill>
                <a:latin typeface="+mn-lt"/>
                <a:ea typeface="Cambria Math"/>
              </a:rPr>
              <a:t>2</a:t>
            </a:r>
            <a:endParaRPr lang="en-US" sz="2800" baseline="30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381500" y="5587019"/>
            <a:ext cx="358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22.6 = c</a:t>
            </a:r>
            <a:endParaRPr lang="en-US" sz="2800" baseline="30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029200" y="2425352"/>
            <a:ext cx="358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22.6</a:t>
            </a:r>
            <a:endParaRPr lang="en-US" sz="2800" baseline="30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086600" y="2425352"/>
            <a:ext cx="358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11.3</a:t>
            </a:r>
            <a:endParaRPr lang="en-US" sz="2800" baseline="30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 rot="18946090">
            <a:off x="1600200" y="3323931"/>
            <a:ext cx="228600" cy="228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150918" y="4540579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45°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5486400" y="2942637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90°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7696200" y="2936854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45°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5486400" y="3501649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45°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7696200" y="3507432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90°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5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107523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8153400" cy="457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/>
              <a:t>6-5 worksheet</a:t>
            </a:r>
          </a:p>
        </p:txBody>
      </p:sp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381000" y="3962400"/>
            <a:ext cx="81534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364567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" y="20449"/>
            <a:ext cx="9000877" cy="484632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6-6</a:t>
            </a:r>
            <a:endParaRPr lang="en-US" dirty="0"/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27120" y="649188"/>
            <a:ext cx="49164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I can recognize 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</a:rPr>
              <a:t>the conditions that ensure a quadrilateral is a rhombus or square</a:t>
            </a: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2895600"/>
            <a:ext cx="6059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</a:rPr>
              <a:t>prove that a set of points forms a rhombus or square in the coordinate plane</a:t>
            </a: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STEPS: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1676718"/>
            <a:ext cx="7924800" cy="9902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Tx/>
              <a:buAutoNum type="arabicPeriod"/>
            </a:pPr>
            <a:r>
              <a:rPr lang="en-US" sz="2400" dirty="0" smtClean="0">
                <a:solidFill>
                  <a:srgbClr val="0000FF"/>
                </a:solidFill>
                <a:latin typeface="Arial"/>
              </a:rPr>
              <a:t>Check if the shape is a parallelogram.</a:t>
            </a:r>
            <a:endParaRPr lang="en-US" sz="600" dirty="0" smtClean="0">
              <a:solidFill>
                <a:srgbClr val="0000FF"/>
              </a:solidFill>
            </a:endParaRP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Arial"/>
              </a:rPr>
              <a:t>Use midpoint formula to see if the diagonals bisect</a:t>
            </a:r>
            <a:endParaRPr lang="en-US" sz="2400" dirty="0">
              <a:solidFill>
                <a:srgbClr val="FF0000"/>
              </a:solidFill>
              <a:latin typeface="Arial"/>
            </a:endParaRPr>
          </a:p>
          <a:p>
            <a:pPr lvl="1"/>
            <a:endParaRPr lang="en-US" sz="2400" dirty="0" smtClean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4840" y="2670366"/>
            <a:ext cx="7924800" cy="9902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00FF"/>
                </a:solidFill>
                <a:latin typeface="Arial"/>
              </a:rPr>
              <a:t>2.  Check if the shape is a Rectangle.</a:t>
            </a:r>
            <a:endParaRPr lang="en-US" sz="600" dirty="0" smtClean="0">
              <a:solidFill>
                <a:srgbClr val="0000FF"/>
              </a:solidFill>
            </a:endParaRP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Arial"/>
              </a:rPr>
              <a:t>Use distance formula to see if the diagonals are congruent</a:t>
            </a:r>
            <a:endParaRPr lang="en-US" sz="2400" dirty="0">
              <a:solidFill>
                <a:srgbClr val="FF0000"/>
              </a:solidFill>
              <a:latin typeface="Arial"/>
            </a:endParaRPr>
          </a:p>
          <a:p>
            <a:pPr lvl="1"/>
            <a:endParaRPr lang="en-US" sz="2400" dirty="0" smtClean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1416" y="3581400"/>
            <a:ext cx="7924800" cy="9902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00FF"/>
                </a:solidFill>
                <a:latin typeface="Arial"/>
              </a:rPr>
              <a:t>3.  Check if the shape is a rhombus.</a:t>
            </a:r>
            <a:endParaRPr lang="en-US" sz="600" dirty="0" smtClean="0">
              <a:solidFill>
                <a:srgbClr val="0000FF"/>
              </a:solidFill>
            </a:endParaRP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Arial"/>
              </a:rPr>
              <a:t>Use slope formula to see if the diagonals are perpendicular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4840" y="4571682"/>
            <a:ext cx="7924800" cy="9902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Tx/>
              <a:buAutoNum type="arabicPeriod" startAt="4"/>
            </a:pPr>
            <a:r>
              <a:rPr lang="en-US" sz="2400" dirty="0" smtClean="0">
                <a:solidFill>
                  <a:srgbClr val="0000FF"/>
                </a:solidFill>
                <a:latin typeface="Arial"/>
              </a:rPr>
              <a:t>If the answer is “yes” to all of the above, the figure is also a …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  <a:latin typeface="Arial"/>
              </a:rPr>
              <a:t>                               </a:t>
            </a:r>
            <a:r>
              <a:rPr lang="en-US" sz="2400" dirty="0" smtClean="0">
                <a:solidFill>
                  <a:srgbClr val="FF0000"/>
                </a:solidFill>
                <a:latin typeface="Arial"/>
              </a:rPr>
              <a:t>SQUARE</a:t>
            </a:r>
            <a:endParaRPr lang="en-US" sz="2400" dirty="0">
              <a:solidFill>
                <a:srgbClr val="FF0000"/>
              </a:solidFill>
              <a:latin typeface="Arial"/>
            </a:endParaRPr>
          </a:p>
          <a:p>
            <a:pPr lvl="1"/>
            <a:endParaRPr lang="en-US" sz="2400" dirty="0" smtClean="0">
              <a:solidFill>
                <a:srgbClr val="0000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587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" y="228600"/>
            <a:ext cx="90868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6" y="5715000"/>
            <a:ext cx="51720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57200" y="141395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</a:rPr>
              <a:t>mp</a:t>
            </a:r>
            <a:r>
              <a:rPr lang="en-US" sz="2400" dirty="0">
                <a:solidFill>
                  <a:srgbClr val="0000FF"/>
                </a:solidFill>
              </a:rPr>
              <a:t> of </a:t>
            </a:r>
            <a:r>
              <a:rPr lang="en-US" sz="2400" dirty="0" smtClean="0">
                <a:solidFill>
                  <a:srgbClr val="0000FF"/>
                </a:solidFill>
              </a:rPr>
              <a:t>AC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57200" y="2027612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</a:rPr>
              <a:t>mp</a:t>
            </a:r>
            <a:r>
              <a:rPr lang="en-US" sz="2400" dirty="0">
                <a:solidFill>
                  <a:srgbClr val="0000FF"/>
                </a:solidFill>
              </a:rPr>
              <a:t> of </a:t>
            </a:r>
            <a:r>
              <a:rPr lang="en-US" sz="2400" dirty="0" smtClean="0">
                <a:solidFill>
                  <a:srgbClr val="0000FF"/>
                </a:solidFill>
              </a:rPr>
              <a:t>BD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48371" y="277414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0000FF"/>
                </a:solidFill>
              </a:rPr>
              <a:t>Dist</a:t>
            </a:r>
            <a:r>
              <a:rPr lang="en-US" sz="2400" dirty="0" smtClean="0">
                <a:solidFill>
                  <a:srgbClr val="0000FF"/>
                </a:solidFill>
              </a:rPr>
              <a:t> AC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6809" y="3460346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0000FF"/>
                </a:solidFill>
              </a:rPr>
              <a:t>Dist</a:t>
            </a:r>
            <a:r>
              <a:rPr lang="en-US" sz="2400" dirty="0" smtClean="0">
                <a:solidFill>
                  <a:srgbClr val="0000FF"/>
                </a:solidFill>
              </a:rPr>
              <a:t> BD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11635" y="424840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slope AC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87588" y="49530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slope BD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V="1">
            <a:off x="6858000" y="2256212"/>
            <a:ext cx="1219200" cy="20825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 flipV="1">
            <a:off x="7391400" y="1752600"/>
            <a:ext cx="152400" cy="124486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6228" y="1380940"/>
            <a:ext cx="2369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B83D68">
                    <a:lumMod val="75000"/>
                  </a:srgbClr>
                </a:solidFill>
              </a:rPr>
              <a:t>(-0.5, 1.5)</a:t>
            </a:r>
            <a:endParaRPr lang="en-US" sz="2800" dirty="0">
              <a:solidFill>
                <a:srgbClr val="B83D68">
                  <a:lumMod val="75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3156" y="2027271"/>
            <a:ext cx="262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B83D68">
                    <a:lumMod val="75000"/>
                  </a:srgbClr>
                </a:solidFill>
              </a:rPr>
              <a:t>(-0.5, 1.5)</a:t>
            </a:r>
            <a:endParaRPr lang="en-US" sz="2800" dirty="0">
              <a:solidFill>
                <a:srgbClr val="B83D68">
                  <a:lumMod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12599" y="2641264"/>
                <a:ext cx="1447800" cy="642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solidFill>
                                <a:srgbClr val="B83D68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solidFill>
                                <a:srgbClr val="B83D68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26</m:t>
                          </m:r>
                        </m:e>
                      </m:rad>
                    </m:oMath>
                  </m:oMathPara>
                </a14:m>
                <a:endParaRPr lang="en-US" sz="3200" dirty="0">
                  <a:solidFill>
                    <a:srgbClr val="B83D68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599" y="2641264"/>
                <a:ext cx="1447800" cy="64286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19682" y="3368466"/>
                <a:ext cx="1447800" cy="642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solidFill>
                                <a:srgbClr val="B83D68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solidFill>
                                <a:srgbClr val="B83D68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26</m:t>
                          </m:r>
                        </m:e>
                      </m:rad>
                    </m:oMath>
                  </m:oMathPara>
                </a14:m>
                <a:endParaRPr lang="en-US" sz="3200" dirty="0">
                  <a:solidFill>
                    <a:srgbClr val="B83D68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82" y="3368466"/>
                <a:ext cx="1447800" cy="64286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993247" y="4010025"/>
            <a:ext cx="914400" cy="914400"/>
            <a:chOff x="5943600" y="535632"/>
            <a:chExt cx="914400" cy="914400"/>
          </a:xfrm>
        </p:grpSpPr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5943600" y="762000"/>
              <a:ext cx="533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B83D68">
                      <a:lumMod val="75000"/>
                    </a:srgbClr>
                  </a:solidFill>
                </a:rPr>
                <a:t> </a:t>
              </a:r>
              <a:endParaRPr lang="en-US" sz="2400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6324600" y="535632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B83D68">
                      <a:lumMod val="75000"/>
                    </a:srgbClr>
                  </a:solidFill>
                </a:rPr>
                <a:t>1</a:t>
              </a:r>
              <a:endParaRPr lang="en-US" sz="2400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6324600" y="992832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B83D68">
                      <a:lumMod val="75000"/>
                    </a:srgbClr>
                  </a:solidFill>
                </a:rPr>
                <a:t>5</a:t>
              </a:r>
              <a:endParaRPr lang="en-US" sz="2400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324600" y="992832"/>
              <a:ext cx="457200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099164" y="4724400"/>
            <a:ext cx="927856" cy="914400"/>
            <a:chOff x="5930144" y="535632"/>
            <a:chExt cx="927856" cy="914400"/>
          </a:xfrm>
        </p:grpSpPr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5930144" y="751781"/>
              <a:ext cx="70256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B83D68">
                      <a:lumMod val="75000"/>
                    </a:srgbClr>
                  </a:solidFill>
                </a:rPr>
                <a:t>–   </a:t>
              </a:r>
              <a:endParaRPr lang="en-US" sz="2400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324600" y="535632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B83D68">
                      <a:lumMod val="75000"/>
                    </a:srgbClr>
                  </a:solidFill>
                </a:rPr>
                <a:t>5</a:t>
              </a:r>
              <a:endParaRPr lang="en-US" sz="2400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6324600" y="992832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B83D68">
                      <a:lumMod val="75000"/>
                    </a:srgbClr>
                  </a:solidFill>
                </a:rPr>
                <a:t>1</a:t>
              </a:r>
              <a:endParaRPr lang="en-US" sz="2400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324600" y="992832"/>
              <a:ext cx="457200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3899047" y="1301763"/>
            <a:ext cx="20410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8000"/>
                </a:solidFill>
                <a:sym typeface="Wingdings"/>
              </a:rPr>
              <a:t> </a:t>
            </a:r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parallelogram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81400" y="2714745"/>
            <a:ext cx="2041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8000"/>
                </a:solidFill>
                <a:sym typeface="Wingdings"/>
              </a:rPr>
              <a:t> </a:t>
            </a:r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rectangle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74810" y="4058818"/>
            <a:ext cx="2041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8000"/>
                </a:solidFill>
                <a:sym typeface="Wingdings"/>
              </a:rPr>
              <a:t> </a:t>
            </a:r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rhombus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40907" y="6148603"/>
            <a:ext cx="1652355" cy="4810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814769" y="6144273"/>
            <a:ext cx="1652355" cy="4810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374810" y="6160510"/>
            <a:ext cx="1181950" cy="4810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556760" y="6160509"/>
            <a:ext cx="1220426" cy="4810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9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26" grpId="0"/>
      <p:bldP spid="27" grpId="0"/>
      <p:bldP spid="28" grpId="0"/>
      <p:bldP spid="2" grpId="0" animBg="1"/>
      <p:bldP spid="30" grpId="0" animBg="1"/>
      <p:bldP spid="31" grpId="0" animBg="1"/>
      <p:bldP spid="3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37" y="5772150"/>
            <a:ext cx="53625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73" y="381000"/>
            <a:ext cx="920115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>
            <a:spLocks noChangeAspect="1"/>
          </p:cNvSpPr>
          <p:nvPr/>
        </p:nvSpPr>
        <p:spPr>
          <a:xfrm>
            <a:off x="6007175" y="3733800"/>
            <a:ext cx="118872" cy="1188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40475" y="3966054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B83D68">
                    <a:lumMod val="75000"/>
                  </a:srgbClr>
                </a:solidFill>
              </a:rPr>
              <a:t>Q</a:t>
            </a:r>
            <a:endParaRPr lang="en-US" sz="2400" b="1" dirty="0">
              <a:solidFill>
                <a:srgbClr val="B83D68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>
            <a:endCxn id="7" idx="5"/>
          </p:cNvCxnSpPr>
          <p:nvPr/>
        </p:nvCxnSpPr>
        <p:spPr>
          <a:xfrm>
            <a:off x="5719095" y="1888236"/>
            <a:ext cx="1773769" cy="88022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spect="1"/>
          </p:cNvSpPr>
          <p:nvPr/>
        </p:nvSpPr>
        <p:spPr>
          <a:xfrm>
            <a:off x="7772400" y="4572000"/>
            <a:ext cx="118872" cy="1188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7391400" y="2667000"/>
            <a:ext cx="118872" cy="1188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5626850" y="1828800"/>
            <a:ext cx="118872" cy="1188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450836" y="2684872"/>
            <a:ext cx="381000" cy="188712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6" idx="5"/>
          </p:cNvCxnSpPr>
          <p:nvPr/>
        </p:nvCxnSpPr>
        <p:spPr>
          <a:xfrm>
            <a:off x="6114039" y="3810090"/>
            <a:ext cx="1759825" cy="86337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86286" y="1888236"/>
            <a:ext cx="381000" cy="188712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565136" y="2374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B83D68">
                    <a:lumMod val="75000"/>
                  </a:srgbClr>
                </a:solidFill>
              </a:rPr>
              <a:t>S</a:t>
            </a:r>
            <a:endParaRPr lang="en-US" sz="2400" b="1" dirty="0">
              <a:solidFill>
                <a:srgbClr val="B83D68">
                  <a:lumMod val="75000"/>
                </a:srgb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7899024" y="4575654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B83D68">
                    <a:lumMod val="75000"/>
                  </a:srgbClr>
                </a:solidFill>
              </a:rPr>
              <a:t>R</a:t>
            </a:r>
            <a:endParaRPr lang="en-US" sz="2400" b="1" dirty="0">
              <a:solidFill>
                <a:srgbClr val="B83D68">
                  <a:lumMod val="75000"/>
                </a:srgbClr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80663" y="1564478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</a:rPr>
              <a:t>mp</a:t>
            </a:r>
            <a:r>
              <a:rPr lang="en-US" sz="2400" dirty="0">
                <a:solidFill>
                  <a:srgbClr val="0000FF"/>
                </a:solidFill>
              </a:rPr>
              <a:t> of </a:t>
            </a:r>
            <a:r>
              <a:rPr lang="en-US" sz="2400" dirty="0" smtClean="0">
                <a:solidFill>
                  <a:srgbClr val="0000FF"/>
                </a:solidFill>
              </a:rPr>
              <a:t>QS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80663" y="217814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</a:rPr>
              <a:t>mp</a:t>
            </a:r>
            <a:r>
              <a:rPr lang="en-US" sz="2400" dirty="0">
                <a:solidFill>
                  <a:srgbClr val="0000FF"/>
                </a:solidFill>
              </a:rPr>
              <a:t> of </a:t>
            </a:r>
            <a:r>
              <a:rPr lang="en-US" sz="2400" dirty="0" smtClean="0">
                <a:solidFill>
                  <a:srgbClr val="0000FF"/>
                </a:solidFill>
              </a:rPr>
              <a:t>RT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80664" y="301345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0000FF"/>
                </a:solidFill>
              </a:rPr>
              <a:t>Dist</a:t>
            </a:r>
            <a:r>
              <a:rPr lang="en-US" sz="2400" dirty="0" smtClean="0">
                <a:solidFill>
                  <a:srgbClr val="0000FF"/>
                </a:solidFill>
              </a:rPr>
              <a:t> QS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10104" y="3699654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0000FF"/>
                </a:solidFill>
              </a:rPr>
              <a:t>Dist</a:t>
            </a:r>
            <a:r>
              <a:rPr lang="en-US" sz="2400" dirty="0" smtClean="0">
                <a:solidFill>
                  <a:srgbClr val="0000FF"/>
                </a:solidFill>
              </a:rPr>
              <a:t> RT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42009" y="442651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slope QS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30291" y="5189669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slope RT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29243" y="1498458"/>
            <a:ext cx="2369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B83D68">
                    <a:lumMod val="75000"/>
                  </a:srgbClr>
                </a:solidFill>
              </a:rPr>
              <a:t>(-2, 2)</a:t>
            </a:r>
            <a:endParaRPr lang="en-US" sz="2800" dirty="0">
              <a:solidFill>
                <a:srgbClr val="B83D68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84219" y="21437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B83D68">
                    <a:lumMod val="75000"/>
                  </a:srgbClr>
                </a:solidFill>
              </a:rPr>
              <a:t>(-2, 2)</a:t>
            </a:r>
            <a:endParaRPr lang="en-US" sz="2800" dirty="0">
              <a:solidFill>
                <a:srgbClr val="B83D68">
                  <a:lumMod val="75000"/>
                </a:srgb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04863" y="1700431"/>
            <a:ext cx="752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4400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666009" y="2870805"/>
                <a:ext cx="1447800" cy="642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solidFill>
                                <a:srgbClr val="B83D68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i="1" smtClean="0">
                              <a:solidFill>
                                <a:srgbClr val="B83D68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100</m:t>
                          </m:r>
                        </m:e>
                      </m:rad>
                    </m:oMath>
                  </m:oMathPara>
                </a14:m>
                <a:endParaRPr lang="en-US" sz="3200" dirty="0">
                  <a:solidFill>
                    <a:srgbClr val="B83D68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009" y="2870805"/>
                <a:ext cx="1447800" cy="64286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37855" y="3479180"/>
                <a:ext cx="1447800" cy="642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solidFill>
                                <a:srgbClr val="B83D68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i="1" smtClean="0">
                              <a:solidFill>
                                <a:srgbClr val="B83D68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400</m:t>
                          </m:r>
                        </m:e>
                      </m:rad>
                    </m:oMath>
                  </m:oMathPara>
                </a14:m>
                <a:endParaRPr lang="en-US" sz="3200" dirty="0">
                  <a:solidFill>
                    <a:srgbClr val="B83D68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855" y="3479180"/>
                <a:ext cx="1447800" cy="64286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3239954" y="3207494"/>
            <a:ext cx="618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8000"/>
                </a:solidFill>
                <a:sym typeface="Wingdings"/>
              </a:rPr>
              <a:t></a:t>
            </a:r>
            <a:endParaRPr lang="en-US" sz="4400" dirty="0">
              <a:solidFill>
                <a:srgbClr val="008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551268" y="4190802"/>
            <a:ext cx="914400" cy="914400"/>
            <a:chOff x="5943600" y="535632"/>
            <a:chExt cx="914400" cy="914400"/>
          </a:xfrm>
        </p:grpSpPr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5943600" y="762000"/>
              <a:ext cx="533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B83D68">
                      <a:lumMod val="75000"/>
                    </a:srgbClr>
                  </a:solidFill>
                </a:rPr>
                <a:t> </a:t>
              </a:r>
              <a:endParaRPr lang="en-US" sz="2400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sp>
          <p:nvSpPr>
            <p:cNvPr id="33" name="Text Box 19"/>
            <p:cNvSpPr txBox="1">
              <a:spLocks noChangeArrowheads="1"/>
            </p:cNvSpPr>
            <p:nvPr/>
          </p:nvSpPr>
          <p:spPr bwMode="auto">
            <a:xfrm>
              <a:off x="6324600" y="535632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B83D68">
                      <a:lumMod val="75000"/>
                    </a:srgbClr>
                  </a:solidFill>
                </a:rPr>
                <a:t>6</a:t>
              </a:r>
              <a:endParaRPr lang="en-US" sz="2400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6324600" y="992832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B83D68">
                      <a:lumMod val="75000"/>
                    </a:srgbClr>
                  </a:solidFill>
                </a:rPr>
                <a:t>8</a:t>
              </a:r>
              <a:endParaRPr lang="en-US" sz="2400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324600" y="992832"/>
              <a:ext cx="457200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668445" y="5006121"/>
            <a:ext cx="914400" cy="914400"/>
            <a:chOff x="5943600" y="535632"/>
            <a:chExt cx="914400" cy="914400"/>
          </a:xfrm>
        </p:grpSpPr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5943600" y="762000"/>
              <a:ext cx="533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B83D68">
                      <a:lumMod val="75000"/>
                    </a:srgbClr>
                  </a:solidFill>
                </a:rPr>
                <a:t>– </a:t>
              </a:r>
              <a:endParaRPr lang="en-US" sz="2400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sp>
          <p:nvSpPr>
            <p:cNvPr id="38" name="Text Box 19"/>
            <p:cNvSpPr txBox="1">
              <a:spLocks noChangeArrowheads="1"/>
            </p:cNvSpPr>
            <p:nvPr/>
          </p:nvSpPr>
          <p:spPr bwMode="auto">
            <a:xfrm>
              <a:off x="6324600" y="535632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B83D68">
                      <a:lumMod val="75000"/>
                    </a:srgbClr>
                  </a:solidFill>
                </a:rPr>
                <a:t>16</a:t>
              </a:r>
              <a:endParaRPr lang="en-US" sz="2400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sp>
          <p:nvSpPr>
            <p:cNvPr id="39" name="Text Box 19"/>
            <p:cNvSpPr txBox="1">
              <a:spLocks noChangeArrowheads="1"/>
            </p:cNvSpPr>
            <p:nvPr/>
          </p:nvSpPr>
          <p:spPr bwMode="auto">
            <a:xfrm>
              <a:off x="6324600" y="992832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B83D68">
                      <a:lumMod val="75000"/>
                    </a:srgbClr>
                  </a:solidFill>
                </a:rPr>
                <a:t>12</a:t>
              </a:r>
              <a:endParaRPr lang="en-US" sz="2400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6324600" y="992832"/>
              <a:ext cx="457200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3908310" y="4690872"/>
            <a:ext cx="534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4400" dirty="0">
              <a:solidFill>
                <a:srgbClr val="008000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465668" y="4190802"/>
            <a:ext cx="1083566" cy="914400"/>
            <a:chOff x="5774434" y="535632"/>
            <a:chExt cx="1083566" cy="914400"/>
          </a:xfrm>
        </p:grpSpPr>
        <p:sp>
          <p:nvSpPr>
            <p:cNvPr id="45" name="Text Box 19"/>
            <p:cNvSpPr txBox="1">
              <a:spLocks noChangeArrowheads="1"/>
            </p:cNvSpPr>
            <p:nvPr/>
          </p:nvSpPr>
          <p:spPr bwMode="auto">
            <a:xfrm>
              <a:off x="5774434" y="762000"/>
              <a:ext cx="70256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B83D68">
                      <a:lumMod val="75000"/>
                    </a:srgbClr>
                  </a:solidFill>
                </a:rPr>
                <a:t> = </a:t>
              </a:r>
              <a:endParaRPr lang="en-US" sz="2400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sp>
          <p:nvSpPr>
            <p:cNvPr id="46" name="Text Box 19"/>
            <p:cNvSpPr txBox="1">
              <a:spLocks noChangeArrowheads="1"/>
            </p:cNvSpPr>
            <p:nvPr/>
          </p:nvSpPr>
          <p:spPr bwMode="auto">
            <a:xfrm>
              <a:off x="6324600" y="535632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B83D68">
                      <a:lumMod val="75000"/>
                    </a:srgbClr>
                  </a:solidFill>
                </a:rPr>
                <a:t>3</a:t>
              </a:r>
              <a:endParaRPr lang="en-US" sz="2400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sp>
          <p:nvSpPr>
            <p:cNvPr id="47" name="Text Box 19"/>
            <p:cNvSpPr txBox="1">
              <a:spLocks noChangeArrowheads="1"/>
            </p:cNvSpPr>
            <p:nvPr/>
          </p:nvSpPr>
          <p:spPr bwMode="auto">
            <a:xfrm>
              <a:off x="6324600" y="992832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B83D68">
                      <a:lumMod val="75000"/>
                    </a:srgbClr>
                  </a:solidFill>
                </a:rPr>
                <a:t>4</a:t>
              </a:r>
              <a:endParaRPr lang="en-US" sz="2400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6324600" y="992832"/>
              <a:ext cx="457200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2748544" y="5006121"/>
            <a:ext cx="1159766" cy="914400"/>
            <a:chOff x="5698234" y="535632"/>
            <a:chExt cx="1159766" cy="914400"/>
          </a:xfrm>
        </p:grpSpPr>
        <p:sp>
          <p:nvSpPr>
            <p:cNvPr id="50" name="Text Box 19"/>
            <p:cNvSpPr txBox="1">
              <a:spLocks noChangeArrowheads="1"/>
            </p:cNvSpPr>
            <p:nvPr/>
          </p:nvSpPr>
          <p:spPr bwMode="auto">
            <a:xfrm>
              <a:off x="5698234" y="762000"/>
              <a:ext cx="77876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B83D68">
                      <a:lumMod val="75000"/>
                    </a:srgbClr>
                  </a:solidFill>
                </a:rPr>
                <a:t>= – </a:t>
              </a:r>
              <a:endParaRPr lang="en-US" sz="2400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sp>
          <p:nvSpPr>
            <p:cNvPr id="51" name="Text Box 19"/>
            <p:cNvSpPr txBox="1">
              <a:spLocks noChangeArrowheads="1"/>
            </p:cNvSpPr>
            <p:nvPr/>
          </p:nvSpPr>
          <p:spPr bwMode="auto">
            <a:xfrm>
              <a:off x="6324600" y="535632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B83D68">
                      <a:lumMod val="75000"/>
                    </a:srgbClr>
                  </a:solidFill>
                </a:rPr>
                <a:t>4</a:t>
              </a:r>
              <a:endParaRPr lang="en-US" sz="2400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sp>
          <p:nvSpPr>
            <p:cNvPr id="52" name="Text Box 19"/>
            <p:cNvSpPr txBox="1">
              <a:spLocks noChangeArrowheads="1"/>
            </p:cNvSpPr>
            <p:nvPr/>
          </p:nvSpPr>
          <p:spPr bwMode="auto">
            <a:xfrm>
              <a:off x="6324600" y="992832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B83D68">
                      <a:lumMod val="75000"/>
                    </a:srgbClr>
                  </a:solidFill>
                </a:rPr>
                <a:t>3</a:t>
              </a:r>
              <a:endParaRPr lang="en-US" sz="2400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6324600" y="992832"/>
              <a:ext cx="457200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263"/>
            <a:ext cx="9005627" cy="122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36015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B83D68">
                    <a:lumMod val="75000"/>
                  </a:srgbClr>
                </a:solidFill>
              </a:rPr>
              <a:t>T</a:t>
            </a:r>
            <a:endParaRPr lang="en-US" sz="2400" b="1" dirty="0">
              <a:solidFill>
                <a:srgbClr val="B83D68">
                  <a:lumMod val="75000"/>
                </a:srgbClr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676246" y="6156179"/>
            <a:ext cx="1652355" cy="4810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605979" y="6193846"/>
            <a:ext cx="1166421" cy="4810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3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/>
      <p:bldP spid="41" grpId="0"/>
      <p:bldP spid="16" grpId="0"/>
      <p:bldP spid="64" grpId="0" animBg="1"/>
      <p:bldP spid="6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107523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8153400" cy="457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/>
              <a:t>6-6 worksheet</a:t>
            </a:r>
          </a:p>
        </p:txBody>
      </p:sp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381000" y="3962400"/>
            <a:ext cx="81534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34229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" y="20449"/>
            <a:ext cx="9000877" cy="484632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6-7</a:t>
            </a:r>
            <a:endParaRPr lang="en-US" dirty="0"/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27120" y="649188"/>
            <a:ext cx="49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I can recognize 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</a:rPr>
              <a:t>and apply the properties of trapezoids</a:t>
            </a: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2895600"/>
            <a:ext cx="6059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</a:rPr>
              <a:t>solve problems involving the medians of trapezoids</a:t>
            </a: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6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8763"/>
            <a:ext cx="934402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6"/>
          <p:cNvSpPr>
            <a:spLocks noChangeShapeType="1"/>
          </p:cNvSpPr>
          <p:nvPr/>
        </p:nvSpPr>
        <p:spPr bwMode="auto">
          <a:xfrm flipV="1">
            <a:off x="8305800" y="3406694"/>
            <a:ext cx="289560" cy="17470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 flipH="1" flipV="1">
            <a:off x="6781800" y="3371850"/>
            <a:ext cx="228600" cy="2095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6766907" y="4631574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8691301" y="4613563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856269" y="4702925"/>
            <a:ext cx="1835034" cy="0"/>
          </a:xfrm>
          <a:prstGeom prst="line">
            <a:avLst/>
          </a:prstGeom>
          <a:ln w="41275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>
          <a:xfrm rot="5400000">
            <a:off x="7328709" y="1828800"/>
            <a:ext cx="152400" cy="304800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 rot="5400000">
            <a:off x="7449936" y="2570018"/>
            <a:ext cx="152400" cy="304800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/>
        </p:nvSpPr>
        <p:spPr>
          <a:xfrm rot="5400000">
            <a:off x="7602336" y="2971800"/>
            <a:ext cx="152400" cy="304800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 rot="5400000">
            <a:off x="7602336" y="3785753"/>
            <a:ext cx="152400" cy="304800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3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" grpId="0" animBg="1"/>
      <p:bldP spid="11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5539688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685800" y="4191000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6x + 12x = 180</a:t>
            </a:r>
          </a:p>
        </p:txBody>
      </p:sp>
      <p:sp>
        <p:nvSpPr>
          <p:cNvPr id="185350" name="Oval 6"/>
          <p:cNvSpPr>
            <a:spLocks noChangeArrowheads="1"/>
          </p:cNvSpPr>
          <p:nvPr/>
        </p:nvSpPr>
        <p:spPr bwMode="auto">
          <a:xfrm>
            <a:off x="2438400" y="29718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1" name="Oval 7"/>
          <p:cNvSpPr>
            <a:spLocks noChangeArrowheads="1"/>
          </p:cNvSpPr>
          <p:nvPr/>
        </p:nvSpPr>
        <p:spPr bwMode="auto">
          <a:xfrm>
            <a:off x="1447800" y="29718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1066800" y="4800600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x = 10</a:t>
            </a:r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1066800" y="31242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990000"/>
                </a:solidFill>
              </a:rPr>
              <a:t>60</a:t>
            </a:r>
            <a:r>
              <a:rPr lang="en-US" sz="2000" dirty="0">
                <a:solidFill>
                  <a:srgbClr val="990000"/>
                </a:solidFill>
                <a:cs typeface="Arial" charset="0"/>
              </a:rPr>
              <a:t>°</a:t>
            </a:r>
          </a:p>
        </p:txBody>
      </p:sp>
      <p:sp>
        <p:nvSpPr>
          <p:cNvPr id="185354" name="Text Box 10"/>
          <p:cNvSpPr txBox="1">
            <a:spLocks noChangeArrowheads="1"/>
          </p:cNvSpPr>
          <p:nvPr/>
        </p:nvSpPr>
        <p:spPr bwMode="auto">
          <a:xfrm>
            <a:off x="3124200" y="32004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990000"/>
                </a:solidFill>
              </a:rPr>
              <a:t>120</a:t>
            </a:r>
            <a:r>
              <a:rPr lang="en-US" sz="2000" dirty="0">
                <a:solidFill>
                  <a:srgbClr val="990000"/>
                </a:solidFill>
                <a:cs typeface="Arial" charset="0"/>
              </a:rPr>
              <a:t>°</a:t>
            </a:r>
          </a:p>
        </p:txBody>
      </p:sp>
      <p:sp>
        <p:nvSpPr>
          <p:cNvPr id="185355" name="Oval 11"/>
          <p:cNvSpPr>
            <a:spLocks noChangeArrowheads="1"/>
          </p:cNvSpPr>
          <p:nvPr/>
        </p:nvSpPr>
        <p:spPr bwMode="auto">
          <a:xfrm>
            <a:off x="1905000" y="2209800"/>
            <a:ext cx="609600" cy="457200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6" name="Oval 12"/>
          <p:cNvSpPr>
            <a:spLocks noChangeArrowheads="1"/>
          </p:cNvSpPr>
          <p:nvPr/>
        </p:nvSpPr>
        <p:spPr bwMode="auto">
          <a:xfrm>
            <a:off x="3124200" y="3124200"/>
            <a:ext cx="609600" cy="457200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7" name="Text Box 13"/>
          <p:cNvSpPr txBox="1">
            <a:spLocks noChangeArrowheads="1"/>
          </p:cNvSpPr>
          <p:nvPr/>
        </p:nvSpPr>
        <p:spPr bwMode="auto">
          <a:xfrm>
            <a:off x="3886200" y="4267200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990000"/>
                </a:solidFill>
              </a:rPr>
              <a:t>3y = 120</a:t>
            </a:r>
          </a:p>
        </p:txBody>
      </p:sp>
      <p:sp>
        <p:nvSpPr>
          <p:cNvPr id="185358" name="Text Box 14"/>
          <p:cNvSpPr txBox="1">
            <a:spLocks noChangeArrowheads="1"/>
          </p:cNvSpPr>
          <p:nvPr/>
        </p:nvSpPr>
        <p:spPr bwMode="auto">
          <a:xfrm>
            <a:off x="4038600" y="4800600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990000"/>
                </a:solidFill>
              </a:rPr>
              <a:t>y = 40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953000" y="2133600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10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876800" y="2819400"/>
            <a:ext cx="358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40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8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9" grpId="0"/>
      <p:bldP spid="185350" grpId="0" animBg="1"/>
      <p:bldP spid="185350" grpId="1" animBg="1"/>
      <p:bldP spid="185351" grpId="0" animBg="1"/>
      <p:bldP spid="185351" grpId="1" animBg="1"/>
      <p:bldP spid="185352" grpId="0"/>
      <p:bldP spid="185353" grpId="0"/>
      <p:bldP spid="185354" grpId="0"/>
      <p:bldP spid="185355" grpId="0" animBg="1"/>
      <p:bldP spid="185356" grpId="0" animBg="1"/>
      <p:bldP spid="185357" grpId="0"/>
      <p:bldP spid="185358" grpId="0"/>
      <p:bldP spid="13" grpId="0"/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722" y="2057400"/>
            <a:ext cx="9601369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11532" y="2695574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half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62350" y="2688647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sum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89962" y="2957511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bases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62150" y="41910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MN =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28950" y="38862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HJ + LK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105150" y="4419600"/>
            <a:ext cx="1371600" cy="0"/>
          </a:xfrm>
          <a:prstGeom prst="line">
            <a:avLst/>
          </a:prstGeom>
          <a:ln w="41275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62350" y="44196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38350" y="5024437"/>
            <a:ext cx="609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C00000"/>
                </a:solidFill>
              </a:rPr>
              <a:t>Median is the </a:t>
            </a:r>
            <a:r>
              <a:rPr lang="en-US" sz="2800" u="sng" dirty="0">
                <a:solidFill>
                  <a:srgbClr val="C00000"/>
                </a:solidFill>
              </a:rPr>
              <a:t>average</a:t>
            </a:r>
            <a:r>
              <a:rPr lang="en-US" sz="2800" dirty="0">
                <a:solidFill>
                  <a:srgbClr val="C00000"/>
                </a:solidFill>
              </a:rPr>
              <a:t> of the bases</a:t>
            </a:r>
          </a:p>
        </p:txBody>
      </p:sp>
    </p:spTree>
    <p:extLst>
      <p:ext uri="{BB962C8B-B14F-4D97-AF65-F5344CB8AC3E}">
        <p14:creationId xmlns:p14="http://schemas.microsoft.com/office/powerpoint/2010/main" val="397806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/>
      <p:bldP spid="1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" y="1395413"/>
            <a:ext cx="9144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3229459" y="1628441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parallel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486759" y="2098783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supplementary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467459" y="3429000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congruent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2886559" y="3843618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supplementary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3077059" y="4251491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congruent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069141" y="4610479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are congruent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 rot="16776587">
            <a:off x="8514398" y="4430155"/>
            <a:ext cx="411480" cy="461665"/>
          </a:xfrm>
          <a:prstGeom prst="arc">
            <a:avLst>
              <a:gd name="adj1" fmla="val 14805435"/>
              <a:gd name="adj2" fmla="val 835792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7896506" flipH="1" flipV="1">
            <a:off x="6789180" y="3564859"/>
            <a:ext cx="375706" cy="319585"/>
          </a:xfrm>
          <a:prstGeom prst="arc">
            <a:avLst>
              <a:gd name="adj1" fmla="val 14062069"/>
              <a:gd name="adj2" fmla="val 835792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7896506" flipH="1" flipV="1">
            <a:off x="6718969" y="3516786"/>
            <a:ext cx="516127" cy="448383"/>
          </a:xfrm>
          <a:prstGeom prst="arc">
            <a:avLst>
              <a:gd name="adj1" fmla="val 14062069"/>
              <a:gd name="adj2" fmla="val 835792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21328202">
            <a:off x="6309057" y="4417745"/>
            <a:ext cx="411480" cy="461665"/>
          </a:xfrm>
          <a:prstGeom prst="arc">
            <a:avLst>
              <a:gd name="adj1" fmla="val 14805435"/>
              <a:gd name="adj2" fmla="val 835792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21421128" flipH="1" flipV="1">
            <a:off x="8081650" y="3605205"/>
            <a:ext cx="375706" cy="319585"/>
          </a:xfrm>
          <a:prstGeom prst="arc">
            <a:avLst>
              <a:gd name="adj1" fmla="val 14062069"/>
              <a:gd name="adj2" fmla="val 835792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21421128" flipH="1" flipV="1">
            <a:off x="8011439" y="3557132"/>
            <a:ext cx="516127" cy="448383"/>
          </a:xfrm>
          <a:prstGeom prst="arc">
            <a:avLst>
              <a:gd name="adj1" fmla="val 14062069"/>
              <a:gd name="adj2" fmla="val 835792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6378120">
            <a:off x="6412464" y="2028634"/>
            <a:ext cx="1186783" cy="5669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6655230" y="2083495"/>
            <a:ext cx="35436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180</a:t>
            </a:r>
            <a:r>
              <a:rPr lang="en-US" sz="2400" dirty="0" smtClean="0">
                <a:solidFill>
                  <a:srgbClr val="C00000"/>
                </a:solidFill>
                <a:latin typeface="Cambria Math"/>
                <a:ea typeface="Cambria Math"/>
              </a:rPr>
              <a:t>°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 rot="13243274">
            <a:off x="7755160" y="1926289"/>
            <a:ext cx="1637473" cy="5669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8153400" y="1981150"/>
            <a:ext cx="35436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180</a:t>
            </a:r>
            <a:r>
              <a:rPr lang="en-US" sz="2400" dirty="0" smtClean="0">
                <a:solidFill>
                  <a:srgbClr val="C00000"/>
                </a:solidFill>
                <a:latin typeface="Cambria Math"/>
                <a:ea typeface="Cambria Math"/>
              </a:rPr>
              <a:t>°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rot="10800000">
            <a:off x="6553200" y="5105398"/>
            <a:ext cx="481176" cy="3810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8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/>
      <p:bldP spid="2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898779"/>
            <a:ext cx="88392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87058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239000" y="13716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32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39000" y="25146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60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484295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MN =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05000" y="2179495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32 </a:t>
            </a:r>
            <a:r>
              <a:rPr lang="en-US" sz="2800" dirty="0">
                <a:solidFill>
                  <a:srgbClr val="0000FF"/>
                </a:solidFill>
              </a:rPr>
              <a:t>+ </a:t>
            </a:r>
            <a:r>
              <a:rPr lang="en-US" sz="2800" dirty="0" smtClean="0">
                <a:solidFill>
                  <a:srgbClr val="0000FF"/>
                </a:solidFill>
              </a:rPr>
              <a:t>60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2712895"/>
            <a:ext cx="1371600" cy="0"/>
          </a:xfrm>
          <a:prstGeom prst="line">
            <a:avLst/>
          </a:prstGeom>
          <a:ln w="41275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38400" y="2712895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57600" y="24384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= 46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62800" y="19050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?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239000" y="37338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68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62800" y="41148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76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5800" y="47244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76 </a:t>
            </a:r>
            <a:r>
              <a:rPr lang="en-US" sz="2800" dirty="0">
                <a:solidFill>
                  <a:srgbClr val="0000FF"/>
                </a:solidFill>
              </a:rPr>
              <a:t>=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52600" y="4541695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68 </a:t>
            </a:r>
            <a:r>
              <a:rPr lang="en-US" sz="2800" dirty="0">
                <a:solidFill>
                  <a:srgbClr val="0000FF"/>
                </a:solidFill>
              </a:rPr>
              <a:t>+ </a:t>
            </a:r>
            <a:r>
              <a:rPr lang="en-US" sz="2800" dirty="0" smtClean="0">
                <a:solidFill>
                  <a:srgbClr val="0000FF"/>
                </a:solidFill>
              </a:rPr>
              <a:t>x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828800" y="5075095"/>
            <a:ext cx="1371600" cy="0"/>
          </a:xfrm>
          <a:prstGeom prst="line">
            <a:avLst/>
          </a:prstGeom>
          <a:ln w="41275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86000" y="5075095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447800" y="57150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= 84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315200" y="4724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?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239000" y="1853045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46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9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2" grpId="0"/>
      <p:bldP spid="12" grpId="1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91265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25908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3x + 5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3124200"/>
            <a:ext cx="2514600" cy="0"/>
          </a:xfrm>
          <a:prstGeom prst="line">
            <a:avLst/>
          </a:prstGeom>
          <a:ln w="41275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00200" y="31242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29000" y="28194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= 30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28800" y="25908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+ 9x – 5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29000" y="36576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= 60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67000" y="36576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12x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934200" y="1752600"/>
            <a:ext cx="83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20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24200" y="41910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x = 5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010400" y="3352800"/>
            <a:ext cx="83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40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4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8915400" cy="231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 rot="4423431">
            <a:off x="7616801" y="2998002"/>
            <a:ext cx="1564063" cy="53099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533400" y="2971800"/>
            <a:ext cx="320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180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 – 85 = 95°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" name="Oval 4"/>
          <p:cNvSpPr/>
          <p:nvPr/>
        </p:nvSpPr>
        <p:spPr>
          <a:xfrm rot="2648814">
            <a:off x="6308441" y="3047176"/>
            <a:ext cx="1963428" cy="53099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09600" y="3962400"/>
            <a:ext cx="320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180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 – 35 = 145°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020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5963"/>
            <a:ext cx="91916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1524000" y="2590800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58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828800" y="3124200"/>
            <a:ext cx="320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70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°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828800" y="3657600"/>
            <a:ext cx="320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110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°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828800" y="4191000"/>
            <a:ext cx="320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110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°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281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14358"/>
            <a:ext cx="8915400" cy="314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933209" y="2819400"/>
            <a:ext cx="1981200" cy="0"/>
          </a:xfrm>
          <a:prstGeom prst="line">
            <a:avLst/>
          </a:prstGeom>
          <a:ln w="41275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86400" y="2514600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848600" y="2514600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29400" y="320040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FF"/>
                </a:solidFill>
              </a:rPr>
              <a:t>24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95400" y="3505200"/>
            <a:ext cx="83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22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1" name="Arc 20"/>
          <p:cNvSpPr/>
          <p:nvPr/>
        </p:nvSpPr>
        <p:spPr>
          <a:xfrm rot="21328202">
            <a:off x="5503988" y="3901728"/>
            <a:ext cx="411480" cy="461665"/>
          </a:xfrm>
          <a:prstGeom prst="arc">
            <a:avLst>
              <a:gd name="adj1" fmla="val 16229471"/>
              <a:gd name="adj2" fmla="val 21224140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21328202">
            <a:off x="5677170" y="3053138"/>
            <a:ext cx="411480" cy="461665"/>
          </a:xfrm>
          <a:prstGeom prst="arc">
            <a:avLst>
              <a:gd name="adj1" fmla="val 16229471"/>
              <a:gd name="adj2" fmla="val 21224140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21328202">
            <a:off x="5763761" y="2606330"/>
            <a:ext cx="411480" cy="461665"/>
          </a:xfrm>
          <a:prstGeom prst="arc">
            <a:avLst>
              <a:gd name="adj1" fmla="val 16229471"/>
              <a:gd name="adj2" fmla="val 21224140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43000" y="4724400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  <a:latin typeface="Cambria Math"/>
                <a:ea typeface="Cambria Math"/>
              </a:rPr>
              <a:t>∠</a:t>
            </a:r>
            <a:r>
              <a:rPr lang="en-US" sz="2800" dirty="0" smtClean="0">
                <a:solidFill>
                  <a:srgbClr val="0000FF"/>
                </a:solidFill>
              </a:rPr>
              <a:t>JKE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438400" y="4724400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  <a:latin typeface="Cambria Math"/>
                <a:ea typeface="Cambria Math"/>
              </a:rPr>
              <a:t>∠</a:t>
            </a:r>
            <a:r>
              <a:rPr lang="en-US" sz="2800" dirty="0" smtClean="0">
                <a:solidFill>
                  <a:srgbClr val="0000FF"/>
                </a:solidFill>
              </a:rPr>
              <a:t>YXE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6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  <p:bldP spid="18" grpId="0"/>
      <p:bldP spid="21" grpId="0" animBg="1"/>
      <p:bldP spid="23" grpId="0" animBg="1"/>
      <p:bldP spid="24" grpId="0" animBg="1"/>
      <p:bldP spid="25" grpId="0"/>
      <p:bldP spid="2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2011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29400" y="45720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791200" y="3713018"/>
            <a:ext cx="2743200" cy="0"/>
          </a:xfrm>
          <a:prstGeom prst="line">
            <a:avLst/>
          </a:prstGeom>
          <a:ln w="41275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0" y="3429000"/>
            <a:ext cx="504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FF"/>
                </a:solidFill>
              </a:rPr>
              <a:t>V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465128" y="3429000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FF"/>
                </a:solidFill>
              </a:rPr>
              <a:t>W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36576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66.5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24000" y="4876800"/>
            <a:ext cx="83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83°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81800" y="297180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FF"/>
                </a:solidFill>
              </a:rPr>
              <a:t>61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7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8915400" cy="385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53000"/>
            <a:ext cx="74485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>
            <a:spLocks noChangeAspect="1"/>
          </p:cNvSpPr>
          <p:nvPr/>
        </p:nvSpPr>
        <p:spPr>
          <a:xfrm>
            <a:off x="7488382" y="1905000"/>
            <a:ext cx="118872" cy="1188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>
            <a:endCxn id="6" idx="5"/>
          </p:cNvCxnSpPr>
          <p:nvPr/>
        </p:nvCxnSpPr>
        <p:spPr>
          <a:xfrm>
            <a:off x="7543800" y="1981200"/>
            <a:ext cx="537882" cy="95005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spect="1"/>
          </p:cNvSpPr>
          <p:nvPr/>
        </p:nvSpPr>
        <p:spPr>
          <a:xfrm>
            <a:off x="7980218" y="2829791"/>
            <a:ext cx="118872" cy="1188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>
            <a:endCxn id="4" idx="3"/>
          </p:cNvCxnSpPr>
          <p:nvPr/>
        </p:nvCxnSpPr>
        <p:spPr>
          <a:xfrm flipV="1">
            <a:off x="6553200" y="2006464"/>
            <a:ext cx="952590" cy="43193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>
            <a:spLocks noChangeAspect="1"/>
          </p:cNvSpPr>
          <p:nvPr/>
        </p:nvSpPr>
        <p:spPr>
          <a:xfrm>
            <a:off x="6532418" y="3560618"/>
            <a:ext cx="118872" cy="1188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>
            <a:stCxn id="10" idx="0"/>
            <a:endCxn id="8" idx="4"/>
          </p:cNvCxnSpPr>
          <p:nvPr/>
        </p:nvCxnSpPr>
        <p:spPr>
          <a:xfrm>
            <a:off x="6578000" y="2372591"/>
            <a:ext cx="13854" cy="130689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>
            <a:spLocks noChangeAspect="1"/>
          </p:cNvSpPr>
          <p:nvPr/>
        </p:nvSpPr>
        <p:spPr>
          <a:xfrm>
            <a:off x="6518564" y="2372591"/>
            <a:ext cx="118872" cy="1188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>
            <a:stCxn id="6" idx="7"/>
          </p:cNvCxnSpPr>
          <p:nvPr/>
        </p:nvCxnSpPr>
        <p:spPr>
          <a:xfrm flipH="1">
            <a:off x="6553200" y="2847199"/>
            <a:ext cx="1528482" cy="79252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96000" y="2133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B83D68">
                    <a:lumMod val="75000"/>
                  </a:srgbClr>
                </a:solidFill>
              </a:rPr>
              <a:t>D</a:t>
            </a:r>
            <a:endParaRPr lang="en-US" sz="2400" b="1" dirty="0">
              <a:solidFill>
                <a:srgbClr val="B83D68">
                  <a:lumMod val="75000"/>
                </a:srgbClr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077200" y="2590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B83D68">
                    <a:lumMod val="75000"/>
                  </a:srgbClr>
                </a:solidFill>
              </a:rPr>
              <a:t>B</a:t>
            </a:r>
            <a:endParaRPr lang="en-US" sz="2400" b="1" dirty="0">
              <a:solidFill>
                <a:srgbClr val="B83D68">
                  <a:lumMod val="75000"/>
                </a:srgb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400800" y="3657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B83D68">
                    <a:lumMod val="75000"/>
                  </a:srgbClr>
                </a:solidFill>
              </a:rPr>
              <a:t>C</a:t>
            </a:r>
            <a:endParaRPr lang="en-US" sz="2400" b="1" dirty="0">
              <a:solidFill>
                <a:srgbClr val="B83D68">
                  <a:lumMod val="75000"/>
                </a:srgbClr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543800" y="1600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B83D68">
                    <a:lumMod val="75000"/>
                  </a:srgbClr>
                </a:solidFill>
              </a:rPr>
              <a:t>A</a:t>
            </a:r>
            <a:endParaRPr lang="en-US" sz="2400" b="1" dirty="0">
              <a:solidFill>
                <a:srgbClr val="B83D68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447800" y="381000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Need to show one pair of sides are parallel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48141" y="206450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slope AD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36423" y="2827667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slope BC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057400" y="1828800"/>
            <a:ext cx="914400" cy="914400"/>
            <a:chOff x="5943600" y="535632"/>
            <a:chExt cx="914400" cy="914400"/>
          </a:xfrm>
        </p:grpSpPr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5943600" y="762000"/>
              <a:ext cx="533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B83D68">
                      <a:lumMod val="75000"/>
                    </a:srgbClr>
                  </a:solidFill>
                </a:rPr>
                <a:t> </a:t>
              </a:r>
              <a:endParaRPr lang="en-US" sz="2400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6324600" y="535632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B83D68">
                      <a:lumMod val="75000"/>
                    </a:srgbClr>
                  </a:solidFill>
                </a:rPr>
                <a:t>2</a:t>
              </a:r>
              <a:endParaRPr lang="en-US" sz="2400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6324600" y="992832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B83D68">
                      <a:lumMod val="75000"/>
                    </a:srgbClr>
                  </a:solidFill>
                </a:rPr>
                <a:t>4</a:t>
              </a:r>
              <a:endParaRPr lang="en-US" sz="2400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6324600" y="992832"/>
              <a:ext cx="457200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981200" y="2667000"/>
            <a:ext cx="914400" cy="914400"/>
            <a:chOff x="5943600" y="535632"/>
            <a:chExt cx="914400" cy="914400"/>
          </a:xfrm>
        </p:grpSpPr>
        <p:sp>
          <p:nvSpPr>
            <p:cNvPr id="35" name="Text Box 19"/>
            <p:cNvSpPr txBox="1">
              <a:spLocks noChangeArrowheads="1"/>
            </p:cNvSpPr>
            <p:nvPr/>
          </p:nvSpPr>
          <p:spPr bwMode="auto">
            <a:xfrm>
              <a:off x="5943600" y="762000"/>
              <a:ext cx="533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B83D68">
                      <a:lumMod val="75000"/>
                    </a:srgbClr>
                  </a:solidFill>
                </a:rPr>
                <a:t> </a:t>
              </a:r>
              <a:endParaRPr lang="en-US" sz="2400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6324600" y="535632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B83D68">
                      <a:lumMod val="75000"/>
                    </a:srgbClr>
                  </a:solidFill>
                </a:rPr>
                <a:t>3</a:t>
              </a:r>
              <a:endParaRPr lang="en-US" sz="2400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6324600" y="992832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B83D68">
                      <a:lumMod val="75000"/>
                    </a:srgbClr>
                  </a:solidFill>
                </a:rPr>
                <a:t>6</a:t>
              </a:r>
              <a:endParaRPr lang="en-US" sz="2400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6324600" y="992832"/>
              <a:ext cx="457200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2971800" y="1828800"/>
            <a:ext cx="1083566" cy="914400"/>
            <a:chOff x="5774434" y="535632"/>
            <a:chExt cx="1083566" cy="914400"/>
          </a:xfrm>
        </p:grpSpPr>
        <p:sp>
          <p:nvSpPr>
            <p:cNvPr id="40" name="Text Box 19"/>
            <p:cNvSpPr txBox="1">
              <a:spLocks noChangeArrowheads="1"/>
            </p:cNvSpPr>
            <p:nvPr/>
          </p:nvSpPr>
          <p:spPr bwMode="auto">
            <a:xfrm>
              <a:off x="5774434" y="762000"/>
              <a:ext cx="70256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B83D68">
                      <a:lumMod val="75000"/>
                    </a:srgbClr>
                  </a:solidFill>
                </a:rPr>
                <a:t> = </a:t>
              </a:r>
              <a:endParaRPr lang="en-US" sz="2400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sp>
          <p:nvSpPr>
            <p:cNvPr id="41" name="Text Box 19"/>
            <p:cNvSpPr txBox="1">
              <a:spLocks noChangeArrowheads="1"/>
            </p:cNvSpPr>
            <p:nvPr/>
          </p:nvSpPr>
          <p:spPr bwMode="auto">
            <a:xfrm>
              <a:off x="6324600" y="535632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B83D68">
                      <a:lumMod val="75000"/>
                    </a:srgbClr>
                  </a:solidFill>
                </a:rPr>
                <a:t>1</a:t>
              </a:r>
              <a:endParaRPr lang="en-US" sz="2400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>
              <a:off x="6324600" y="992832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B83D68">
                      <a:lumMod val="75000"/>
                    </a:srgbClr>
                  </a:solidFill>
                </a:rPr>
                <a:t>2</a:t>
              </a:r>
              <a:endParaRPr lang="en-US" sz="2400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324600" y="992832"/>
              <a:ext cx="457200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048000" y="2667000"/>
            <a:ext cx="1007366" cy="914400"/>
            <a:chOff x="5850634" y="535632"/>
            <a:chExt cx="1007366" cy="914400"/>
          </a:xfrm>
        </p:grpSpPr>
        <p:sp>
          <p:nvSpPr>
            <p:cNvPr id="45" name="Text Box 19"/>
            <p:cNvSpPr txBox="1">
              <a:spLocks noChangeArrowheads="1"/>
            </p:cNvSpPr>
            <p:nvPr/>
          </p:nvSpPr>
          <p:spPr bwMode="auto">
            <a:xfrm>
              <a:off x="5850634" y="764232"/>
              <a:ext cx="77876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B83D68">
                      <a:lumMod val="75000"/>
                    </a:srgbClr>
                  </a:solidFill>
                </a:rPr>
                <a:t>=  </a:t>
              </a:r>
              <a:endParaRPr lang="en-US" sz="2400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sp>
          <p:nvSpPr>
            <p:cNvPr id="46" name="Text Box 19"/>
            <p:cNvSpPr txBox="1">
              <a:spLocks noChangeArrowheads="1"/>
            </p:cNvSpPr>
            <p:nvPr/>
          </p:nvSpPr>
          <p:spPr bwMode="auto">
            <a:xfrm>
              <a:off x="6324600" y="535632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B83D68">
                      <a:lumMod val="75000"/>
                    </a:srgbClr>
                  </a:solidFill>
                </a:rPr>
                <a:t>1</a:t>
              </a:r>
              <a:endParaRPr lang="en-US" sz="2400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sp>
          <p:nvSpPr>
            <p:cNvPr id="47" name="Text Box 19"/>
            <p:cNvSpPr txBox="1">
              <a:spLocks noChangeArrowheads="1"/>
            </p:cNvSpPr>
            <p:nvPr/>
          </p:nvSpPr>
          <p:spPr bwMode="auto">
            <a:xfrm>
              <a:off x="6324600" y="992832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B83D68">
                      <a:lumMod val="75000"/>
                    </a:srgbClr>
                  </a:solidFill>
                </a:rPr>
                <a:t>2</a:t>
              </a:r>
              <a:endParaRPr lang="en-US" sz="2400" dirty="0">
                <a:solidFill>
                  <a:srgbClr val="B83D68">
                    <a:lumMod val="75000"/>
                  </a:srgbClr>
                </a:solidFill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6324600" y="992832"/>
              <a:ext cx="457200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16"/>
          <p:cNvSpPr txBox="1">
            <a:spLocks noChangeArrowheads="1"/>
          </p:cNvSpPr>
          <p:nvPr/>
        </p:nvSpPr>
        <p:spPr bwMode="auto">
          <a:xfrm>
            <a:off x="2133600" y="51816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AD 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∥ 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BC</a:t>
            </a:r>
            <a:endParaRPr lang="en-US" sz="320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50" name="Straight Arrow Connector 17"/>
          <p:cNvCxnSpPr/>
          <p:nvPr/>
        </p:nvCxnSpPr>
        <p:spPr bwMode="auto">
          <a:xfrm>
            <a:off x="2362200" y="5257800"/>
            <a:ext cx="457200" cy="1588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18"/>
          <p:cNvCxnSpPr/>
          <p:nvPr/>
        </p:nvCxnSpPr>
        <p:spPr bwMode="auto">
          <a:xfrm>
            <a:off x="3276600" y="5257800"/>
            <a:ext cx="457200" cy="1588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76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/>
      <p:bldP spid="13" grpId="0"/>
      <p:bldP spid="14" grpId="0"/>
      <p:bldP spid="15" grpId="0"/>
      <p:bldP spid="26" grpId="0"/>
      <p:bldP spid="27" grpId="0"/>
      <p:bldP spid="2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107523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8153400" cy="457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/>
              <a:t>6-7 worksheet</a:t>
            </a:r>
          </a:p>
        </p:txBody>
      </p:sp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381000" y="3962400"/>
            <a:ext cx="81534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37990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Given these points: A(4, 0)  B(0, 3)   C(-3, -1)   D(1, -4)</a:t>
            </a:r>
          </a:p>
          <a:p>
            <a:endParaRPr lang="en-US" sz="2800" dirty="0"/>
          </a:p>
          <a:p>
            <a:r>
              <a:rPr lang="en-US" sz="2800" dirty="0" smtClean="0"/>
              <a:t>Find:</a:t>
            </a:r>
          </a:p>
          <a:p>
            <a:pPr marL="457200" indent="-457200">
              <a:buAutoNum type="alphaLcParenR"/>
            </a:pPr>
            <a:r>
              <a:rPr lang="en-US" sz="2800" dirty="0" smtClean="0"/>
              <a:t>The distance of AB and CD.</a:t>
            </a:r>
          </a:p>
          <a:p>
            <a:pPr marL="457200" indent="-457200">
              <a:buAutoNum type="alphaLcParenR"/>
            </a:pPr>
            <a:r>
              <a:rPr lang="en-US" sz="2800" dirty="0" smtClean="0"/>
              <a:t>The slope of AB and CD.</a:t>
            </a:r>
          </a:p>
          <a:p>
            <a:pPr marL="457200" indent="-457200">
              <a:buAutoNum type="alphaLcParenR"/>
            </a:pPr>
            <a:r>
              <a:rPr lang="en-US" sz="2800" dirty="0" smtClean="0"/>
              <a:t>The midpoint of AC and BD.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32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" y="20449"/>
            <a:ext cx="9000877" cy="484632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6-8</a:t>
            </a:r>
            <a:endParaRPr lang="en-US" dirty="0"/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27120" y="649188"/>
            <a:ext cx="4916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I can recognize 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</a:rPr>
              <a:t>and apply the properties of kites</a:t>
            </a: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2895600"/>
            <a:ext cx="6059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</a:rPr>
              <a:t>use the quadrilateral hierarchy</a:t>
            </a: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11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7436"/>
            <a:ext cx="91821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00400" y="1219200"/>
            <a:ext cx="396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FF"/>
                </a:solidFill>
              </a:rPr>
              <a:t>quadrilateral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52800" y="1600200"/>
            <a:ext cx="396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FF"/>
                </a:solidFill>
              </a:rPr>
              <a:t>consecutive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95600" y="3352800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FF"/>
                </a:solidFill>
              </a:rPr>
              <a:t>congruent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33600" y="3733800"/>
            <a:ext cx="396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FF"/>
                </a:solidFill>
              </a:rPr>
              <a:t>perpendicular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0" y="4267200"/>
            <a:ext cx="2011680" cy="0"/>
          </a:xfrm>
          <a:prstGeom prst="line">
            <a:avLst/>
          </a:prstGeom>
          <a:ln w="41275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69384" y="3505200"/>
            <a:ext cx="0" cy="2377440"/>
          </a:xfrm>
          <a:prstGeom prst="line">
            <a:avLst/>
          </a:prstGeom>
          <a:ln w="41275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867200" y="4255652"/>
            <a:ext cx="182880" cy="1828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7848600" y="1371600"/>
            <a:ext cx="289560" cy="17470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H="1" flipV="1">
            <a:off x="7239000" y="1371600"/>
            <a:ext cx="228600" cy="2095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H="1" flipV="1">
            <a:off x="7924800" y="1981200"/>
            <a:ext cx="228600" cy="2095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H="1" flipV="1">
            <a:off x="7869382" y="2036618"/>
            <a:ext cx="228600" cy="2095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7162800" y="1981200"/>
            <a:ext cx="289560" cy="17470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7207827" y="2036618"/>
            <a:ext cx="289560" cy="17470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543800" y="3124200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end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620000" y="5867400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end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876800" y="4114800"/>
            <a:ext cx="396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FF"/>
                </a:solidFill>
              </a:rPr>
              <a:t>congruent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1" name="Arc 20"/>
          <p:cNvSpPr/>
          <p:nvPr/>
        </p:nvSpPr>
        <p:spPr>
          <a:xfrm rot="2452000">
            <a:off x="6730281" y="4116947"/>
            <a:ext cx="411480" cy="461665"/>
          </a:xfrm>
          <a:prstGeom prst="arc">
            <a:avLst>
              <a:gd name="adj1" fmla="val 14435189"/>
              <a:gd name="adj2" fmla="val 1187265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2153618">
            <a:off x="8577196" y="3986726"/>
            <a:ext cx="411480" cy="461665"/>
          </a:xfrm>
          <a:prstGeom prst="arc">
            <a:avLst>
              <a:gd name="adj1" fmla="val 14435189"/>
              <a:gd name="adj2" fmla="val 1187265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90600" y="4953000"/>
            <a:ext cx="396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FF"/>
                </a:solidFill>
              </a:rPr>
              <a:t>bisects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 flipH="1" flipV="1">
            <a:off x="7467600" y="4133272"/>
            <a:ext cx="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 flipH="1" flipV="1">
            <a:off x="8305800" y="4133272"/>
            <a:ext cx="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7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3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 animBg="1"/>
      <p:bldP spid="22" grpId="0" animBg="1"/>
      <p:bldP spid="23" grpId="0"/>
      <p:bldP spid="24" grpId="0" animBg="1"/>
      <p:bldP spid="2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528763"/>
            <a:ext cx="90963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69027" y="3169227"/>
            <a:ext cx="182880" cy="1828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3048000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FF"/>
                </a:solidFill>
              </a:rPr>
              <a:t>12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95800" y="2209800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FF"/>
                </a:solidFill>
              </a:rPr>
              <a:t>12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81800" y="2175164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FF"/>
                </a:solidFill>
              </a:rPr>
              <a:t>12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290890" y="4692979"/>
            <a:ext cx="358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9</a:t>
            </a:r>
            <a:r>
              <a:rPr lang="en-US" sz="2800" baseline="30000" dirty="0" smtClean="0">
                <a:solidFill>
                  <a:srgbClr val="0000FF"/>
                </a:solidFill>
                <a:latin typeface="+mn-lt"/>
                <a:ea typeface="Cambria Math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 + 12</a:t>
            </a:r>
            <a:r>
              <a:rPr lang="en-US" sz="2800" baseline="30000" dirty="0" smtClean="0">
                <a:solidFill>
                  <a:srgbClr val="0000FF"/>
                </a:solidFill>
                <a:latin typeface="+mn-lt"/>
                <a:ea typeface="Cambria Math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 = c</a:t>
            </a:r>
            <a:r>
              <a:rPr lang="en-US" sz="2800" baseline="30000" dirty="0" smtClean="0">
                <a:solidFill>
                  <a:srgbClr val="0000FF"/>
                </a:solidFill>
                <a:latin typeface="+mn-lt"/>
                <a:ea typeface="Cambria Math"/>
              </a:rPr>
              <a:t>2</a:t>
            </a:r>
            <a:endParaRPr lang="en-US" sz="2800" baseline="30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67000" y="5216199"/>
            <a:ext cx="358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225 = c</a:t>
            </a:r>
            <a:r>
              <a:rPr lang="en-US" sz="2800" baseline="30000" dirty="0" smtClean="0">
                <a:solidFill>
                  <a:srgbClr val="0000FF"/>
                </a:solidFill>
                <a:latin typeface="+mn-lt"/>
                <a:ea typeface="Cambria Math"/>
              </a:rPr>
              <a:t>2</a:t>
            </a:r>
            <a:endParaRPr lang="en-US" sz="2800" baseline="30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743200" y="5715000"/>
            <a:ext cx="358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15 = c</a:t>
            </a:r>
            <a:endParaRPr lang="en-US" sz="2800" baseline="30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95800" y="2736272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FF"/>
                </a:solidFill>
              </a:rPr>
              <a:t>15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781800" y="2701636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FF"/>
                </a:solidFill>
              </a:rPr>
              <a:t>15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957890" y="4692979"/>
            <a:ext cx="358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12</a:t>
            </a:r>
            <a:r>
              <a:rPr lang="en-US" sz="2800" baseline="30000" dirty="0" smtClean="0">
                <a:solidFill>
                  <a:srgbClr val="0000FF"/>
                </a:solidFill>
                <a:latin typeface="+mn-lt"/>
                <a:ea typeface="Cambria Math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 + 16</a:t>
            </a:r>
            <a:r>
              <a:rPr lang="en-US" sz="2800" baseline="30000" dirty="0" smtClean="0">
                <a:solidFill>
                  <a:srgbClr val="0000FF"/>
                </a:solidFill>
                <a:latin typeface="+mn-lt"/>
                <a:ea typeface="Cambria Math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 = c</a:t>
            </a:r>
            <a:r>
              <a:rPr lang="en-US" sz="2800" baseline="30000" dirty="0" smtClean="0">
                <a:solidFill>
                  <a:srgbClr val="0000FF"/>
                </a:solidFill>
                <a:latin typeface="+mn-lt"/>
                <a:ea typeface="Cambria Math"/>
              </a:rPr>
              <a:t>2</a:t>
            </a:r>
            <a:endParaRPr lang="en-US" sz="2800" baseline="30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334000" y="5216199"/>
            <a:ext cx="358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400 = c</a:t>
            </a:r>
            <a:r>
              <a:rPr lang="en-US" sz="2800" baseline="30000" dirty="0" smtClean="0">
                <a:solidFill>
                  <a:srgbClr val="0000FF"/>
                </a:solidFill>
                <a:latin typeface="+mn-lt"/>
                <a:ea typeface="Cambria Math"/>
              </a:rPr>
              <a:t>2</a:t>
            </a:r>
            <a:endParaRPr lang="en-US" sz="2800" baseline="30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410200" y="5715000"/>
            <a:ext cx="358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+mn-lt"/>
                <a:ea typeface="Cambria Math"/>
              </a:rPr>
              <a:t>20 = c</a:t>
            </a:r>
            <a:endParaRPr lang="en-US" sz="2800" baseline="30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0" y="3235036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FF"/>
                </a:solidFill>
              </a:rPr>
              <a:t>20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58000" y="3200400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FF"/>
                </a:solidFill>
              </a:rPr>
              <a:t>20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105400" y="3733800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FF"/>
                </a:solidFill>
              </a:rPr>
              <a:t>90°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315200" y="3747654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FF"/>
                </a:solidFill>
              </a:rPr>
              <a:t>37°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419225"/>
            <a:ext cx="84391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95875" y="2057400"/>
            <a:ext cx="396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FF"/>
                </a:solidFill>
              </a:rPr>
              <a:t>2x + 7 = 21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86400" y="2844224"/>
            <a:ext cx="396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FF"/>
                </a:solidFill>
              </a:rPr>
              <a:t>x = 7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95600" y="4343400"/>
            <a:ext cx="83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FF"/>
                </a:solidFill>
              </a:rPr>
              <a:t>21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66800" y="1981200"/>
            <a:ext cx="83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FF"/>
                </a:solidFill>
              </a:rPr>
              <a:t>9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43200" y="1981200"/>
            <a:ext cx="83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FF"/>
                </a:solidFill>
              </a:rPr>
              <a:t>9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 flipV="1">
            <a:off x="2438400" y="2667000"/>
            <a:ext cx="289560" cy="17470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 flipH="1" flipV="1">
            <a:off x="1219200" y="2667000"/>
            <a:ext cx="228600" cy="2095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 flipH="1" flipV="1">
            <a:off x="2438400" y="3886200"/>
            <a:ext cx="228600" cy="2095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H="1" flipV="1">
            <a:off x="2382982" y="3941618"/>
            <a:ext cx="228600" cy="2095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V="1">
            <a:off x="1326573" y="3906982"/>
            <a:ext cx="289560" cy="17470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V="1">
            <a:off x="1371600" y="3962400"/>
            <a:ext cx="289560" cy="17470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7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893445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81600"/>
            <a:ext cx="76676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>
            <a:spLocks noChangeAspect="1"/>
          </p:cNvSpPr>
          <p:nvPr/>
        </p:nvSpPr>
        <p:spPr>
          <a:xfrm>
            <a:off x="6792191" y="1721427"/>
            <a:ext cx="118872" cy="1188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>
            <a:endCxn id="7" idx="0"/>
          </p:cNvCxnSpPr>
          <p:nvPr/>
        </p:nvCxnSpPr>
        <p:spPr>
          <a:xfrm flipH="1">
            <a:off x="7603236" y="2057400"/>
            <a:ext cx="16764" cy="11533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564582" y="3144982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B83D68">
                    <a:lumMod val="75000"/>
                  </a:srgbClr>
                </a:solidFill>
              </a:rPr>
              <a:t>D</a:t>
            </a:r>
            <a:endParaRPr lang="en-US" sz="2400" b="1" dirty="0">
              <a:solidFill>
                <a:srgbClr val="B83D68">
                  <a:lumMod val="75000"/>
                </a:srgbClr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7543800" y="3210791"/>
            <a:ext cx="118872" cy="1188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>
            <a:endCxn id="7" idx="5"/>
          </p:cNvCxnSpPr>
          <p:nvPr/>
        </p:nvCxnSpPr>
        <p:spPr>
          <a:xfrm>
            <a:off x="6629400" y="2514600"/>
            <a:ext cx="1015864" cy="79765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172200" y="236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B83D68">
                    <a:lumMod val="75000"/>
                  </a:srgbClr>
                </a:solidFill>
              </a:rPr>
              <a:t>A</a:t>
            </a:r>
            <a:endParaRPr lang="en-US" sz="2400" b="1" dirty="0">
              <a:solidFill>
                <a:srgbClr val="B83D68">
                  <a:lumMod val="75000"/>
                </a:srgbClr>
              </a:solidFill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543800" y="1970809"/>
            <a:ext cx="118872" cy="1188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>
            <a:stCxn id="4" idx="3"/>
            <a:endCxn id="13" idx="0"/>
          </p:cNvCxnSpPr>
          <p:nvPr/>
        </p:nvCxnSpPr>
        <p:spPr>
          <a:xfrm flipH="1">
            <a:off x="6612636" y="1822891"/>
            <a:ext cx="196963" cy="6362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620000" y="1676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B83D68">
                    <a:lumMod val="75000"/>
                  </a:srgbClr>
                </a:solidFill>
              </a:rPr>
              <a:t>C</a:t>
            </a:r>
            <a:endParaRPr lang="en-US" sz="2400" b="1" dirty="0">
              <a:solidFill>
                <a:srgbClr val="B83D68">
                  <a:lumMod val="75000"/>
                </a:srgbClr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553200" y="2459182"/>
            <a:ext cx="118872" cy="1188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>
            <a:endCxn id="10" idx="1"/>
          </p:cNvCxnSpPr>
          <p:nvPr/>
        </p:nvCxnSpPr>
        <p:spPr>
          <a:xfrm>
            <a:off x="6858000" y="1752599"/>
            <a:ext cx="703208" cy="27432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629400" y="134389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B83D68">
                    <a:lumMod val="75000"/>
                  </a:srgbClr>
                </a:solidFill>
              </a:rPr>
              <a:t>B</a:t>
            </a:r>
            <a:endParaRPr lang="en-US" sz="2400" b="1" dirty="0">
              <a:solidFill>
                <a:srgbClr val="B83D68">
                  <a:lumMod val="75000"/>
                </a:srgbClr>
              </a:solidFill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457200" y="1676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Dist AB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455638" y="2362604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Dist BC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27" name="TextBox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12599" y="2641264"/>
            <a:ext cx="1447800" cy="642868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8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19682" y="3368466"/>
            <a:ext cx="1447800" cy="642868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457200" y="31242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Dist CD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455638" y="3810404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Dist DA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31" name="TextBox 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64999" y="2793664"/>
            <a:ext cx="1447800" cy="642868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2" name="TextBox 3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72082" y="3520866"/>
            <a:ext cx="1447800" cy="642868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3" name="TextBox 7"/>
          <p:cNvSpPr txBox="1">
            <a:spLocks noChangeArrowheads="1"/>
          </p:cNvSpPr>
          <p:nvPr/>
        </p:nvSpPr>
        <p:spPr bwMode="auto">
          <a:xfrm>
            <a:off x="1600200" y="54102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FF"/>
                </a:solidFill>
                <a:latin typeface="+mn-lt"/>
              </a:rPr>
              <a:t> AB ≅  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BC</a:t>
            </a:r>
            <a:endParaRPr lang="en-US" sz="320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34" name="Straight Arrow Connector 8"/>
          <p:cNvCxnSpPr/>
          <p:nvPr/>
        </p:nvCxnSpPr>
        <p:spPr bwMode="auto">
          <a:xfrm>
            <a:off x="1891146" y="5451764"/>
            <a:ext cx="457200" cy="1588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9"/>
          <p:cNvCxnSpPr/>
          <p:nvPr/>
        </p:nvCxnSpPr>
        <p:spPr bwMode="auto">
          <a:xfrm>
            <a:off x="2957946" y="5451764"/>
            <a:ext cx="457200" cy="1588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7"/>
          <p:cNvSpPr txBox="1">
            <a:spLocks noChangeArrowheads="1"/>
          </p:cNvSpPr>
          <p:nvPr/>
        </p:nvSpPr>
        <p:spPr bwMode="auto">
          <a:xfrm>
            <a:off x="4419600" y="543791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CD 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≅  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DA</a:t>
            </a:r>
            <a:endParaRPr lang="en-US" sz="320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37" name="Straight Arrow Connector 8"/>
          <p:cNvCxnSpPr/>
          <p:nvPr/>
        </p:nvCxnSpPr>
        <p:spPr bwMode="auto">
          <a:xfrm>
            <a:off x="4752110" y="5479474"/>
            <a:ext cx="457200" cy="1588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9"/>
          <p:cNvCxnSpPr/>
          <p:nvPr/>
        </p:nvCxnSpPr>
        <p:spPr bwMode="auto">
          <a:xfrm>
            <a:off x="5818910" y="5479474"/>
            <a:ext cx="457200" cy="1588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3733800" y="5486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and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55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9" grpId="0"/>
      <p:bldP spid="10" grpId="0" animBg="1"/>
      <p:bldP spid="12" grpId="0"/>
      <p:bldP spid="13" grpId="0" animBg="1"/>
      <p:bldP spid="15" grpId="0"/>
      <p:bldP spid="25" grpId="0"/>
      <p:bldP spid="26" grpId="0"/>
      <p:bldP spid="27" grpId="0" animBg="1"/>
      <p:bldP spid="28" grpId="0" animBg="1"/>
      <p:bldP spid="29" grpId="0"/>
      <p:bldP spid="30" grpId="0"/>
      <p:bldP spid="31" grpId="0" animBg="1"/>
      <p:bldP spid="32" grpId="0" animBg="1"/>
      <p:bldP spid="3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01" y="1491655"/>
            <a:ext cx="75438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2895600" y="1676400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Quadrilateral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1066800" y="3352800"/>
            <a:ext cx="1562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Kite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5029200" y="35814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Trapezoid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257442"/>
            <a:ext cx="227301" cy="9535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2984263"/>
            <a:ext cx="0" cy="25851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98072" y="3862351"/>
            <a:ext cx="22730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98072" y="3955472"/>
            <a:ext cx="22730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368137" y="4108053"/>
            <a:ext cx="227301" cy="12104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274619" y="4047133"/>
            <a:ext cx="227301" cy="12104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>
          <a:xfrm rot="5400000">
            <a:off x="5905500" y="3269671"/>
            <a:ext cx="152400" cy="228600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 rot="5400000">
            <a:off x="5919354" y="4069770"/>
            <a:ext cx="152400" cy="228600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" y="381000"/>
            <a:ext cx="7296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13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3" grpId="0" animBg="1"/>
      <p:bldP spid="1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34882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4114800" y="1828800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Trapezoid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5791200" y="3657600"/>
            <a:ext cx="21526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Isosceles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Trapezoid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1600200" y="3810000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Parallelogram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 rot="5400000">
            <a:off x="6591300" y="3543300"/>
            <a:ext cx="152400" cy="228600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6515100" y="4610100"/>
            <a:ext cx="152400" cy="228600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486400" y="4038600"/>
            <a:ext cx="227301" cy="9535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391400" y="3962400"/>
            <a:ext cx="228600" cy="18231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 rot="5400000">
            <a:off x="2705100" y="3390900"/>
            <a:ext cx="152400" cy="228600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 rot="5400000">
            <a:off x="2400300" y="4571999"/>
            <a:ext cx="152400" cy="228600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/>
        </p:nvSpPr>
        <p:spPr>
          <a:xfrm rot="1998582">
            <a:off x="1338417" y="4079743"/>
            <a:ext cx="191059" cy="264272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 rot="1998582">
            <a:off x="1591261" y="3740307"/>
            <a:ext cx="191059" cy="264272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/>
        </p:nvSpPr>
        <p:spPr>
          <a:xfrm rot="1998582">
            <a:off x="3655586" y="4225217"/>
            <a:ext cx="191059" cy="264272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Isosceles Triangle 20"/>
          <p:cNvSpPr/>
          <p:nvPr/>
        </p:nvSpPr>
        <p:spPr>
          <a:xfrm rot="1998582">
            <a:off x="3939604" y="3847682"/>
            <a:ext cx="191059" cy="264272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7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animBg="1"/>
      <p:bldP spid="8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577138" cy="482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5334000" y="2514600"/>
            <a:ext cx="2152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Rectangle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2743200" y="533400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Parallelogram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3429000" y="4495800"/>
            <a:ext cx="2152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Square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1371600" y="2514600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Rhombus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362200" y="1981200"/>
            <a:ext cx="0" cy="25851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95600" y="2667000"/>
            <a:ext cx="3048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81200" y="3276600"/>
            <a:ext cx="0" cy="33471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47800" y="2514600"/>
            <a:ext cx="3048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105400" y="2133600"/>
            <a:ext cx="228600" cy="228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86600" y="2133600"/>
            <a:ext cx="228600" cy="228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05400" y="3200400"/>
            <a:ext cx="228600" cy="228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86600" y="3200400"/>
            <a:ext cx="228600" cy="228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21627" y="4038600"/>
            <a:ext cx="228600" cy="228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9600" y="4042063"/>
            <a:ext cx="228600" cy="228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21627" y="5074227"/>
            <a:ext cx="228600" cy="228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05746" y="5084618"/>
            <a:ext cx="228600" cy="228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962400" y="3886200"/>
            <a:ext cx="0" cy="25851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95800" y="4648200"/>
            <a:ext cx="3048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038600" y="5181600"/>
            <a:ext cx="0" cy="33471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24200" y="4724400"/>
            <a:ext cx="3048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94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47650"/>
            <a:ext cx="5362575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762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Quadrilateral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981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Trapezoid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828800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Kite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276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Parallelogram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654" y="317615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Isosceles Trapezoid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4648200"/>
            <a:ext cx="137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Rhombus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467244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Rectangle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5791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Square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7620000" cy="286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57200"/>
            <a:ext cx="26289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5486400" y="304800"/>
            <a:ext cx="312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600" dirty="0" smtClean="0">
                <a:solidFill>
                  <a:srgbClr val="FF0000"/>
                </a:solidFill>
              </a:rPr>
              <a:t>X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257800" y="2286000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</a:rPr>
              <a:t>True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486400" y="2819400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</a:rPr>
              <a:t>False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781800" y="3276600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</a:rPr>
              <a:t>False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324600" y="3844636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</a:rPr>
              <a:t>False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705600" y="4357254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</a:rPr>
              <a:t>True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1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248400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1676400" y="36576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24.5</a:t>
            </a: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3657600" y="36576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24.5</a:t>
            </a: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2209800" y="4191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51</a:t>
            </a:r>
            <a:r>
              <a:rPr lang="en-US" sz="240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4343400" y="4267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129</a:t>
            </a:r>
            <a:r>
              <a:rPr lang="en-US" sz="240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2133600" y="4953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51</a:t>
            </a:r>
            <a:r>
              <a:rPr lang="en-US" sz="240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4267200" y="4953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129</a:t>
            </a:r>
            <a:r>
              <a:rPr lang="en-US" sz="2400">
                <a:solidFill>
                  <a:srgbClr val="0000FF"/>
                </a:solidFill>
                <a:cs typeface="Arial" charset="0"/>
              </a:rPr>
              <a:t>°</a:t>
            </a:r>
          </a:p>
        </p:txBody>
      </p:sp>
      <p:sp>
        <p:nvSpPr>
          <p:cNvPr id="187403" name="Text Box 11"/>
          <p:cNvSpPr txBox="1">
            <a:spLocks noChangeArrowheads="1"/>
          </p:cNvSpPr>
          <p:nvPr/>
        </p:nvSpPr>
        <p:spPr bwMode="auto">
          <a:xfrm>
            <a:off x="5410200" y="2743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3x + 14 = 7x</a:t>
            </a:r>
          </a:p>
        </p:txBody>
      </p:sp>
      <p:sp>
        <p:nvSpPr>
          <p:cNvPr id="187404" name="Text Box 12"/>
          <p:cNvSpPr txBox="1">
            <a:spLocks noChangeArrowheads="1"/>
          </p:cNvSpPr>
          <p:nvPr/>
        </p:nvSpPr>
        <p:spPr bwMode="auto">
          <a:xfrm>
            <a:off x="5638800" y="32004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x = 3.5</a:t>
            </a:r>
          </a:p>
        </p:txBody>
      </p:sp>
      <p:sp>
        <p:nvSpPr>
          <p:cNvPr id="187405" name="Text Box 13"/>
          <p:cNvSpPr txBox="1">
            <a:spLocks noChangeArrowheads="1"/>
          </p:cNvSpPr>
          <p:nvPr/>
        </p:nvSpPr>
        <p:spPr bwMode="auto">
          <a:xfrm>
            <a:off x="5562600" y="39624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0000"/>
                </a:solidFill>
              </a:rPr>
              <a:t>2z – 3 + 5z – 6 = 180</a:t>
            </a:r>
          </a:p>
        </p:txBody>
      </p:sp>
      <p:sp>
        <p:nvSpPr>
          <p:cNvPr id="187406" name="Text Box 14"/>
          <p:cNvSpPr txBox="1">
            <a:spLocks noChangeArrowheads="1"/>
          </p:cNvSpPr>
          <p:nvPr/>
        </p:nvSpPr>
        <p:spPr bwMode="auto">
          <a:xfrm>
            <a:off x="6172200" y="4495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0000"/>
                </a:solidFill>
              </a:rPr>
              <a:t>x = 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8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8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8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8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8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7" grpId="0"/>
      <p:bldP spid="187398" grpId="0"/>
      <p:bldP spid="187399" grpId="0"/>
      <p:bldP spid="187400" grpId="0"/>
      <p:bldP spid="187401" grpId="0"/>
      <p:bldP spid="187402" grpId="0"/>
      <p:bldP spid="187403" grpId="0"/>
      <p:bldP spid="187404" grpId="0"/>
      <p:bldP spid="187405" grpId="0"/>
      <p:bldP spid="18740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107523" name="Rectangle 3"/>
          <p:cNvSpPr>
            <a:spLocks noGrp="1"/>
          </p:cNvSpPr>
          <p:nvPr>
            <p:ph type="body" sz="half" idx="2"/>
          </p:nvPr>
        </p:nvSpPr>
        <p:spPr>
          <a:xfrm>
            <a:off x="381000" y="3505200"/>
            <a:ext cx="8153400" cy="457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/>
              <a:t>6-8 worksheet</a:t>
            </a:r>
          </a:p>
        </p:txBody>
      </p:sp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1534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20033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" y="20449"/>
            <a:ext cx="9000877" cy="484632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6-9</a:t>
            </a:r>
            <a:endParaRPr lang="en-US" dirty="0"/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27120" y="649188"/>
            <a:ext cx="49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</a:rPr>
              <a:t>construct a</a:t>
            </a: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4800" y="1458402"/>
            <a:ext cx="60594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</a:rPr>
              <a:t>Parallelogram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</a:rPr>
              <a:t>Rectangle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</a:rPr>
              <a:t>Rhombus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</a:rPr>
              <a:t>Square</a:t>
            </a: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49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2" y="914400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6172200" y="838200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</a:rPr>
              <a:t>bisect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0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9144000" cy="66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4800600" y="9144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bisect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7239000" y="9144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are </a:t>
            </a:r>
            <a:r>
              <a:rPr lang="en-US" sz="2800" dirty="0" smtClean="0">
                <a:solidFill>
                  <a:srgbClr val="0000FF"/>
                </a:solidFill>
                <a:latin typeface="Cambria Math"/>
                <a:ea typeface="Cambria Math"/>
              </a:rPr>
              <a:t>≅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4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8915400" cy="63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4572000" y="7620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bisect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7010400" y="7620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are </a:t>
            </a:r>
            <a:r>
              <a:rPr lang="en-US" sz="2800" dirty="0" smtClean="0">
                <a:solidFill>
                  <a:srgbClr val="0000FF"/>
                </a:solidFill>
                <a:latin typeface="Cambria Math"/>
                <a:ea typeface="Cambria Math"/>
              </a:rPr>
              <a:t>⊥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2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4201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828800" y="13716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bisect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4267200" y="13716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are  </a:t>
            </a:r>
            <a:r>
              <a:rPr lang="en-US" sz="2800" dirty="0" smtClean="0">
                <a:solidFill>
                  <a:srgbClr val="0000FF"/>
                </a:solidFill>
                <a:latin typeface="Cambria Math"/>
                <a:ea typeface="Cambria Math"/>
              </a:rPr>
              <a:t>≅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324600" y="12954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are  </a:t>
            </a:r>
            <a:r>
              <a:rPr lang="en-US" sz="2800" dirty="0" smtClean="0">
                <a:solidFill>
                  <a:srgbClr val="0000FF"/>
                </a:solidFill>
                <a:latin typeface="Cambria Math"/>
                <a:ea typeface="Cambria Math"/>
              </a:rPr>
              <a:t>⊥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4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5359008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3429000" y="43434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6x = 24</a:t>
            </a:r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4495800" y="24384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5410200" y="43434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990000"/>
                </a:solidFill>
              </a:rPr>
              <a:t>4y = 18</a:t>
            </a:r>
          </a:p>
        </p:txBody>
      </p:sp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4495800" y="30480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990000"/>
                </a:solidFill>
              </a:rPr>
              <a:t>4.5</a:t>
            </a:r>
          </a:p>
        </p:txBody>
      </p:sp>
      <p:sp>
        <p:nvSpPr>
          <p:cNvPr id="191497" name="Oval 9"/>
          <p:cNvSpPr>
            <a:spLocks noChangeArrowheads="1"/>
          </p:cNvSpPr>
          <p:nvPr/>
        </p:nvSpPr>
        <p:spPr bwMode="auto">
          <a:xfrm>
            <a:off x="2514600" y="29718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8" name="Oval 10"/>
          <p:cNvSpPr>
            <a:spLocks noChangeArrowheads="1"/>
          </p:cNvSpPr>
          <p:nvPr/>
        </p:nvSpPr>
        <p:spPr bwMode="auto">
          <a:xfrm>
            <a:off x="1524000" y="3200400"/>
            <a:ext cx="6096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9" name="Oval 11"/>
          <p:cNvSpPr>
            <a:spLocks noChangeArrowheads="1"/>
          </p:cNvSpPr>
          <p:nvPr/>
        </p:nvSpPr>
        <p:spPr bwMode="auto">
          <a:xfrm>
            <a:off x="1828800" y="2743200"/>
            <a:ext cx="609600" cy="457200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0" name="Oval 12"/>
          <p:cNvSpPr>
            <a:spLocks noChangeArrowheads="1"/>
          </p:cNvSpPr>
          <p:nvPr/>
        </p:nvSpPr>
        <p:spPr bwMode="auto">
          <a:xfrm>
            <a:off x="2133600" y="3429000"/>
            <a:ext cx="609600" cy="457200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/>
      <p:bldP spid="191494" grpId="0"/>
      <p:bldP spid="191495" grpId="0"/>
      <p:bldP spid="191496" grpId="0"/>
      <p:bldP spid="191497" grpId="0" animBg="1"/>
      <p:bldP spid="191498" grpId="0" animBg="1"/>
      <p:bldP spid="191499" grpId="0" animBg="1"/>
      <p:bldP spid="19150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30973</TotalTime>
  <Words>1653</Words>
  <Application>Microsoft Office PowerPoint</Application>
  <PresentationFormat>On-screen Show (4:3)</PresentationFormat>
  <Paragraphs>628</Paragraphs>
  <Slides>85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Essential</vt:lpstr>
      <vt:lpstr>Lesson 6-1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Warm up </vt:lpstr>
      <vt:lpstr>PowerPoint Presentation</vt:lpstr>
      <vt:lpstr>PowerPoint Presentation</vt:lpstr>
      <vt:lpstr>PowerPoint Presentation</vt:lpstr>
      <vt:lpstr>ASSIGNMENT</vt:lpstr>
      <vt:lpstr>PowerPoint Presentation</vt:lpstr>
      <vt:lpstr>Warm up</vt:lpstr>
      <vt:lpstr>Lesson 6-2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</vt:lpstr>
      <vt:lpstr>Warm Up</vt:lpstr>
      <vt:lpstr>Lesson 6-3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</vt:lpstr>
      <vt:lpstr>WARM-UP:  Find a, b and c so that WXYZ is a parallelogram</vt:lpstr>
      <vt:lpstr>WARM-UP:  Find a, b and c so that WXYZ is a parallelogram</vt:lpstr>
      <vt:lpstr>Lesson 6-4</vt:lpstr>
      <vt:lpstr>PowerPoint Presentation</vt:lpstr>
      <vt:lpstr>PowerPoint Presentation</vt:lpstr>
      <vt:lpstr>PowerPoint Presentation</vt:lpstr>
      <vt:lpstr>PowerPoint Presentation</vt:lpstr>
      <vt:lpstr>ASSIGNMENT</vt:lpstr>
      <vt:lpstr>Lesson 6-5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</vt:lpstr>
      <vt:lpstr>Lesson 6-6</vt:lpstr>
      <vt:lpstr>STEPS:</vt:lpstr>
      <vt:lpstr>PowerPoint Presentation</vt:lpstr>
      <vt:lpstr>PowerPoint Presentation</vt:lpstr>
      <vt:lpstr>ASSIGNMENT</vt:lpstr>
      <vt:lpstr>Lesson 6-7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</vt:lpstr>
      <vt:lpstr>Lesson 6-8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</vt:lpstr>
      <vt:lpstr>Lesson 6-9</vt:lpstr>
      <vt:lpstr>PowerPoint Presentation</vt:lpstr>
      <vt:lpstr>PowerPoint Presentation</vt:lpstr>
      <vt:lpstr>PowerPoint Presentation</vt:lpstr>
      <vt:lpstr>PowerPoint Presentation</vt:lpstr>
    </vt:vector>
  </TitlesOfParts>
  <Company>West Ottawa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SOTOL</dc:creator>
  <cp:lastModifiedBy>meyers</cp:lastModifiedBy>
  <cp:revision>369</cp:revision>
  <dcterms:created xsi:type="dcterms:W3CDTF">2010-09-03T14:49:31Z</dcterms:created>
  <dcterms:modified xsi:type="dcterms:W3CDTF">2014-12-03T17:31:14Z</dcterms:modified>
</cp:coreProperties>
</file>