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7" r:id="rId1"/>
  </p:sldMasterIdLst>
  <p:notesMasterIdLst>
    <p:notesMasterId r:id="rId85"/>
  </p:notesMasterIdLst>
  <p:handoutMasterIdLst>
    <p:handoutMasterId r:id="rId86"/>
  </p:handoutMasterIdLst>
  <p:sldIdLst>
    <p:sldId id="758" r:id="rId2"/>
    <p:sldId id="759" r:id="rId3"/>
    <p:sldId id="760" r:id="rId4"/>
    <p:sldId id="762" r:id="rId5"/>
    <p:sldId id="738" r:id="rId6"/>
    <p:sldId id="736" r:id="rId7"/>
    <p:sldId id="708" r:id="rId8"/>
    <p:sldId id="709" r:id="rId9"/>
    <p:sldId id="711" r:id="rId10"/>
    <p:sldId id="712" r:id="rId11"/>
    <p:sldId id="713" r:id="rId12"/>
    <p:sldId id="715" r:id="rId13"/>
    <p:sldId id="716" r:id="rId14"/>
    <p:sldId id="717" r:id="rId15"/>
    <p:sldId id="725" r:id="rId16"/>
    <p:sldId id="726" r:id="rId17"/>
    <p:sldId id="728" r:id="rId18"/>
    <p:sldId id="729" r:id="rId19"/>
    <p:sldId id="737" r:id="rId20"/>
    <p:sldId id="832" r:id="rId21"/>
    <p:sldId id="741" r:id="rId22"/>
    <p:sldId id="742" r:id="rId23"/>
    <p:sldId id="743" r:id="rId24"/>
    <p:sldId id="744" r:id="rId25"/>
    <p:sldId id="745" r:id="rId26"/>
    <p:sldId id="746" r:id="rId27"/>
    <p:sldId id="747" r:id="rId28"/>
    <p:sldId id="748" r:id="rId29"/>
    <p:sldId id="749" r:id="rId30"/>
    <p:sldId id="750" r:id="rId31"/>
    <p:sldId id="752" r:id="rId32"/>
    <p:sldId id="753" r:id="rId33"/>
    <p:sldId id="754" r:id="rId34"/>
    <p:sldId id="755" r:id="rId35"/>
    <p:sldId id="827" r:id="rId36"/>
    <p:sldId id="833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837" r:id="rId47"/>
    <p:sldId id="772" r:id="rId48"/>
    <p:sldId id="773" r:id="rId49"/>
    <p:sldId id="775" r:id="rId50"/>
    <p:sldId id="839" r:id="rId51"/>
    <p:sldId id="838" r:id="rId52"/>
    <p:sldId id="828" r:id="rId53"/>
    <p:sldId id="834" r:id="rId54"/>
    <p:sldId id="840" r:id="rId55"/>
    <p:sldId id="779" r:id="rId56"/>
    <p:sldId id="841" r:id="rId57"/>
    <p:sldId id="842" r:id="rId58"/>
    <p:sldId id="785" r:id="rId59"/>
    <p:sldId id="786" r:id="rId60"/>
    <p:sldId id="829" r:id="rId61"/>
    <p:sldId id="835" r:id="rId62"/>
    <p:sldId id="794" r:id="rId63"/>
    <p:sldId id="795" r:id="rId64"/>
    <p:sldId id="797" r:id="rId65"/>
    <p:sldId id="798" r:id="rId66"/>
    <p:sldId id="843" r:id="rId67"/>
    <p:sldId id="844" r:id="rId68"/>
    <p:sldId id="801" r:id="rId69"/>
    <p:sldId id="802" r:id="rId70"/>
    <p:sldId id="845" r:id="rId71"/>
    <p:sldId id="810" r:id="rId72"/>
    <p:sldId id="811" r:id="rId73"/>
    <p:sldId id="817" r:id="rId74"/>
    <p:sldId id="818" r:id="rId75"/>
    <p:sldId id="831" r:id="rId76"/>
    <p:sldId id="826" r:id="rId77"/>
    <p:sldId id="820" r:id="rId78"/>
    <p:sldId id="846" r:id="rId79"/>
    <p:sldId id="821" r:id="rId80"/>
    <p:sldId id="822" r:id="rId81"/>
    <p:sldId id="823" r:id="rId82"/>
    <p:sldId id="824" r:id="rId83"/>
    <p:sldId id="825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00FF"/>
    <a:srgbClr val="FF6600"/>
    <a:srgbClr val="99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4660"/>
  </p:normalViewPr>
  <p:slideViewPr>
    <p:cSldViewPr>
      <p:cViewPr varScale="1">
        <p:scale>
          <a:sx n="87" d="100"/>
          <a:sy n="8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2B640C-593F-4285-916C-006E25320BB1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629534C-FEE0-48D5-8ACD-FC0C6FD4A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3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EAB401-6DDE-4EBC-9DD3-E62FB3EB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3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4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8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4AC7FA-F66E-47B0-87EF-503D8BCCCC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4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E6377-CC50-4D8D-ADE9-BE58FA87FEEF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2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B028-C1AB-4BCC-B952-47F3F83C100D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1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0B63-8369-4C1F-B55E-8AA1E2D6D83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781924-F020-45DD-85CB-17A1A84AFFE9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DB7CA-B2AB-472F-BA42-82F03830694B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9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4F3E-A20C-407E-89BA-CBCBDC9A1351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7F166-AA61-4E77-BBC1-A9E3053FA417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8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AD8D3-F5AA-484A-AD0D-AA7ADEB0B57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6CDB3-F095-435C-AB6E-D5A17A7EBDA8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F310A8-DC20-4230-93D6-67112B48CD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753EF0-C04B-418B-94AC-B0AA118C395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PENTOMINOES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12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95388"/>
            <a:ext cx="8858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609600" y="4343400"/>
            <a:ext cx="7467600" cy="1981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685800" y="4343400"/>
            <a:ext cx="4343400" cy="2362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 rot="-956723">
            <a:off x="1069975" y="36560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22 </a:t>
            </a:r>
            <a:r>
              <a:rPr lang="en-US" sz="2000" dirty="0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 rot="1098484">
            <a:off x="1219200" y="4343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28 </a:t>
            </a:r>
            <a:r>
              <a:rPr lang="en-US" sz="2000" dirty="0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 rot="1795435">
            <a:off x="838200" y="48006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22 </a:t>
            </a:r>
            <a:r>
              <a:rPr lang="en-US" sz="2000" dirty="0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19800" y="27432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6"/>
          <p:cNvSpPr>
            <a:spLocks noChangeAspect="1"/>
          </p:cNvSpPr>
          <p:nvPr/>
        </p:nvSpPr>
        <p:spPr>
          <a:xfrm>
            <a:off x="7086600" y="6003925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6"/>
          <p:cNvSpPr>
            <a:spLocks noChangeAspect="1"/>
          </p:cNvSpPr>
          <p:nvPr/>
        </p:nvSpPr>
        <p:spPr>
          <a:xfrm>
            <a:off x="5106035" y="67056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49452" y="614045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C’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67200" y="6403848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B’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rot="-956723">
            <a:off x="3581400" y="2888456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66 </a:t>
            </a:r>
            <a:r>
              <a:rPr lang="en-US" sz="2000" dirty="0">
                <a:solidFill>
                  <a:srgbClr val="0000FF"/>
                </a:solidFill>
              </a:rPr>
              <a:t>mm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 rot="1098484">
            <a:off x="3468437" y="4767859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84 </a:t>
            </a:r>
            <a:r>
              <a:rPr lang="en-US" sz="2000" dirty="0">
                <a:solidFill>
                  <a:srgbClr val="0000FF"/>
                </a:solidFill>
              </a:rPr>
              <a:t>mm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652384">
            <a:off x="2231409" y="563624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66 </a:t>
            </a:r>
            <a:r>
              <a:rPr lang="en-US" sz="2000" dirty="0">
                <a:solidFill>
                  <a:srgbClr val="0000FF"/>
                </a:solidFill>
              </a:rPr>
              <a:t>mm</a:t>
            </a:r>
          </a:p>
        </p:txBody>
      </p:sp>
      <p:cxnSp>
        <p:nvCxnSpPr>
          <p:cNvPr id="20" name="Straight Connector 19"/>
          <p:cNvCxnSpPr>
            <a:endCxn id="2" idx="5"/>
          </p:cNvCxnSpPr>
          <p:nvPr/>
        </p:nvCxnSpPr>
        <p:spPr>
          <a:xfrm>
            <a:off x="6093523" y="2855937"/>
            <a:ext cx="1109608" cy="326451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" idx="0"/>
          </p:cNvCxnSpPr>
          <p:nvPr/>
        </p:nvCxnSpPr>
        <p:spPr>
          <a:xfrm flipH="1">
            <a:off x="5174298" y="2811462"/>
            <a:ext cx="882077" cy="389413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" idx="2"/>
          </p:cNvCxnSpPr>
          <p:nvPr/>
        </p:nvCxnSpPr>
        <p:spPr>
          <a:xfrm flipV="1">
            <a:off x="5242560" y="6072188"/>
            <a:ext cx="1844040" cy="6750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331856" y="2364613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enlargement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1433382"/>
            <a:ext cx="228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13" y="1219200"/>
            <a:ext cx="90140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609600" y="2209800"/>
            <a:ext cx="7772400" cy="2133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88736" y="2286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/>
      <p:bldP spid="167944" grpId="0" animBg="1"/>
      <p:bldP spid="167945" grpId="0"/>
      <p:bldP spid="167946" grpId="0"/>
      <p:bldP spid="167947" grpId="0"/>
      <p:bldP spid="7" grpId="0" animBg="1"/>
      <p:bldP spid="2" grpId="0" animBg="1"/>
      <p:bldP spid="3" grpId="0" animBg="1"/>
      <p:bldP spid="14" grpId="0"/>
      <p:bldP spid="15" grpId="0"/>
      <p:bldP spid="16" grpId="0"/>
      <p:bldP spid="17" grpId="0"/>
      <p:bldP spid="18" grpId="0"/>
      <p:bldP spid="29" grpId="0"/>
      <p:bldP spid="16794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33438"/>
            <a:ext cx="89820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Line 4"/>
          <p:cNvSpPr>
            <a:spLocks noChangeShapeType="1"/>
          </p:cNvSpPr>
          <p:nvPr/>
        </p:nvSpPr>
        <p:spPr bwMode="auto">
          <a:xfrm flipV="1">
            <a:off x="381000" y="3657600"/>
            <a:ext cx="8077200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838200" y="3657600"/>
            <a:ext cx="7696200" cy="2057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V="1">
            <a:off x="838200" y="3657600"/>
            <a:ext cx="7696200" cy="2514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495923" y="3368611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6"/>
          <p:cNvSpPr>
            <a:spLocks noChangeAspect="1"/>
          </p:cNvSpPr>
          <p:nvPr/>
        </p:nvSpPr>
        <p:spPr>
          <a:xfrm>
            <a:off x="6044661" y="3640835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6"/>
          <p:cNvSpPr>
            <a:spLocks noChangeAspect="1"/>
          </p:cNvSpPr>
          <p:nvPr/>
        </p:nvSpPr>
        <p:spPr>
          <a:xfrm>
            <a:off x="6705600" y="4054475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381000" y="2743200"/>
            <a:ext cx="8153400" cy="914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6"/>
          <p:cNvSpPr>
            <a:spLocks noChangeAspect="1"/>
          </p:cNvSpPr>
          <p:nvPr/>
        </p:nvSpPr>
        <p:spPr>
          <a:xfrm>
            <a:off x="6419723" y="426286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77775" y="3429000"/>
            <a:ext cx="475425" cy="30870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485754" y="4122737"/>
            <a:ext cx="317350" cy="2083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27019" y="3690650"/>
            <a:ext cx="368904" cy="6527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7"/>
          </p:cNvCxnSpPr>
          <p:nvPr/>
        </p:nvCxnSpPr>
        <p:spPr>
          <a:xfrm flipH="1" flipV="1">
            <a:off x="6591735" y="3429000"/>
            <a:ext cx="230396" cy="6454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39629" y="2941382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A’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06796" y="360465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B’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05941" y="402312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D’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332807" y="431085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C’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58200" y="11430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1/3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131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3986541" y="20669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reduction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8382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/>
      <p:bldP spid="168965" grpId="0" animBg="1"/>
      <p:bldP spid="168966" grpId="0" animBg="1"/>
      <p:bldP spid="7" grpId="0" animBg="1"/>
      <p:bldP spid="2" grpId="0" animBg="1"/>
      <p:bldP spid="3" grpId="0" animBg="1"/>
      <p:bldP spid="168972" grpId="0" animBg="1"/>
      <p:bldP spid="4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77" y="1981200"/>
            <a:ext cx="92678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8200" y="2699956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P’(</a:t>
            </a:r>
            <a:r>
              <a:rPr lang="en-US" sz="2800" b="1" dirty="0" err="1">
                <a:solidFill>
                  <a:srgbClr val="0000FF"/>
                </a:solidFill>
              </a:rPr>
              <a:t>rx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ry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286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oordinate plane (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549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1200" y="3657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(-4, 4)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81200" y="43434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(-2, -6)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05000" y="4953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(6, 6)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019800" y="33528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381750" y="50292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696200" y="3027363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rot="16200000" flipH="1">
            <a:off x="5438775" y="4086225"/>
            <a:ext cx="1620838" cy="3063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4"/>
            <a:endCxn id="9" idx="7"/>
          </p:cNvCxnSpPr>
          <p:nvPr/>
        </p:nvCxnSpPr>
        <p:spPr>
          <a:xfrm rot="5400000">
            <a:off x="6188869" y="3474244"/>
            <a:ext cx="1885950" cy="126523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  <a:endCxn id="10" idx="6"/>
          </p:cNvCxnSpPr>
          <p:nvPr/>
        </p:nvCxnSpPr>
        <p:spPr>
          <a:xfrm rot="10800000" flipH="1">
            <a:off x="6019800" y="3095625"/>
            <a:ext cx="1812925" cy="32543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5334000" y="2667000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19800" y="5943600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8610600" y="2133600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 rot="5400000" flipH="1" flipV="1">
            <a:off x="5434013" y="2795587"/>
            <a:ext cx="3906838" cy="2582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2" idx="4"/>
          </p:cNvCxnSpPr>
          <p:nvPr/>
        </p:nvCxnSpPr>
        <p:spPr>
          <a:xfrm rot="16200000" flipH="1">
            <a:off x="4106863" y="4098925"/>
            <a:ext cx="32766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6"/>
          </p:cNvCxnSpPr>
          <p:nvPr/>
        </p:nvCxnSpPr>
        <p:spPr>
          <a:xfrm flipV="1">
            <a:off x="5410200" y="2201863"/>
            <a:ext cx="3336925" cy="5619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15118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oordinate plane (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3226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724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1200" y="38862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(-2, 1.5)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81200" y="4572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(-1, -2)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05000" y="5181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(2.5, -1)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715000" y="304800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endCxn id="10" idx="5"/>
          </p:cNvCxnSpPr>
          <p:nvPr/>
        </p:nvCxnSpPr>
        <p:spPr>
          <a:xfrm rot="16200000" flipH="1">
            <a:off x="4983163" y="3876675"/>
            <a:ext cx="2278062" cy="6619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spect="1"/>
          </p:cNvSpPr>
          <p:nvPr/>
        </p:nvSpPr>
        <p:spPr>
          <a:xfrm>
            <a:off x="6337300" y="5230813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endCxn id="12" idx="3"/>
          </p:cNvCxnSpPr>
          <p:nvPr/>
        </p:nvCxnSpPr>
        <p:spPr>
          <a:xfrm flipV="1">
            <a:off x="6400800" y="4706938"/>
            <a:ext cx="2154238" cy="5715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8534400" y="4591050"/>
            <a:ext cx="136525" cy="1365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8" idx="1"/>
            <a:endCxn id="12" idx="5"/>
          </p:cNvCxnSpPr>
          <p:nvPr/>
        </p:nvCxnSpPr>
        <p:spPr>
          <a:xfrm rot="16200000" flipH="1">
            <a:off x="6373813" y="2430463"/>
            <a:ext cx="1638300" cy="29146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6324600" y="3557588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745413" y="4316413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648450" y="4618038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rot="16200000" flipV="1">
            <a:off x="6070600" y="3971925"/>
            <a:ext cx="960438" cy="331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6"/>
          </p:cNvCxnSpPr>
          <p:nvPr/>
        </p:nvCxnSpPr>
        <p:spPr>
          <a:xfrm>
            <a:off x="6400800" y="3602038"/>
            <a:ext cx="1481138" cy="7826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5" idx="2"/>
          </p:cNvCxnSpPr>
          <p:nvPr/>
        </p:nvCxnSpPr>
        <p:spPr>
          <a:xfrm flipV="1">
            <a:off x="6705600" y="4384675"/>
            <a:ext cx="1039813" cy="284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60944"/>
            <a:ext cx="13655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2971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r =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052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image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429000" y="32766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preimage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429000" y="3200400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446809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 4 =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14800" y="42672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114800" y="4724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038600" y="47244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5334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x  = 1.5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49971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50333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2667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r =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67200" y="2286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image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191000" y="29718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preimage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191000" y="2895600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41148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      =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876800" y="3810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876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24400" y="4419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6200" y="52578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x  = 3.33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81400" y="3810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5814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429000" y="4419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81038"/>
            <a:ext cx="88296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81800" y="3581400"/>
            <a:ext cx="1295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240 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3498153"/>
            <a:ext cx="914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96 in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77200" y="1752600"/>
            <a:ext cx="1295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180 in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1000" y="2895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8600" y="35052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240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04800" y="35052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438400" y="31242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= 0.0167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66800" y="32004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676400" y="2895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24000" y="35052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60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600200" y="35052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09600" y="5334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240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33400" y="5943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295400" y="56388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905000" y="5334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676400" y="5943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180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828800" y="5943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276600" y="56388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x = 3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8175"/>
            <a:ext cx="89058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5486400"/>
            <a:ext cx="914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60 in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" y="2895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60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3400" y="35052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 2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09600" y="35052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524000" y="31242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= 30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09600" y="5334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60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  2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33400" y="5943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295400" y="56388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905000" y="5334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676400" y="5943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828800" y="594360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200400" y="60960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x = 150 in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581" y="762000"/>
            <a:ext cx="4734419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7-1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701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609600" y="5029200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4 tiles to make this shape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01" y="751114"/>
            <a:ext cx="2906713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536144" y="957943"/>
            <a:ext cx="1382486" cy="2569028"/>
          </a:xfrm>
          <a:custGeom>
            <a:avLst/>
            <a:gdLst>
              <a:gd name="connsiteX0" fmla="*/ 0 w 1382486"/>
              <a:gd name="connsiteY0" fmla="*/ 0 h 2569028"/>
              <a:gd name="connsiteX1" fmla="*/ 0 w 1382486"/>
              <a:gd name="connsiteY1" fmla="*/ 609600 h 2569028"/>
              <a:gd name="connsiteX2" fmla="*/ 816428 w 1382486"/>
              <a:gd name="connsiteY2" fmla="*/ 609600 h 2569028"/>
              <a:gd name="connsiteX3" fmla="*/ 783771 w 1382486"/>
              <a:gd name="connsiteY3" fmla="*/ 2569028 h 2569028"/>
              <a:gd name="connsiteX4" fmla="*/ 1382486 w 1382486"/>
              <a:gd name="connsiteY4" fmla="*/ 2569028 h 2569028"/>
              <a:gd name="connsiteX5" fmla="*/ 1382486 w 1382486"/>
              <a:gd name="connsiteY5" fmla="*/ 0 h 2569028"/>
              <a:gd name="connsiteX6" fmla="*/ 0 w 1382486"/>
              <a:gd name="connsiteY6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486" h="2569028">
                <a:moveTo>
                  <a:pt x="0" y="0"/>
                </a:moveTo>
                <a:lnTo>
                  <a:pt x="0" y="609600"/>
                </a:lnTo>
                <a:lnTo>
                  <a:pt x="816428" y="609600"/>
                </a:lnTo>
                <a:lnTo>
                  <a:pt x="783771" y="2569028"/>
                </a:lnTo>
                <a:lnTo>
                  <a:pt x="1382486" y="2569028"/>
                </a:lnTo>
                <a:lnTo>
                  <a:pt x="13824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349601" y="2950028"/>
            <a:ext cx="1959429" cy="1894115"/>
          </a:xfrm>
          <a:custGeom>
            <a:avLst/>
            <a:gdLst>
              <a:gd name="connsiteX0" fmla="*/ 1948543 w 1959429"/>
              <a:gd name="connsiteY0" fmla="*/ 21772 h 1894115"/>
              <a:gd name="connsiteX1" fmla="*/ 685800 w 1959429"/>
              <a:gd name="connsiteY1" fmla="*/ 0 h 1894115"/>
              <a:gd name="connsiteX2" fmla="*/ 674914 w 1959429"/>
              <a:gd name="connsiteY2" fmla="*/ 1306286 h 1894115"/>
              <a:gd name="connsiteX3" fmla="*/ 0 w 1959429"/>
              <a:gd name="connsiteY3" fmla="*/ 1295400 h 1894115"/>
              <a:gd name="connsiteX4" fmla="*/ 10886 w 1959429"/>
              <a:gd name="connsiteY4" fmla="*/ 1894115 h 1894115"/>
              <a:gd name="connsiteX5" fmla="*/ 1317171 w 1959429"/>
              <a:gd name="connsiteY5" fmla="*/ 1883229 h 1894115"/>
              <a:gd name="connsiteX6" fmla="*/ 1349829 w 1959429"/>
              <a:gd name="connsiteY6" fmla="*/ 576943 h 1894115"/>
              <a:gd name="connsiteX7" fmla="*/ 1959429 w 1959429"/>
              <a:gd name="connsiteY7" fmla="*/ 598715 h 1894115"/>
              <a:gd name="connsiteX8" fmla="*/ 1948543 w 1959429"/>
              <a:gd name="connsiteY8" fmla="*/ 21772 h 189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429" h="1894115">
                <a:moveTo>
                  <a:pt x="1948543" y="21772"/>
                </a:moveTo>
                <a:lnTo>
                  <a:pt x="685800" y="0"/>
                </a:lnTo>
                <a:cubicBezTo>
                  <a:pt x="682171" y="435429"/>
                  <a:pt x="678543" y="870857"/>
                  <a:pt x="674914" y="1306286"/>
                </a:cubicBezTo>
                <a:lnTo>
                  <a:pt x="0" y="1295400"/>
                </a:lnTo>
                <a:lnTo>
                  <a:pt x="10886" y="1894115"/>
                </a:lnTo>
                <a:lnTo>
                  <a:pt x="1317171" y="1883229"/>
                </a:lnTo>
                <a:lnTo>
                  <a:pt x="1349829" y="576943"/>
                </a:lnTo>
                <a:lnTo>
                  <a:pt x="1959429" y="598715"/>
                </a:lnTo>
                <a:lnTo>
                  <a:pt x="1948543" y="2177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71372" y="947057"/>
            <a:ext cx="1959429" cy="2024743"/>
          </a:xfrm>
          <a:custGeom>
            <a:avLst/>
            <a:gdLst>
              <a:gd name="connsiteX0" fmla="*/ 0 w 1959429"/>
              <a:gd name="connsiteY0" fmla="*/ 631371 h 2024743"/>
              <a:gd name="connsiteX1" fmla="*/ 555172 w 1959429"/>
              <a:gd name="connsiteY1" fmla="*/ 631371 h 2024743"/>
              <a:gd name="connsiteX2" fmla="*/ 555172 w 1959429"/>
              <a:gd name="connsiteY2" fmla="*/ 1164771 h 2024743"/>
              <a:gd name="connsiteX3" fmla="*/ 1284515 w 1959429"/>
              <a:gd name="connsiteY3" fmla="*/ 1175657 h 2024743"/>
              <a:gd name="connsiteX4" fmla="*/ 1273629 w 1959429"/>
              <a:gd name="connsiteY4" fmla="*/ 2013857 h 2024743"/>
              <a:gd name="connsiteX5" fmla="*/ 1948543 w 1959429"/>
              <a:gd name="connsiteY5" fmla="*/ 2024743 h 2024743"/>
              <a:gd name="connsiteX6" fmla="*/ 1959429 w 1959429"/>
              <a:gd name="connsiteY6" fmla="*/ 620486 h 2024743"/>
              <a:gd name="connsiteX7" fmla="*/ 1121229 w 1959429"/>
              <a:gd name="connsiteY7" fmla="*/ 620486 h 2024743"/>
              <a:gd name="connsiteX8" fmla="*/ 1132115 w 1959429"/>
              <a:gd name="connsiteY8" fmla="*/ 0 h 2024743"/>
              <a:gd name="connsiteX9" fmla="*/ 0 w 1959429"/>
              <a:gd name="connsiteY9" fmla="*/ 0 h 2024743"/>
              <a:gd name="connsiteX10" fmla="*/ 0 w 1959429"/>
              <a:gd name="connsiteY10" fmla="*/ 631371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2024743">
                <a:moveTo>
                  <a:pt x="0" y="631371"/>
                </a:moveTo>
                <a:lnTo>
                  <a:pt x="555172" y="631371"/>
                </a:lnTo>
                <a:lnTo>
                  <a:pt x="555172" y="1164771"/>
                </a:lnTo>
                <a:lnTo>
                  <a:pt x="1284515" y="1175657"/>
                </a:lnTo>
                <a:lnTo>
                  <a:pt x="1273629" y="2013857"/>
                </a:lnTo>
                <a:lnTo>
                  <a:pt x="1948543" y="2024743"/>
                </a:lnTo>
                <a:cubicBezTo>
                  <a:pt x="1952172" y="1556657"/>
                  <a:pt x="1955800" y="1088572"/>
                  <a:pt x="1959429" y="620486"/>
                </a:cubicBezTo>
                <a:lnTo>
                  <a:pt x="1121229" y="620486"/>
                </a:lnTo>
                <a:lnTo>
                  <a:pt x="1132115" y="0"/>
                </a:lnTo>
                <a:lnTo>
                  <a:pt x="0" y="0"/>
                </a:lnTo>
                <a:lnTo>
                  <a:pt x="0" y="6313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49601" y="1578428"/>
            <a:ext cx="1306286" cy="2677886"/>
          </a:xfrm>
          <a:custGeom>
            <a:avLst/>
            <a:gdLst>
              <a:gd name="connsiteX0" fmla="*/ 21771 w 1306286"/>
              <a:gd name="connsiteY0" fmla="*/ 0 h 2677886"/>
              <a:gd name="connsiteX1" fmla="*/ 555171 w 1306286"/>
              <a:gd name="connsiteY1" fmla="*/ 0 h 2677886"/>
              <a:gd name="connsiteX2" fmla="*/ 566057 w 1306286"/>
              <a:gd name="connsiteY2" fmla="*/ 544286 h 2677886"/>
              <a:gd name="connsiteX3" fmla="*/ 1284514 w 1306286"/>
              <a:gd name="connsiteY3" fmla="*/ 544286 h 2677886"/>
              <a:gd name="connsiteX4" fmla="*/ 1306286 w 1306286"/>
              <a:gd name="connsiteY4" fmla="*/ 1382486 h 2677886"/>
              <a:gd name="connsiteX5" fmla="*/ 642257 w 1306286"/>
              <a:gd name="connsiteY5" fmla="*/ 1360715 h 2677886"/>
              <a:gd name="connsiteX6" fmla="*/ 664029 w 1306286"/>
              <a:gd name="connsiteY6" fmla="*/ 2667000 h 2677886"/>
              <a:gd name="connsiteX7" fmla="*/ 0 w 1306286"/>
              <a:gd name="connsiteY7" fmla="*/ 2677886 h 2677886"/>
              <a:gd name="connsiteX8" fmla="*/ 21771 w 1306286"/>
              <a:gd name="connsiteY8" fmla="*/ 0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286" h="2677886">
                <a:moveTo>
                  <a:pt x="21771" y="0"/>
                </a:moveTo>
                <a:lnTo>
                  <a:pt x="555171" y="0"/>
                </a:lnTo>
                <a:lnTo>
                  <a:pt x="566057" y="544286"/>
                </a:lnTo>
                <a:lnTo>
                  <a:pt x="1284514" y="544286"/>
                </a:lnTo>
                <a:lnTo>
                  <a:pt x="1306286" y="1382486"/>
                </a:lnTo>
                <a:lnTo>
                  <a:pt x="642257" y="1360715"/>
                </a:lnTo>
                <a:lnTo>
                  <a:pt x="664029" y="2667000"/>
                </a:lnTo>
                <a:lnTo>
                  <a:pt x="0" y="2677886"/>
                </a:lnTo>
                <a:lnTo>
                  <a:pt x="21771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7326085" y="674914"/>
            <a:ext cx="1382486" cy="2569028"/>
          </a:xfrm>
          <a:custGeom>
            <a:avLst/>
            <a:gdLst>
              <a:gd name="connsiteX0" fmla="*/ 0 w 1382486"/>
              <a:gd name="connsiteY0" fmla="*/ 0 h 2569028"/>
              <a:gd name="connsiteX1" fmla="*/ 0 w 1382486"/>
              <a:gd name="connsiteY1" fmla="*/ 609600 h 2569028"/>
              <a:gd name="connsiteX2" fmla="*/ 816428 w 1382486"/>
              <a:gd name="connsiteY2" fmla="*/ 609600 h 2569028"/>
              <a:gd name="connsiteX3" fmla="*/ 783771 w 1382486"/>
              <a:gd name="connsiteY3" fmla="*/ 2569028 h 2569028"/>
              <a:gd name="connsiteX4" fmla="*/ 1382486 w 1382486"/>
              <a:gd name="connsiteY4" fmla="*/ 2569028 h 2569028"/>
              <a:gd name="connsiteX5" fmla="*/ 1382486 w 1382486"/>
              <a:gd name="connsiteY5" fmla="*/ 0 h 2569028"/>
              <a:gd name="connsiteX6" fmla="*/ 0 w 1382486"/>
              <a:gd name="connsiteY6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486" h="2569028">
                <a:moveTo>
                  <a:pt x="0" y="0"/>
                </a:moveTo>
                <a:lnTo>
                  <a:pt x="0" y="609600"/>
                </a:lnTo>
                <a:lnTo>
                  <a:pt x="816428" y="609600"/>
                </a:lnTo>
                <a:lnTo>
                  <a:pt x="783771" y="2569028"/>
                </a:lnTo>
                <a:lnTo>
                  <a:pt x="1382486" y="2569028"/>
                </a:lnTo>
                <a:lnTo>
                  <a:pt x="13824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762500" y="783767"/>
            <a:ext cx="1959429" cy="1894115"/>
          </a:xfrm>
          <a:custGeom>
            <a:avLst/>
            <a:gdLst>
              <a:gd name="connsiteX0" fmla="*/ 1948543 w 1959429"/>
              <a:gd name="connsiteY0" fmla="*/ 21772 h 1894115"/>
              <a:gd name="connsiteX1" fmla="*/ 685800 w 1959429"/>
              <a:gd name="connsiteY1" fmla="*/ 0 h 1894115"/>
              <a:gd name="connsiteX2" fmla="*/ 674914 w 1959429"/>
              <a:gd name="connsiteY2" fmla="*/ 1306286 h 1894115"/>
              <a:gd name="connsiteX3" fmla="*/ 0 w 1959429"/>
              <a:gd name="connsiteY3" fmla="*/ 1295400 h 1894115"/>
              <a:gd name="connsiteX4" fmla="*/ 10886 w 1959429"/>
              <a:gd name="connsiteY4" fmla="*/ 1894115 h 1894115"/>
              <a:gd name="connsiteX5" fmla="*/ 1317171 w 1959429"/>
              <a:gd name="connsiteY5" fmla="*/ 1883229 h 1894115"/>
              <a:gd name="connsiteX6" fmla="*/ 1349829 w 1959429"/>
              <a:gd name="connsiteY6" fmla="*/ 576943 h 1894115"/>
              <a:gd name="connsiteX7" fmla="*/ 1959429 w 1959429"/>
              <a:gd name="connsiteY7" fmla="*/ 598715 h 1894115"/>
              <a:gd name="connsiteX8" fmla="*/ 1948543 w 1959429"/>
              <a:gd name="connsiteY8" fmla="*/ 21772 h 189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429" h="1894115">
                <a:moveTo>
                  <a:pt x="1948543" y="21772"/>
                </a:moveTo>
                <a:lnTo>
                  <a:pt x="685800" y="0"/>
                </a:lnTo>
                <a:cubicBezTo>
                  <a:pt x="682171" y="435429"/>
                  <a:pt x="678543" y="870857"/>
                  <a:pt x="674914" y="1306286"/>
                </a:cubicBezTo>
                <a:lnTo>
                  <a:pt x="0" y="1295400"/>
                </a:lnTo>
                <a:lnTo>
                  <a:pt x="10886" y="1894115"/>
                </a:lnTo>
                <a:lnTo>
                  <a:pt x="1317171" y="1883229"/>
                </a:lnTo>
                <a:lnTo>
                  <a:pt x="1349829" y="576943"/>
                </a:lnTo>
                <a:lnTo>
                  <a:pt x="1959429" y="598715"/>
                </a:lnTo>
                <a:lnTo>
                  <a:pt x="1948543" y="2177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7920062">
            <a:off x="4729843" y="2971797"/>
            <a:ext cx="1959429" cy="2024743"/>
          </a:xfrm>
          <a:custGeom>
            <a:avLst/>
            <a:gdLst>
              <a:gd name="connsiteX0" fmla="*/ 0 w 1959429"/>
              <a:gd name="connsiteY0" fmla="*/ 631371 h 2024743"/>
              <a:gd name="connsiteX1" fmla="*/ 555172 w 1959429"/>
              <a:gd name="connsiteY1" fmla="*/ 631371 h 2024743"/>
              <a:gd name="connsiteX2" fmla="*/ 555172 w 1959429"/>
              <a:gd name="connsiteY2" fmla="*/ 1164771 h 2024743"/>
              <a:gd name="connsiteX3" fmla="*/ 1284515 w 1959429"/>
              <a:gd name="connsiteY3" fmla="*/ 1175657 h 2024743"/>
              <a:gd name="connsiteX4" fmla="*/ 1273629 w 1959429"/>
              <a:gd name="connsiteY4" fmla="*/ 2013857 h 2024743"/>
              <a:gd name="connsiteX5" fmla="*/ 1948543 w 1959429"/>
              <a:gd name="connsiteY5" fmla="*/ 2024743 h 2024743"/>
              <a:gd name="connsiteX6" fmla="*/ 1959429 w 1959429"/>
              <a:gd name="connsiteY6" fmla="*/ 620486 h 2024743"/>
              <a:gd name="connsiteX7" fmla="*/ 1121229 w 1959429"/>
              <a:gd name="connsiteY7" fmla="*/ 620486 h 2024743"/>
              <a:gd name="connsiteX8" fmla="*/ 1132115 w 1959429"/>
              <a:gd name="connsiteY8" fmla="*/ 0 h 2024743"/>
              <a:gd name="connsiteX9" fmla="*/ 0 w 1959429"/>
              <a:gd name="connsiteY9" fmla="*/ 0 h 2024743"/>
              <a:gd name="connsiteX10" fmla="*/ 0 w 1959429"/>
              <a:gd name="connsiteY10" fmla="*/ 631371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2024743">
                <a:moveTo>
                  <a:pt x="0" y="631371"/>
                </a:moveTo>
                <a:lnTo>
                  <a:pt x="555172" y="631371"/>
                </a:lnTo>
                <a:lnTo>
                  <a:pt x="555172" y="1164771"/>
                </a:lnTo>
                <a:lnTo>
                  <a:pt x="1284515" y="1175657"/>
                </a:lnTo>
                <a:lnTo>
                  <a:pt x="1273629" y="2013857"/>
                </a:lnTo>
                <a:lnTo>
                  <a:pt x="1948543" y="2024743"/>
                </a:lnTo>
                <a:cubicBezTo>
                  <a:pt x="1952172" y="1556657"/>
                  <a:pt x="1955800" y="1088572"/>
                  <a:pt x="1959429" y="620486"/>
                </a:cubicBezTo>
                <a:lnTo>
                  <a:pt x="1121229" y="620486"/>
                </a:lnTo>
                <a:lnTo>
                  <a:pt x="1132115" y="0"/>
                </a:lnTo>
                <a:lnTo>
                  <a:pt x="0" y="0"/>
                </a:lnTo>
                <a:lnTo>
                  <a:pt x="0" y="6313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20000" y="3615871"/>
            <a:ext cx="1306286" cy="2677886"/>
          </a:xfrm>
          <a:custGeom>
            <a:avLst/>
            <a:gdLst>
              <a:gd name="connsiteX0" fmla="*/ 21771 w 1306286"/>
              <a:gd name="connsiteY0" fmla="*/ 0 h 2677886"/>
              <a:gd name="connsiteX1" fmla="*/ 555171 w 1306286"/>
              <a:gd name="connsiteY1" fmla="*/ 0 h 2677886"/>
              <a:gd name="connsiteX2" fmla="*/ 566057 w 1306286"/>
              <a:gd name="connsiteY2" fmla="*/ 544286 h 2677886"/>
              <a:gd name="connsiteX3" fmla="*/ 1284514 w 1306286"/>
              <a:gd name="connsiteY3" fmla="*/ 544286 h 2677886"/>
              <a:gd name="connsiteX4" fmla="*/ 1306286 w 1306286"/>
              <a:gd name="connsiteY4" fmla="*/ 1382486 h 2677886"/>
              <a:gd name="connsiteX5" fmla="*/ 642257 w 1306286"/>
              <a:gd name="connsiteY5" fmla="*/ 1360715 h 2677886"/>
              <a:gd name="connsiteX6" fmla="*/ 664029 w 1306286"/>
              <a:gd name="connsiteY6" fmla="*/ 2667000 h 2677886"/>
              <a:gd name="connsiteX7" fmla="*/ 0 w 1306286"/>
              <a:gd name="connsiteY7" fmla="*/ 2677886 h 2677886"/>
              <a:gd name="connsiteX8" fmla="*/ 21771 w 1306286"/>
              <a:gd name="connsiteY8" fmla="*/ 0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286" h="2677886">
                <a:moveTo>
                  <a:pt x="21771" y="0"/>
                </a:moveTo>
                <a:lnTo>
                  <a:pt x="555171" y="0"/>
                </a:lnTo>
                <a:lnTo>
                  <a:pt x="566057" y="544286"/>
                </a:lnTo>
                <a:lnTo>
                  <a:pt x="1284514" y="544286"/>
                </a:lnTo>
                <a:lnTo>
                  <a:pt x="1306286" y="1382486"/>
                </a:lnTo>
                <a:lnTo>
                  <a:pt x="642257" y="1360715"/>
                </a:lnTo>
                <a:lnTo>
                  <a:pt x="664029" y="2667000"/>
                </a:lnTo>
                <a:lnTo>
                  <a:pt x="0" y="2677886"/>
                </a:lnTo>
                <a:lnTo>
                  <a:pt x="21771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7-2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295400"/>
            <a:ext cx="528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write ratios.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2362200"/>
            <a:ext cx="445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use properties of proportions.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7726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6070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quotient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505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with the same units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 : b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653165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Write with :   or as a fraction, a/b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593376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females : males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114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elective : non-elective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128" y="46065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 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46065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51377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93154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0535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 : b : c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352800"/>
            <a:ext cx="260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Cannot be written as a fraction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2600" y="3091190"/>
            <a:ext cx="293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Ex:  ratio of freshmen to sophomores to juniors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20470847">
            <a:off x="1016724" y="2542520"/>
            <a:ext cx="2057400" cy="1447800"/>
          </a:xfrm>
          <a:prstGeom prst="rtTriangl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57265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2380" y="4021853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66" y="3440234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424" y="2767656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7188" y="4021853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020187"/>
            <a:ext cx="34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5x + 7x + 8x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4856" y="299027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240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670764"/>
            <a:ext cx="34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20x = 240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0209" y="4320594"/>
            <a:ext cx="34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 x = 12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733800"/>
            <a:ext cx="86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60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667000"/>
            <a:ext cx="86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84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0808" y="3763978"/>
            <a:ext cx="86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96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724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521" y="297731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919" y="3760073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4786" y="3352431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920" y="2997007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259" y="3724337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594" y="3352431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020187"/>
            <a:ext cx="34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2x + 10x + 3x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01740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180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670764"/>
            <a:ext cx="34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15x = 180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0209" y="4320594"/>
            <a:ext cx="34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 x = 12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301" y="2706100"/>
            <a:ext cx="124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24°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058" y="4183177"/>
            <a:ext cx="136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120°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657600"/>
            <a:ext cx="146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36°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rot="20470847">
            <a:off x="1016724" y="2542520"/>
            <a:ext cx="2057400" cy="1447800"/>
          </a:xfrm>
          <a:prstGeom prst="rtTriangl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64487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509" y="2514600"/>
            <a:ext cx="28956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1984664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976890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0645" y="3962400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83" y="2984990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328" y="3212476"/>
            <a:ext cx="156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20x =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6728" y="318504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140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3720" y="3831375"/>
            <a:ext cx="341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 x = 7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935" y="1991380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9192" y="2519901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296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 = 49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39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096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590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f</a:t>
            </a:r>
            <a:r>
              <a:rPr lang="en-US" sz="2800" b="1" dirty="0" smtClean="0">
                <a:solidFill>
                  <a:srgbClr val="0000FF"/>
                </a:solidFill>
              </a:rPr>
              <a:t>ractions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590800"/>
            <a:ext cx="233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equal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575675"/>
            <a:ext cx="254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diagonals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9378868">
            <a:off x="6858651" y="4750546"/>
            <a:ext cx="15240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537577">
            <a:off x="6968111" y="4734563"/>
            <a:ext cx="1447800" cy="43431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5715000"/>
            <a:ext cx="254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4(5) = 10(2)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0" y="1693146"/>
            <a:ext cx="79248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3581400"/>
            <a:ext cx="73152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904" y="3684526"/>
            <a:ext cx="238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8y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704" y="3684525"/>
            <a:ext cx="113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72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504" y="4515799"/>
            <a:ext cx="238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y = 9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304" y="3686410"/>
            <a:ext cx="238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6x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104" y="368640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163.8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5904" y="4517683"/>
            <a:ext cx="238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x = 27.3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6802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Work with your partner to make a shape like the “F” tile, but twice as big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Use colored pencils to record your answer on the back of the worksheet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Double as many other </a:t>
            </a:r>
            <a:r>
              <a:rPr lang="en-US" sz="3200" dirty="0" err="1" smtClean="0">
                <a:solidFill>
                  <a:schemeClr val="tx1"/>
                </a:solidFill>
              </a:rPr>
              <a:t>Pentominoes</a:t>
            </a:r>
            <a:r>
              <a:rPr lang="en-US" sz="3200" dirty="0" smtClean="0">
                <a:solidFill>
                  <a:schemeClr val="tx1"/>
                </a:solidFill>
              </a:rPr>
              <a:t> as you can.  Use the grid paper if needed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Record all answers using colored pencils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-325432"/>
            <a:ext cx="79248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57200" y="-1054608"/>
            <a:ext cx="7924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031" y="3819896"/>
            <a:ext cx="26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4(2x + 3)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810000"/>
            <a:ext cx="113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41" y="4634035"/>
            <a:ext cx="312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8x + 12 = 40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312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x = 3.5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658" y="3972295"/>
            <a:ext cx="26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3(x – 1)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96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4(x + 1)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985" y="4771025"/>
            <a:ext cx="26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3x – 3  =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5364" y="47705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4x + 4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562600"/>
            <a:ext cx="26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x = -7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031" y="228600"/>
            <a:ext cx="8046027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4" y="838200"/>
            <a:ext cx="8486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7234" y="20949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length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7234" y="2618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width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61034" y="2618147"/>
            <a:ext cx="1295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3820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354" y="432954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4343400"/>
            <a:ext cx="10771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8518" y="4067935"/>
            <a:ext cx="66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810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34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07227" y="4343400"/>
            <a:ext cx="86937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05586" y="3806325"/>
            <a:ext cx="143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40x =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820483"/>
            <a:ext cx="143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144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1634" y="4591155"/>
            <a:ext cx="214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x = 3.6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3213" y="990600"/>
            <a:ext cx="3472821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295400"/>
            <a:ext cx="3249326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3468" y="5562600"/>
            <a:ext cx="334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3.6 inches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133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1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66800"/>
            <a:ext cx="8648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7234" y="20949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miles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234" y="2618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inches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61034" y="2618147"/>
            <a:ext cx="1295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3810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34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4343400"/>
            <a:ext cx="8278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98518" y="406793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810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34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3.5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07227" y="4343400"/>
            <a:ext cx="71697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6900" y="3942875"/>
            <a:ext cx="21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14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0265" y="1208809"/>
            <a:ext cx="159846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37118" y="1270792"/>
            <a:ext cx="1049482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8734" y="4914320"/>
            <a:ext cx="334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14 miles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7650" y="1461292"/>
            <a:ext cx="2343150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1133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2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38200"/>
            <a:ext cx="8753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7234" y="20949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gal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234" y="2618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miles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61034" y="2618147"/>
            <a:ext cx="1295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3810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120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4343400"/>
            <a:ext cx="8485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98518" y="406793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810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313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350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07227" y="4343400"/>
            <a:ext cx="94557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94802" y="3942875"/>
            <a:ext cx="307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14.58333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4927" y="1080292"/>
            <a:ext cx="3579706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1709" y="1270792"/>
            <a:ext cx="1503218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6636" y="4914320"/>
            <a:ext cx="334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14.6 gallons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1066800" cy="2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1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7" grpId="0"/>
      <p:bldP spid="18" grpId="0" animBg="1"/>
      <p:bldP spid="19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14400"/>
            <a:ext cx="8639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3359" y="20949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wide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8932" y="26318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tall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57159" y="2618147"/>
            <a:ext cx="1295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8356" y="3820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34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3.5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4343400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98518" y="406793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820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32954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07227" y="4343400"/>
            <a:ext cx="79317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57830" y="4286355"/>
            <a:ext cx="315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25.7143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39818" y="1080292"/>
            <a:ext cx="1251581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5105400"/>
            <a:ext cx="334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25.7 inches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9688" y="2175012"/>
            <a:ext cx="1844912" cy="10837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8335" y="1651792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5605">
                    <a:lumMod val="75000"/>
                  </a:srgbClr>
                </a:solidFill>
              </a:rPr>
              <a:t>5</a:t>
            </a:r>
            <a:endParaRPr lang="en-US" sz="2800" b="1" dirty="0">
              <a:solidFill>
                <a:srgbClr val="EB5605">
                  <a:lumMod val="75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7685" y="2455280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5605">
                    <a:lumMod val="75000"/>
                  </a:srgbClr>
                </a:solidFill>
              </a:rPr>
              <a:t>3.5</a:t>
            </a:r>
            <a:endParaRPr lang="en-US" sz="2800" b="1" dirty="0">
              <a:solidFill>
                <a:srgbClr val="EB5605">
                  <a:lumMod val="75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1187" y="1913402"/>
            <a:ext cx="2448632" cy="15155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6369" y="1390182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5605">
                    <a:lumMod val="75000"/>
                  </a:srgbClr>
                </a:solidFill>
              </a:rPr>
              <a:t>?</a:t>
            </a:r>
            <a:endParaRPr lang="en-US" sz="2800" b="1" dirty="0">
              <a:solidFill>
                <a:srgbClr val="EB5605">
                  <a:lumMod val="75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36355" y="2455280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B5605">
                    <a:lumMod val="75000"/>
                  </a:srgbClr>
                </a:solidFill>
              </a:rPr>
              <a:t>18</a:t>
            </a:r>
            <a:endParaRPr lang="en-US" sz="2800" b="1" dirty="0">
              <a:solidFill>
                <a:srgbClr val="EB5605">
                  <a:lumMod val="75000"/>
                </a:srgb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1057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43791" y="1076828"/>
            <a:ext cx="3147395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6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7-2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701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7-3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772537"/>
            <a:ext cx="528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identify similar figures.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3622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missing side lengths in similar figures.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3813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3813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990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381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086600" cy="61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865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01" y="751114"/>
            <a:ext cx="2906713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514600" y="980148"/>
            <a:ext cx="1382486" cy="2569028"/>
          </a:xfrm>
          <a:custGeom>
            <a:avLst/>
            <a:gdLst>
              <a:gd name="connsiteX0" fmla="*/ 0 w 1382486"/>
              <a:gd name="connsiteY0" fmla="*/ 0 h 2569028"/>
              <a:gd name="connsiteX1" fmla="*/ 0 w 1382486"/>
              <a:gd name="connsiteY1" fmla="*/ 609600 h 2569028"/>
              <a:gd name="connsiteX2" fmla="*/ 816428 w 1382486"/>
              <a:gd name="connsiteY2" fmla="*/ 609600 h 2569028"/>
              <a:gd name="connsiteX3" fmla="*/ 783771 w 1382486"/>
              <a:gd name="connsiteY3" fmla="*/ 2569028 h 2569028"/>
              <a:gd name="connsiteX4" fmla="*/ 1382486 w 1382486"/>
              <a:gd name="connsiteY4" fmla="*/ 2569028 h 2569028"/>
              <a:gd name="connsiteX5" fmla="*/ 1382486 w 1382486"/>
              <a:gd name="connsiteY5" fmla="*/ 0 h 2569028"/>
              <a:gd name="connsiteX6" fmla="*/ 0 w 1382486"/>
              <a:gd name="connsiteY6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486" h="2569028">
                <a:moveTo>
                  <a:pt x="0" y="0"/>
                </a:moveTo>
                <a:lnTo>
                  <a:pt x="0" y="609600"/>
                </a:lnTo>
                <a:lnTo>
                  <a:pt x="816428" y="609600"/>
                </a:lnTo>
                <a:lnTo>
                  <a:pt x="783771" y="2569028"/>
                </a:lnTo>
                <a:lnTo>
                  <a:pt x="1382486" y="2569028"/>
                </a:lnTo>
                <a:lnTo>
                  <a:pt x="13824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45795" y="2957865"/>
            <a:ext cx="1959429" cy="1894115"/>
          </a:xfrm>
          <a:custGeom>
            <a:avLst/>
            <a:gdLst>
              <a:gd name="connsiteX0" fmla="*/ 1948543 w 1959429"/>
              <a:gd name="connsiteY0" fmla="*/ 21772 h 1894115"/>
              <a:gd name="connsiteX1" fmla="*/ 685800 w 1959429"/>
              <a:gd name="connsiteY1" fmla="*/ 0 h 1894115"/>
              <a:gd name="connsiteX2" fmla="*/ 674914 w 1959429"/>
              <a:gd name="connsiteY2" fmla="*/ 1306286 h 1894115"/>
              <a:gd name="connsiteX3" fmla="*/ 0 w 1959429"/>
              <a:gd name="connsiteY3" fmla="*/ 1295400 h 1894115"/>
              <a:gd name="connsiteX4" fmla="*/ 10886 w 1959429"/>
              <a:gd name="connsiteY4" fmla="*/ 1894115 h 1894115"/>
              <a:gd name="connsiteX5" fmla="*/ 1317171 w 1959429"/>
              <a:gd name="connsiteY5" fmla="*/ 1883229 h 1894115"/>
              <a:gd name="connsiteX6" fmla="*/ 1349829 w 1959429"/>
              <a:gd name="connsiteY6" fmla="*/ 576943 h 1894115"/>
              <a:gd name="connsiteX7" fmla="*/ 1959429 w 1959429"/>
              <a:gd name="connsiteY7" fmla="*/ 598715 h 1894115"/>
              <a:gd name="connsiteX8" fmla="*/ 1948543 w 1959429"/>
              <a:gd name="connsiteY8" fmla="*/ 21772 h 189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429" h="1894115">
                <a:moveTo>
                  <a:pt x="1948543" y="21772"/>
                </a:moveTo>
                <a:lnTo>
                  <a:pt x="685800" y="0"/>
                </a:lnTo>
                <a:cubicBezTo>
                  <a:pt x="682171" y="435429"/>
                  <a:pt x="678543" y="870857"/>
                  <a:pt x="674914" y="1306286"/>
                </a:cubicBezTo>
                <a:lnTo>
                  <a:pt x="0" y="1295400"/>
                </a:lnTo>
                <a:lnTo>
                  <a:pt x="10886" y="1894115"/>
                </a:lnTo>
                <a:lnTo>
                  <a:pt x="1317171" y="1883229"/>
                </a:lnTo>
                <a:lnTo>
                  <a:pt x="1349829" y="576943"/>
                </a:lnTo>
                <a:lnTo>
                  <a:pt x="1959429" y="598715"/>
                </a:lnTo>
                <a:lnTo>
                  <a:pt x="1948543" y="2177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73227" y="980148"/>
            <a:ext cx="1959429" cy="2024743"/>
          </a:xfrm>
          <a:custGeom>
            <a:avLst/>
            <a:gdLst>
              <a:gd name="connsiteX0" fmla="*/ 0 w 1959429"/>
              <a:gd name="connsiteY0" fmla="*/ 631371 h 2024743"/>
              <a:gd name="connsiteX1" fmla="*/ 555172 w 1959429"/>
              <a:gd name="connsiteY1" fmla="*/ 631371 h 2024743"/>
              <a:gd name="connsiteX2" fmla="*/ 555172 w 1959429"/>
              <a:gd name="connsiteY2" fmla="*/ 1164771 h 2024743"/>
              <a:gd name="connsiteX3" fmla="*/ 1284515 w 1959429"/>
              <a:gd name="connsiteY3" fmla="*/ 1175657 h 2024743"/>
              <a:gd name="connsiteX4" fmla="*/ 1273629 w 1959429"/>
              <a:gd name="connsiteY4" fmla="*/ 2013857 h 2024743"/>
              <a:gd name="connsiteX5" fmla="*/ 1948543 w 1959429"/>
              <a:gd name="connsiteY5" fmla="*/ 2024743 h 2024743"/>
              <a:gd name="connsiteX6" fmla="*/ 1959429 w 1959429"/>
              <a:gd name="connsiteY6" fmla="*/ 620486 h 2024743"/>
              <a:gd name="connsiteX7" fmla="*/ 1121229 w 1959429"/>
              <a:gd name="connsiteY7" fmla="*/ 620486 h 2024743"/>
              <a:gd name="connsiteX8" fmla="*/ 1132115 w 1959429"/>
              <a:gd name="connsiteY8" fmla="*/ 0 h 2024743"/>
              <a:gd name="connsiteX9" fmla="*/ 0 w 1959429"/>
              <a:gd name="connsiteY9" fmla="*/ 0 h 2024743"/>
              <a:gd name="connsiteX10" fmla="*/ 0 w 1959429"/>
              <a:gd name="connsiteY10" fmla="*/ 631371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2024743">
                <a:moveTo>
                  <a:pt x="0" y="631371"/>
                </a:moveTo>
                <a:lnTo>
                  <a:pt x="555172" y="631371"/>
                </a:lnTo>
                <a:lnTo>
                  <a:pt x="555172" y="1164771"/>
                </a:lnTo>
                <a:lnTo>
                  <a:pt x="1284515" y="1175657"/>
                </a:lnTo>
                <a:lnTo>
                  <a:pt x="1273629" y="2013857"/>
                </a:lnTo>
                <a:lnTo>
                  <a:pt x="1948543" y="2024743"/>
                </a:lnTo>
                <a:cubicBezTo>
                  <a:pt x="1952172" y="1556657"/>
                  <a:pt x="1955800" y="1088572"/>
                  <a:pt x="1959429" y="620486"/>
                </a:cubicBezTo>
                <a:lnTo>
                  <a:pt x="1121229" y="620486"/>
                </a:lnTo>
                <a:lnTo>
                  <a:pt x="1132115" y="0"/>
                </a:lnTo>
                <a:lnTo>
                  <a:pt x="0" y="0"/>
                </a:lnTo>
                <a:lnTo>
                  <a:pt x="0" y="6313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45795" y="1600200"/>
            <a:ext cx="1306286" cy="2677886"/>
          </a:xfrm>
          <a:custGeom>
            <a:avLst/>
            <a:gdLst>
              <a:gd name="connsiteX0" fmla="*/ 21771 w 1306286"/>
              <a:gd name="connsiteY0" fmla="*/ 0 h 2677886"/>
              <a:gd name="connsiteX1" fmla="*/ 555171 w 1306286"/>
              <a:gd name="connsiteY1" fmla="*/ 0 h 2677886"/>
              <a:gd name="connsiteX2" fmla="*/ 566057 w 1306286"/>
              <a:gd name="connsiteY2" fmla="*/ 544286 h 2677886"/>
              <a:gd name="connsiteX3" fmla="*/ 1284514 w 1306286"/>
              <a:gd name="connsiteY3" fmla="*/ 544286 h 2677886"/>
              <a:gd name="connsiteX4" fmla="*/ 1306286 w 1306286"/>
              <a:gd name="connsiteY4" fmla="*/ 1382486 h 2677886"/>
              <a:gd name="connsiteX5" fmla="*/ 642257 w 1306286"/>
              <a:gd name="connsiteY5" fmla="*/ 1360715 h 2677886"/>
              <a:gd name="connsiteX6" fmla="*/ 664029 w 1306286"/>
              <a:gd name="connsiteY6" fmla="*/ 2667000 h 2677886"/>
              <a:gd name="connsiteX7" fmla="*/ 0 w 1306286"/>
              <a:gd name="connsiteY7" fmla="*/ 2677886 h 2677886"/>
              <a:gd name="connsiteX8" fmla="*/ 21771 w 1306286"/>
              <a:gd name="connsiteY8" fmla="*/ 0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286" h="2677886">
                <a:moveTo>
                  <a:pt x="21771" y="0"/>
                </a:moveTo>
                <a:lnTo>
                  <a:pt x="555171" y="0"/>
                </a:lnTo>
                <a:lnTo>
                  <a:pt x="566057" y="544286"/>
                </a:lnTo>
                <a:lnTo>
                  <a:pt x="1284514" y="544286"/>
                </a:lnTo>
                <a:lnTo>
                  <a:pt x="1306286" y="1382486"/>
                </a:lnTo>
                <a:lnTo>
                  <a:pt x="642257" y="1360715"/>
                </a:lnTo>
                <a:lnTo>
                  <a:pt x="664029" y="2667000"/>
                </a:lnTo>
                <a:lnTo>
                  <a:pt x="0" y="2677886"/>
                </a:lnTo>
                <a:lnTo>
                  <a:pt x="21771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94714" y="1535319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6259285" y="1992519"/>
            <a:ext cx="1284732" cy="1952244"/>
            <a:chOff x="5355771" y="2011786"/>
            <a:chExt cx="1284732" cy="1952244"/>
          </a:xfrm>
        </p:grpSpPr>
        <p:sp>
          <p:nvSpPr>
            <p:cNvPr id="4" name="Freeform 3"/>
            <p:cNvSpPr>
              <a:spLocks noChangeAspect="1"/>
            </p:cNvSpPr>
            <p:nvPr/>
          </p:nvSpPr>
          <p:spPr>
            <a:xfrm>
              <a:off x="5355771" y="2011786"/>
              <a:ext cx="1284732" cy="1952244"/>
            </a:xfrm>
            <a:custGeom>
              <a:avLst/>
              <a:gdLst>
                <a:gd name="connsiteX0" fmla="*/ 18288 w 2569464"/>
                <a:gd name="connsiteY0" fmla="*/ 0 h 3904488"/>
                <a:gd name="connsiteX1" fmla="*/ 2569464 w 2569464"/>
                <a:gd name="connsiteY1" fmla="*/ 27432 h 3904488"/>
                <a:gd name="connsiteX2" fmla="*/ 2560320 w 2569464"/>
                <a:gd name="connsiteY2" fmla="*/ 2624328 h 3904488"/>
                <a:gd name="connsiteX3" fmla="*/ 1316736 w 2569464"/>
                <a:gd name="connsiteY3" fmla="*/ 2606040 h 3904488"/>
                <a:gd name="connsiteX4" fmla="*/ 1316736 w 2569464"/>
                <a:gd name="connsiteY4" fmla="*/ 3904488 h 3904488"/>
                <a:gd name="connsiteX5" fmla="*/ 0 w 2569464"/>
                <a:gd name="connsiteY5" fmla="*/ 3886200 h 3904488"/>
                <a:gd name="connsiteX6" fmla="*/ 18288 w 2569464"/>
                <a:gd name="connsiteY6" fmla="*/ 0 h 390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9464" h="3904488">
                  <a:moveTo>
                    <a:pt x="18288" y="0"/>
                  </a:moveTo>
                  <a:lnTo>
                    <a:pt x="2569464" y="27432"/>
                  </a:lnTo>
                  <a:lnTo>
                    <a:pt x="2560320" y="2624328"/>
                  </a:lnTo>
                  <a:lnTo>
                    <a:pt x="1316736" y="2606040"/>
                  </a:lnTo>
                  <a:lnTo>
                    <a:pt x="1316736" y="3904488"/>
                  </a:lnTo>
                  <a:lnTo>
                    <a:pt x="0" y="388620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3"/>
            </p:cNvCxnSpPr>
            <p:nvPr/>
          </p:nvCxnSpPr>
          <p:spPr>
            <a:xfrm flipH="1" flipV="1">
              <a:off x="5998137" y="2011786"/>
              <a:ext cx="16002" cy="1303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85706" y="2663296"/>
              <a:ext cx="12547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4" idx="3"/>
            </p:cNvCxnSpPr>
            <p:nvPr/>
          </p:nvCxnSpPr>
          <p:spPr>
            <a:xfrm>
              <a:off x="5378739" y="3300216"/>
              <a:ext cx="635400" cy="14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554903" y="2415429"/>
            <a:ext cx="5876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294664" y="3909056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780314" y="2505778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8938" y="980148"/>
            <a:ext cx="16002" cy="3871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" idx="6"/>
          </p:cNvCxnSpPr>
          <p:nvPr/>
        </p:nvCxnSpPr>
        <p:spPr>
          <a:xfrm>
            <a:off x="2679943" y="980148"/>
            <a:ext cx="15681" cy="2554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16654" y="955980"/>
            <a:ext cx="16002" cy="2593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345796" y="4164760"/>
            <a:ext cx="13501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23863" y="3549176"/>
            <a:ext cx="13501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323863" y="2916064"/>
            <a:ext cx="25732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323862" y="2176957"/>
            <a:ext cx="25732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323861" y="1600200"/>
            <a:ext cx="25732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124124" y="48342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082143" y="1948357"/>
            <a:ext cx="5876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1873912" y="4851980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68551" y="2395764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14" grpId="0"/>
      <p:bldP spid="23" grpId="0"/>
      <p:bldP spid="24" grpId="0"/>
      <p:bldP spid="25" grpId="0"/>
      <p:bldP spid="45" grpId="0"/>
      <p:bldP spid="46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0340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504950"/>
            <a:ext cx="88201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590800" y="1808016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shape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908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size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514600" y="3505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shape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429000" y="3810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4" grpId="0"/>
      <p:bldP spid="5530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76388"/>
            <a:ext cx="872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910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congruent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257800" y="2667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proportional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676400" y="4038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congruent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676400" y="452582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/>
      <p:bldP spid="56328" grpId="0"/>
      <p:bldP spid="563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" y="1066800"/>
            <a:ext cx="87249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" y="221998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90" y="2743200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4790" y="2743200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9759" y="2223028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9798" y="2739116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04999" y="2746248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8464" y="221998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4184" y="2735032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73704" y="2743200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8154" y="2223028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746248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29000" y="2746248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69081" y="3534459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All = 1.5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34513" y="4495800"/>
            <a:ext cx="2461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Similar,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33600" y="44958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all angles congruent,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all sides proportional.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902"/>
            <a:ext cx="86868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Triangle 1"/>
          <p:cNvSpPr/>
          <p:nvPr/>
        </p:nvSpPr>
        <p:spPr>
          <a:xfrm flipH="1">
            <a:off x="6769608" y="3469006"/>
            <a:ext cx="1219200" cy="947737"/>
          </a:xfrm>
          <a:prstGeom prst="rtTriangl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872984" y="304228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12408" y="41881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94904" y="423100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Z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18348" y="367017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26808" y="439521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60108" y="359397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055" y="1421248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5" y="1944468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5295" y="1944468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0264" y="1424296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0303" y="1940384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35504" y="1947516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88969" y="1421248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5139" y="1936300"/>
            <a:ext cx="61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04209" y="1944468"/>
            <a:ext cx="52300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16799" y="2459520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All = 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219200" cy="32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4495800"/>
            <a:ext cx="2461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Similar,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99087" y="44958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all angles congruent,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8887" y="50292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all sides proportional.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2" grpId="0"/>
      <p:bldP spid="23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" y="1447800"/>
            <a:ext cx="86296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779" y="27653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170" y="327613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938" y="3288577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2179" y="301311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2738" y="27653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4554" y="328857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60606" y="3288577"/>
            <a:ext cx="8579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5933" y="4191000"/>
            <a:ext cx="21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6.5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629400" y="251460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99145" y="2435503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45455" y="1981694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72400" y="2121295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123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3" grpId="0"/>
      <p:bldP spid="2" grpId="0" animBg="1"/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686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809" y="208001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3968" y="2603239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42209" y="232777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160020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0" y="167640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10384" y="2067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38252" y="2590800"/>
            <a:ext cx="8579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81800" y="1219200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2133600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2057400"/>
            <a:ext cx="21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6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182880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43800" y="152400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1609" y="360401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910" y="411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87768" y="4127239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66009" y="385177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4184" y="3591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3654" y="411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3581400"/>
            <a:ext cx="21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y = 15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57400" y="4069773"/>
            <a:ext cx="8579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914400"/>
            <a:ext cx="86582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916" y="18961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Find x first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12" y="30269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603" y="353774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3371" y="3550187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1612" y="327472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171" y="30269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3987" y="355018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60039" y="3550187"/>
            <a:ext cx="8579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3367" y="4648200"/>
            <a:ext cx="21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27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4928" y="163454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6800" y="182738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42073" y="1747281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03771" y="2157769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2157768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1095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914400"/>
            <a:ext cx="86582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916" y="18961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Find </a:t>
            </a:r>
            <a:r>
              <a:rPr lang="en-US" sz="3600" b="1" dirty="0" smtClean="0">
                <a:solidFill>
                  <a:srgbClr val="0000FF"/>
                </a:solidFill>
              </a:rPr>
              <a:t>y next!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071" y="30269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y + 1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651" y="355018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3371" y="3550187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1612" y="327472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2171" y="30269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3987" y="355018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60039" y="3550187"/>
            <a:ext cx="8579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1012" y="4320570"/>
            <a:ext cx="299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18(y + 1)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7971" y="4333157"/>
            <a:ext cx="143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288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012" y="4997931"/>
            <a:ext cx="433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18y + 18 = 288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4928" y="163454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652" y="5644262"/>
            <a:ext cx="433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y = 15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0642" y="4505176"/>
            <a:ext cx="347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x = 27, y = 15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47774" y="4219877"/>
            <a:ext cx="3558026" cy="12169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12786" y="2895600"/>
            <a:ext cx="877887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67728" y="3037820"/>
            <a:ext cx="457200" cy="512367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03771" y="2157769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9800" y="2157768"/>
            <a:ext cx="457200" cy="5123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572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8077200" y="1981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4800" y="2438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4128" y="434741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Perimeter = 10 + 11 + 12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0857" y="4343400"/>
            <a:ext cx="130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= 33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ple nurple optical ill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60684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 rot="15840502">
            <a:off x="99062" y="3878481"/>
            <a:ext cx="2161309" cy="1226127"/>
          </a:xfrm>
          <a:custGeom>
            <a:avLst/>
            <a:gdLst>
              <a:gd name="connsiteX0" fmla="*/ 0 w 2161309"/>
              <a:gd name="connsiteY0" fmla="*/ 1226127 h 1226127"/>
              <a:gd name="connsiteX1" fmla="*/ 2161309 w 2161309"/>
              <a:gd name="connsiteY1" fmla="*/ 935181 h 1226127"/>
              <a:gd name="connsiteX2" fmla="*/ 176646 w 2161309"/>
              <a:gd name="connsiteY2" fmla="*/ 0 h 1226127"/>
              <a:gd name="connsiteX3" fmla="*/ 0 w 2161309"/>
              <a:gd name="connsiteY3" fmla="*/ 1226127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309" h="1226127">
                <a:moveTo>
                  <a:pt x="0" y="1226127"/>
                </a:moveTo>
                <a:lnTo>
                  <a:pt x="2161309" y="935181"/>
                </a:lnTo>
                <a:lnTo>
                  <a:pt x="176646" y="0"/>
                </a:lnTo>
                <a:lnTo>
                  <a:pt x="0" y="122612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105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J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181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971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5840502">
            <a:off x="3345568" y="4408159"/>
            <a:ext cx="700265" cy="462833"/>
          </a:xfrm>
          <a:custGeom>
            <a:avLst/>
            <a:gdLst>
              <a:gd name="connsiteX0" fmla="*/ 0 w 2161309"/>
              <a:gd name="connsiteY0" fmla="*/ 1226127 h 1226127"/>
              <a:gd name="connsiteX1" fmla="*/ 2161309 w 2161309"/>
              <a:gd name="connsiteY1" fmla="*/ 935181 h 1226127"/>
              <a:gd name="connsiteX2" fmla="*/ 176646 w 2161309"/>
              <a:gd name="connsiteY2" fmla="*/ 0 h 1226127"/>
              <a:gd name="connsiteX3" fmla="*/ 0 w 2161309"/>
              <a:gd name="connsiteY3" fmla="*/ 1226127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309" h="1226127">
                <a:moveTo>
                  <a:pt x="0" y="1226127"/>
                </a:moveTo>
                <a:lnTo>
                  <a:pt x="2161309" y="935181"/>
                </a:lnTo>
                <a:lnTo>
                  <a:pt x="176646" y="0"/>
                </a:lnTo>
                <a:lnTo>
                  <a:pt x="0" y="122612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480059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80059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380999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41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5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038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12.5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10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4343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87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4267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x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0220" y="29057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3429000"/>
            <a:ext cx="18288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x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80520" y="3429000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31242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53784" y="29057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34290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81652" y="3429000"/>
            <a:ext cx="85793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10200" y="4038600"/>
            <a:ext cx="43320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x = 4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20" y="46583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12.5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5181600"/>
            <a:ext cx="18288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004320" y="5181600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3600" y="48768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77584" y="46583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9400" y="51816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405452" y="5181600"/>
            <a:ext cx="85793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34000" y="5791200"/>
            <a:ext cx="43320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y = 5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8" grpId="0"/>
      <p:bldP spid="29" grpId="0" animBg="1"/>
      <p:bldP spid="31" grpId="0"/>
      <p:bldP spid="32" grpId="0"/>
      <p:bldP spid="33" grpId="0"/>
      <p:bldP spid="35" grpId="0"/>
      <p:bldP spid="36" grpId="0"/>
      <p:bldP spid="37" grpId="0" animBg="1"/>
      <p:bldP spid="39" grpId="0"/>
      <p:bldP spid="40" grpId="0"/>
      <p:bldP spid="41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3771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03620" y="33629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x + 4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886200"/>
            <a:ext cx="18288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03920" y="3886200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43200" y="35814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7184" y="33629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3x + 3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1121" y="38862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3886200"/>
            <a:ext cx="11430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72440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2(3x + 3) =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72440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3(x + 4)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533400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6x + 6 = 3x + 12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94360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x = 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7-3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701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7-4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1143000"/>
            <a:ext cx="528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identify similar triangles.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6670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use similar triangles to solve problems.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72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19250"/>
            <a:ext cx="87915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592279" y="30480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SSS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581400" y="30480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SAS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7406924" y="30573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ASA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600200" y="4606636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AAS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943600" y="45720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HL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  <p:bldP spid="141318" grpId="0"/>
      <p:bldP spid="141319" grpId="0"/>
      <p:bldP spid="1413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696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91600" cy="43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537356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similar by SSS~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4572000"/>
            <a:ext cx="1143000" cy="777875"/>
            <a:chOff x="624" y="2880"/>
            <a:chExt cx="720" cy="490"/>
          </a:xfrm>
        </p:grpSpPr>
        <p:sp>
          <p:nvSpPr>
            <p:cNvPr id="147462" name="Text Box 6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32</a:t>
              </a:r>
            </a:p>
          </p:txBody>
        </p:sp>
        <p:sp>
          <p:nvSpPr>
            <p:cNvPr id="147463" name="Text Box 7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20</a:t>
              </a:r>
            </a:p>
          </p:txBody>
        </p:sp>
        <p:sp>
          <p:nvSpPr>
            <p:cNvPr id="147464" name="Line 8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4572000"/>
            <a:ext cx="1143000" cy="777875"/>
            <a:chOff x="624" y="2880"/>
            <a:chExt cx="720" cy="490"/>
          </a:xfrm>
        </p:grpSpPr>
        <p:sp>
          <p:nvSpPr>
            <p:cNvPr id="147466" name="Text Box 10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40</a:t>
              </a:r>
            </a:p>
          </p:txBody>
        </p: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25</a:t>
              </a:r>
            </a:p>
          </p:txBody>
        </p:sp>
        <p:sp>
          <p:nvSpPr>
            <p:cNvPr id="147468" name="Line 12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67000" y="4572000"/>
            <a:ext cx="1143000" cy="777875"/>
            <a:chOff x="624" y="2880"/>
            <a:chExt cx="720" cy="490"/>
          </a:xfrm>
        </p:grpSpPr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24</a:t>
              </a:r>
            </a:p>
          </p:txBody>
        </p:sp>
        <p:sp>
          <p:nvSpPr>
            <p:cNvPr id="147471" name="Text Box 15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15</a:t>
              </a:r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14478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23622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5486400" y="5638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Not similar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638800" y="4495800"/>
            <a:ext cx="1143000" cy="777875"/>
            <a:chOff x="624" y="2880"/>
            <a:chExt cx="720" cy="490"/>
          </a:xfrm>
        </p:grpSpPr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36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24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477000" y="4495800"/>
            <a:ext cx="1143000" cy="777875"/>
            <a:chOff x="624" y="2880"/>
            <a:chExt cx="720" cy="490"/>
          </a:xfrm>
        </p:grpSpPr>
        <p:sp>
          <p:nvSpPr>
            <p:cNvPr id="147481" name="Text Box 25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20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7482" name="Text Box 26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18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7483" name="Line 27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6096000" y="46482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≠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73" grpId="0"/>
      <p:bldP spid="147474" grpId="0"/>
      <p:bldP spid="147475" grpId="0"/>
      <p:bldP spid="14748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Not similar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4572000"/>
            <a:ext cx="1143000" cy="777875"/>
            <a:chOff x="624" y="2880"/>
            <a:chExt cx="720" cy="490"/>
          </a:xfrm>
        </p:grpSpPr>
        <p:sp>
          <p:nvSpPr>
            <p:cNvPr id="148486" name="Text Box 6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18</a:t>
              </a:r>
            </a:p>
          </p:txBody>
        </p:sp>
        <p:sp>
          <p:nvSpPr>
            <p:cNvPr id="148487" name="Text Box 7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16</a:t>
              </a:r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4572000"/>
            <a:ext cx="1143000" cy="777875"/>
            <a:chOff x="624" y="2880"/>
            <a:chExt cx="720" cy="490"/>
          </a:xfrm>
        </p:grpSpPr>
        <p:sp>
          <p:nvSpPr>
            <p:cNvPr id="148490" name="Text Box 10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16</a:t>
              </a:r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14</a:t>
              </a:r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43200" y="4572000"/>
            <a:ext cx="1143000" cy="777875"/>
            <a:chOff x="624" y="2880"/>
            <a:chExt cx="720" cy="490"/>
          </a:xfrm>
        </p:grpSpPr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624" y="28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12.5</a:t>
              </a:r>
            </a:p>
          </p:txBody>
        </p:sp>
        <p:sp>
          <p:nvSpPr>
            <p:cNvPr id="148495" name="Text Box 15"/>
            <p:cNvSpPr txBox="1">
              <a:spLocks noChangeArrowheads="1"/>
            </p:cNvSpPr>
            <p:nvPr/>
          </p:nvSpPr>
          <p:spPr bwMode="auto">
            <a:xfrm>
              <a:off x="624" y="31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</a:rPr>
                <a:t>11</a:t>
              </a:r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>
              <a:off x="672" y="312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14478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Arial" charset="0"/>
              </a:rPr>
              <a:t>≠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23622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cs typeface="Arial" charset="0"/>
              </a:rPr>
              <a:t>≠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5334000" y="4495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Similar by AA~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38401"/>
            <a:ext cx="841534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96000" y="2590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30°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696200" y="2895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60°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181600" y="5181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smtClean="0">
                <a:solidFill>
                  <a:srgbClr val="0000FF"/>
                </a:solidFill>
              </a:rPr>
              <a:t>Δ</a:t>
            </a:r>
            <a:r>
              <a:rPr lang="en-US" sz="2800" b="1" dirty="0" smtClean="0">
                <a:solidFill>
                  <a:srgbClr val="0000FF"/>
                </a:solidFill>
              </a:rPr>
              <a:t>MKS ~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629400" y="5181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smtClean="0">
                <a:solidFill>
                  <a:srgbClr val="0000FF"/>
                </a:solidFill>
              </a:rPr>
              <a:t>Δ</a:t>
            </a:r>
            <a:r>
              <a:rPr lang="en-US" sz="2800" b="1" dirty="0" smtClean="0">
                <a:solidFill>
                  <a:srgbClr val="0000FF"/>
                </a:solidFill>
              </a:rPr>
              <a:t>QTR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97" grpId="0"/>
      <p:bldP spid="148498" grpId="0"/>
      <p:bldP spid="148499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7-1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772537"/>
            <a:ext cx="528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determine whether a dilation is an enlargement, a reduction or congruence transformation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048000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determine the scale factor for a given dilation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7-4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701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153400" cy="762000"/>
          </a:xfrm>
        </p:spPr>
        <p:txBody>
          <a:bodyPr/>
          <a:lstStyle/>
          <a:p>
            <a:r>
              <a:rPr lang="en-US" dirty="0" smtClean="0"/>
              <a:t>Lesson 7-5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772537"/>
            <a:ext cx="528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 can use the Triangle Proportionality Theorem to find parts of triangles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8288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 can use the Triangle </a:t>
            </a:r>
            <a:r>
              <a:rPr lang="en-US" sz="2400" dirty="0" err="1" smtClean="0"/>
              <a:t>Midsegment</a:t>
            </a:r>
            <a:r>
              <a:rPr lang="en-US" sz="2400" dirty="0" smtClean="0"/>
              <a:t> Theorem to find parts of triangles.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9718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 can recognize and use proportions to find relationships between altitudes, angle bisectors and medians of similar triangles.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724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981200" y="2819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parallel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133600" y="3657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proportional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3340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3164" y="4845627"/>
            <a:ext cx="7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305" y="534422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25281" y="5344221"/>
            <a:ext cx="54864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07960" y="4827888"/>
            <a:ext cx="81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3340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12473" y="5351108"/>
            <a:ext cx="54864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676400"/>
            <a:ext cx="56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7931" y="1936866"/>
            <a:ext cx="65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3810" y="2133600"/>
            <a:ext cx="58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3468" y="2895600"/>
            <a:ext cx="52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20827841">
            <a:off x="3065747" y="1757570"/>
            <a:ext cx="2394805" cy="70051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9285143">
            <a:off x="3850195" y="2499073"/>
            <a:ext cx="2394805" cy="700514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67577" y="50723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502920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18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13950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2" grpId="0" animBg="1"/>
      <p:bldP spid="17" grpId="0" animBg="1"/>
      <p:bldP spid="18" grpId="0"/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114800" y="29718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55626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668" y="4837898"/>
            <a:ext cx="7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651" y="53026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4108" y="5344221"/>
            <a:ext cx="54864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3659" y="4827888"/>
            <a:ext cx="81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881" y="53340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5334000"/>
            <a:ext cx="54864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13002181">
            <a:off x="3074705" y="2520428"/>
            <a:ext cx="2394805" cy="7005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5717337">
            <a:off x="4244054" y="2275330"/>
            <a:ext cx="2394805" cy="700514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7577" y="50723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249" y="4542454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844835"/>
            <a:ext cx="66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0848" y="2882703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1432" y="51134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NQ = 26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66272"/>
            <a:ext cx="143487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 animBg="1"/>
      <p:bldP spid="12" grpId="0" animBg="1"/>
      <p:bldP spid="13" grpId="0"/>
      <p:bldP spid="14" grpId="0"/>
      <p:bldP spid="15" grpId="0"/>
      <p:bldP spid="15" grpId="1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4636" y="1219200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685800"/>
            <a:ext cx="57912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21684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668" y="4837898"/>
            <a:ext cx="7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3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+ 12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07070" y="5344221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8351" y="4827888"/>
            <a:ext cx="81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3340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2473" y="5351108"/>
            <a:ext cx="85793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9168943">
            <a:off x="2473003" y="1818189"/>
            <a:ext cx="2394805" cy="7005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3518671">
            <a:off x="4375542" y="1904368"/>
            <a:ext cx="2394805" cy="700514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67577" y="50723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5562" y="507239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 animBg="1"/>
      <p:bldP spid="13" grpId="0" animBg="1"/>
      <p:bldP spid="14" grpId="0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0459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3891652">
            <a:off x="4622366" y="1948106"/>
            <a:ext cx="2394805" cy="7005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3518671">
            <a:off x="4212129" y="2194621"/>
            <a:ext cx="1535882" cy="700514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810000"/>
            <a:ext cx="11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– 4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923" y="43120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– 6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75899" y="4353621"/>
            <a:ext cx="914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0978" y="3837288"/>
            <a:ext cx="81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3434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08119" y="4343400"/>
            <a:ext cx="73152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2496" y="40817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419100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7.5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576388"/>
            <a:ext cx="8867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1200" y="213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endpoints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midpoints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4600" y="2438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 sides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92875" y="2209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577445" y="2286000"/>
            <a:ext cx="114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00400" y="3810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parallel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52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half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781800" y="1905000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96000" y="2438400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7335982" y="1849582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7391400" y="1905000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7793182" y="2393373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7848600" y="2438400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2005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6468" y="3690463"/>
            <a:ext cx="7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18656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21870" y="4196786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2376" y="3924955"/>
            <a:ext cx="171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17.5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200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43400" y="396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X = 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447800" y="3048000"/>
            <a:ext cx="2514600" cy="2743200"/>
          </a:xfrm>
          <a:prstGeom prst="triangl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61504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295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531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276600" y="4343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608118" y="5716837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40817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6445" y="586923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>
            <a:stCxn id="9" idx="4"/>
            <a:endCxn id="8" idx="4"/>
          </p:cNvCxnSpPr>
          <p:nvPr/>
        </p:nvCxnSpPr>
        <p:spPr>
          <a:xfrm flipV="1">
            <a:off x="2684318" y="4495800"/>
            <a:ext cx="668482" cy="1373437"/>
          </a:xfrm>
          <a:prstGeom prst="line">
            <a:avLst/>
          </a:prstGeom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5718" y="47431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381855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RS = 2(12)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41408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511386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725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3124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138363"/>
            <a:ext cx="8886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4038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proportional 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8856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25146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6670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908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3318" y="3989477"/>
            <a:ext cx="7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495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08720" y="4495800"/>
            <a:ext cx="64008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3994732"/>
            <a:ext cx="81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498112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81400" y="4511960"/>
            <a:ext cx="64008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426720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419100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8.4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066800"/>
            <a:ext cx="52690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66320" y="4837898"/>
            <a:ext cx="7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350" y="534422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10.5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90194" y="5344221"/>
            <a:ext cx="92479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56005" y="4827888"/>
            <a:ext cx="81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3340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01641" y="5351108"/>
            <a:ext cx="85793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67577" y="50723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25908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8194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971800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10.5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743200"/>
            <a:ext cx="78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02920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18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782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49768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9662079">
            <a:off x="3408725" y="3375678"/>
            <a:ext cx="2133510" cy="7005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100342">
            <a:off x="2962403" y="2764444"/>
            <a:ext cx="1733883" cy="700514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75508" y="4876800"/>
            <a:ext cx="11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+ 2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991" y="53788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56899" y="5420421"/>
            <a:ext cx="914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4876800"/>
            <a:ext cx="132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2x + 1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4102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89119" y="5410200"/>
            <a:ext cx="100584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3496" y="51485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525780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3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46954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17381029">
            <a:off x="3201745" y="1809799"/>
            <a:ext cx="1909750" cy="7005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210788">
            <a:off x="2380640" y="1781634"/>
            <a:ext cx="1535882" cy="700514"/>
          </a:xfrm>
          <a:prstGeom prst="ellipse">
            <a:avLst/>
          </a:prstGeom>
          <a:noFill/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810000"/>
            <a:ext cx="11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343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5899" y="4353621"/>
            <a:ext cx="914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3886200"/>
            <a:ext cx="117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+ 2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343400"/>
            <a:ext cx="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08119" y="4343400"/>
            <a:ext cx="82296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32496" y="4081790"/>
            <a:ext cx="55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0" y="4191000"/>
            <a:ext cx="2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x = 4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7-5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701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Warm-up… please show work!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3810000"/>
            <a:ext cx="1066800" cy="1524000"/>
            <a:chOff x="914400" y="2438400"/>
            <a:chExt cx="1066800" cy="1524000"/>
          </a:xfrm>
        </p:grpSpPr>
        <p:sp>
          <p:nvSpPr>
            <p:cNvPr id="5" name="Right Triangle 4"/>
            <p:cNvSpPr/>
            <p:nvPr/>
          </p:nvSpPr>
          <p:spPr>
            <a:xfrm>
              <a:off x="914400" y="2438400"/>
              <a:ext cx="1066800" cy="1524000"/>
            </a:xfrm>
            <a:prstGeom prst="rtTriangl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3810000"/>
              <a:ext cx="152400" cy="152400"/>
            </a:xfrm>
            <a:prstGeom prst="rect">
              <a:avLst/>
            </a:prstGeom>
            <a:noFill/>
            <a:ln w="2540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3429000" y="3352800"/>
            <a:ext cx="1465263" cy="2092325"/>
            <a:chOff x="914400" y="2438400"/>
            <a:chExt cx="1066800" cy="1524000"/>
          </a:xfrm>
        </p:grpSpPr>
        <p:sp>
          <p:nvSpPr>
            <p:cNvPr id="9" name="Right Triangle 8"/>
            <p:cNvSpPr/>
            <p:nvPr/>
          </p:nvSpPr>
          <p:spPr>
            <a:xfrm>
              <a:off x="914400" y="2438400"/>
              <a:ext cx="1066800" cy="1524000"/>
            </a:xfrm>
            <a:prstGeom prst="rtTriangl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3809769"/>
              <a:ext cx="152565" cy="152631"/>
            </a:xfrm>
            <a:prstGeom prst="rect">
              <a:avLst/>
            </a:prstGeom>
            <a:noFill/>
            <a:ln w="2540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6096000" y="2819400"/>
            <a:ext cx="2027238" cy="2897188"/>
            <a:chOff x="914400" y="2438400"/>
            <a:chExt cx="1066800" cy="1524000"/>
          </a:xfrm>
        </p:grpSpPr>
        <p:sp>
          <p:nvSpPr>
            <p:cNvPr id="12" name="Right Triangle 11"/>
            <p:cNvSpPr/>
            <p:nvPr/>
          </p:nvSpPr>
          <p:spPr>
            <a:xfrm>
              <a:off x="914400" y="2438400"/>
              <a:ext cx="1066800" cy="1524000"/>
            </a:xfrm>
            <a:prstGeom prst="rtTriangl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810418"/>
              <a:ext cx="152042" cy="151982"/>
            </a:xfrm>
            <a:prstGeom prst="rect">
              <a:avLst/>
            </a:prstGeom>
            <a:noFill/>
            <a:ln w="2540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609600" y="1828800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Suppose the triangles below are similar.  Find x, y and z</a:t>
            </a: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533400" y="4419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4191000" y="3962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1273" name="TextBox 16"/>
          <p:cNvSpPr txBox="1">
            <a:spLocks noChangeArrowheads="1"/>
          </p:cNvSpPr>
          <p:nvPr/>
        </p:nvSpPr>
        <p:spPr bwMode="auto">
          <a:xfrm>
            <a:off x="6934200" y="5715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1274" name="TextBox 17"/>
          <p:cNvSpPr txBox="1">
            <a:spLocks noChangeArrowheads="1"/>
          </p:cNvSpPr>
          <p:nvPr/>
        </p:nvSpPr>
        <p:spPr bwMode="auto">
          <a:xfrm>
            <a:off x="1219200" y="5334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1275" name="TextBox 18"/>
          <p:cNvSpPr txBox="1">
            <a:spLocks noChangeArrowheads="1"/>
          </p:cNvSpPr>
          <p:nvPr/>
        </p:nvSpPr>
        <p:spPr bwMode="auto">
          <a:xfrm>
            <a:off x="1447800" y="4191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1276" name="TextBox 19"/>
          <p:cNvSpPr txBox="1">
            <a:spLocks noChangeArrowheads="1"/>
          </p:cNvSpPr>
          <p:nvPr/>
        </p:nvSpPr>
        <p:spPr bwMode="auto">
          <a:xfrm>
            <a:off x="3886200" y="548640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4.5</a:t>
            </a:r>
          </a:p>
        </p:txBody>
      </p:sp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3048000" y="42672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1278" name="TextBox 21"/>
          <p:cNvSpPr txBox="1">
            <a:spLocks noChangeArrowheads="1"/>
          </p:cNvSpPr>
          <p:nvPr/>
        </p:nvSpPr>
        <p:spPr bwMode="auto">
          <a:xfrm>
            <a:off x="5486400" y="40386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14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279" name="TextBox 22"/>
          <p:cNvSpPr txBox="1">
            <a:spLocks noChangeArrowheads="1"/>
          </p:cNvSpPr>
          <p:nvPr/>
        </p:nvSpPr>
        <p:spPr bwMode="auto">
          <a:xfrm>
            <a:off x="7086600" y="39624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17.5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990600" y="609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 = 4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429000" y="60960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y = 7.5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400800" y="61722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z = </a:t>
            </a:r>
            <a:r>
              <a:rPr lang="en-US" sz="3200" dirty="0" smtClean="0"/>
              <a:t>10.5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  <p:bldP spid="11288" grpId="0"/>
      <p:bldP spid="1128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7-6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0" y="1066800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I can solve problems involving relationships between parts of a right triangle and the altitude (height) to its hypotenuse (longest side).</a:t>
            </a:r>
          </a:p>
          <a:p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838200"/>
            <a:ext cx="8743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Triangle 2"/>
          <p:cNvSpPr/>
          <p:nvPr/>
        </p:nvSpPr>
        <p:spPr>
          <a:xfrm flipH="1">
            <a:off x="3733800" y="1752600"/>
            <a:ext cx="685800" cy="1143000"/>
          </a:xfrm>
          <a:prstGeom prst="rtTriangle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5400000" flipH="1">
            <a:off x="4876800" y="1295400"/>
            <a:ext cx="1143000" cy="2057400"/>
          </a:xfrm>
          <a:prstGeom prst="rtTriangle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819400" y="5181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>
                <a:solidFill>
                  <a:srgbClr val="0000FF"/>
                </a:solidFill>
              </a:rPr>
              <a:t>Δ</a:t>
            </a:r>
            <a:r>
              <a:rPr lang="en-US" sz="2800" dirty="0" smtClean="0">
                <a:solidFill>
                  <a:srgbClr val="0000FF"/>
                </a:solidFill>
              </a:rPr>
              <a:t>ABC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33800" y="1752600"/>
            <a:ext cx="2687782" cy="1145309"/>
          </a:xfrm>
          <a:custGeom>
            <a:avLst/>
            <a:gdLst>
              <a:gd name="connsiteX0" fmla="*/ 0 w 2687782"/>
              <a:gd name="connsiteY0" fmla="*/ 1136073 h 1145309"/>
              <a:gd name="connsiteX1" fmla="*/ 2687782 w 2687782"/>
              <a:gd name="connsiteY1" fmla="*/ 1145309 h 1145309"/>
              <a:gd name="connsiteX2" fmla="*/ 692727 w 2687782"/>
              <a:gd name="connsiteY2" fmla="*/ 0 h 1145309"/>
              <a:gd name="connsiteX3" fmla="*/ 0 w 2687782"/>
              <a:gd name="connsiteY3" fmla="*/ 1136073 h 11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7782" h="1145309">
                <a:moveTo>
                  <a:pt x="0" y="1136073"/>
                </a:moveTo>
                <a:lnTo>
                  <a:pt x="2687782" y="1145309"/>
                </a:lnTo>
                <a:lnTo>
                  <a:pt x="692727" y="0"/>
                </a:lnTo>
                <a:lnTo>
                  <a:pt x="0" y="1136073"/>
                </a:lnTo>
                <a:close/>
              </a:path>
            </a:pathLst>
          </a:custGeom>
          <a:solidFill>
            <a:schemeClr val="accent6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048000" y="34290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514600" y="41148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267200" y="41910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019800" y="31242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198919" y="42672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900555" y="42672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343400" y="5181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>
                <a:solidFill>
                  <a:srgbClr val="0000FF"/>
                </a:solidFill>
              </a:rPr>
              <a:t>Δ</a:t>
            </a:r>
            <a:r>
              <a:rPr lang="en-US" sz="2800" dirty="0" smtClean="0">
                <a:solidFill>
                  <a:srgbClr val="0000FF"/>
                </a:solidFill>
              </a:rPr>
              <a:t>ACD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096000" y="5181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>
                <a:solidFill>
                  <a:srgbClr val="0000FF"/>
                </a:solidFill>
              </a:rPr>
              <a:t>Δ</a:t>
            </a:r>
            <a:r>
              <a:rPr lang="en-US" sz="2800" dirty="0" smtClean="0">
                <a:solidFill>
                  <a:srgbClr val="0000FF"/>
                </a:solidFill>
              </a:rPr>
              <a:t>CBD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857250"/>
            <a:ext cx="8715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>
            <a:spLocks noChangeArrowheads="1"/>
          </p:cNvSpPr>
          <p:nvPr/>
        </p:nvSpPr>
        <p:spPr bwMode="auto">
          <a:xfrm flipH="1">
            <a:off x="457199" y="1800225"/>
            <a:ext cx="685800" cy="1143000"/>
          </a:xfrm>
          <a:prstGeom prst="rtTriangle">
            <a:avLst/>
          </a:prstGeom>
          <a:solidFill>
            <a:schemeClr val="accent1">
              <a:alpha val="49001"/>
            </a:schemeClr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4270887" y="1778871"/>
            <a:ext cx="685800" cy="1143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5400000" flipH="1">
            <a:off x="1562099" y="1381125"/>
            <a:ext cx="1143000" cy="1981200"/>
          </a:xfrm>
          <a:prstGeom prst="rtTriangle">
            <a:avLst/>
          </a:prstGeom>
          <a:solidFill>
            <a:schemeClr val="accent2">
              <a:alpha val="49001"/>
            </a:schemeClr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ight Triangle 6"/>
          <p:cNvSpPr/>
          <p:nvPr/>
        </p:nvSpPr>
        <p:spPr>
          <a:xfrm flipH="1">
            <a:off x="6019799" y="1495425"/>
            <a:ext cx="1143000" cy="198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799" y="29432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2999" y="21812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6999" y="34004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2799" y="24098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3817145"/>
            <a:ext cx="1447800" cy="1189038"/>
            <a:chOff x="1584" y="2592"/>
            <a:chExt cx="912" cy="749"/>
          </a:xfrm>
        </p:grpSpPr>
        <p:sp>
          <p:nvSpPr>
            <p:cNvPr id="21517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1518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1519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2208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21521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22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23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400" y="3862388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62388"/>
                <a:ext cx="3048000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2400" y="4570274"/>
                <a:ext cx="3048000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𝑥</m:t>
                      </m:r>
                      <m:r>
                        <a:rPr kumimoji="0" lang="en-US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12 </m:t>
                          </m:r>
                        </m:e>
                      </m:rad>
                    </m:oMath>
                  </m:oMathPara>
                </a14:m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0274"/>
                <a:ext cx="3048000" cy="7804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838200"/>
            <a:ext cx="1104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66800"/>
            <a:ext cx="8705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28600" y="13716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00600" y="2133600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67200" y="2895600"/>
            <a:ext cx="707136" cy="668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48400" y="3352800"/>
            <a:ext cx="707136" cy="668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2362200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6800" y="5562600"/>
            <a:ext cx="231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= 3.46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0" grpId="0" animBg="1"/>
      <p:bldP spid="21" grpId="0" animBg="1"/>
      <p:bldP spid="26" grpId="0" animBg="1"/>
      <p:bldP spid="27" grpId="0" animBg="1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362075"/>
            <a:ext cx="90487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94908" y="1877292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image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125468" y="2300287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</a:rPr>
              <a:t>preimage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4125468" y="2362200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362200" y="3276600"/>
            <a:ext cx="3363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enlargement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90266" y="3690610"/>
            <a:ext cx="3363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reduction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514600" y="4213830"/>
            <a:ext cx="3363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congruent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4873" grpId="0" animBg="1"/>
      <p:bldP spid="10" grpId="0"/>
      <p:bldP spid="11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1" y="581264"/>
            <a:ext cx="8820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>
            <a:spLocks noChangeArrowheads="1"/>
          </p:cNvSpPr>
          <p:nvPr/>
        </p:nvSpPr>
        <p:spPr bwMode="auto">
          <a:xfrm flipH="1">
            <a:off x="509016" y="1703801"/>
            <a:ext cx="685800" cy="1143000"/>
          </a:xfrm>
          <a:prstGeom prst="rtTriangle">
            <a:avLst/>
          </a:prstGeom>
          <a:solidFill>
            <a:schemeClr val="accent1">
              <a:alpha val="50999"/>
            </a:schemeClr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3572256" y="1486139"/>
            <a:ext cx="685800" cy="1143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5400000" flipH="1">
            <a:off x="1613916" y="1284701"/>
            <a:ext cx="1143000" cy="1981200"/>
          </a:xfrm>
          <a:prstGeom prst="rtTriangle">
            <a:avLst/>
          </a:prstGeom>
          <a:solidFill>
            <a:schemeClr val="accent2">
              <a:alpha val="50999"/>
            </a:schemeClr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00856" y="262913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6056" y="171473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43856" y="163853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34456" y="194333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2" name="Right Triangle 11"/>
          <p:cNvSpPr>
            <a:spLocks noChangeArrowheads="1"/>
          </p:cNvSpPr>
          <p:nvPr/>
        </p:nvSpPr>
        <p:spPr bwMode="auto">
          <a:xfrm rot="-3508695" flipH="1" flipV="1">
            <a:off x="1121156" y="1727439"/>
            <a:ext cx="1435100" cy="2324100"/>
          </a:xfrm>
          <a:prstGeom prst="rtTriangle">
            <a:avLst/>
          </a:prstGeom>
          <a:solidFill>
            <a:srgbClr val="A04DA3">
              <a:alpha val="49001"/>
            </a:srgbClr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44256" y="224813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06056" y="346733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72656" y="2019539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12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5464" y="3406242"/>
            <a:ext cx="1828800" cy="1189038"/>
            <a:chOff x="1584" y="2592"/>
            <a:chExt cx="1152" cy="749"/>
          </a:xfrm>
        </p:grpSpPr>
        <p:sp>
          <p:nvSpPr>
            <p:cNvPr id="22554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2555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2556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2557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22558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59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60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58056" y="3305414"/>
            <a:ext cx="1828800" cy="1189038"/>
            <a:chOff x="1584" y="2592"/>
            <a:chExt cx="1152" cy="749"/>
          </a:xfrm>
        </p:grpSpPr>
        <p:sp>
          <p:nvSpPr>
            <p:cNvPr id="22547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22548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2549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2550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22551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52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53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64" y="4694036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" y="4694036"/>
                <a:ext cx="3048000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9664" y="5401922"/>
                <a:ext cx="30480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𝑥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36 </m:t>
                          </m:r>
                        </m:e>
                      </m:rad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" y="5401922"/>
                <a:ext cx="3048000" cy="7116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3889" y="4695487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=108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89" y="4695487"/>
                <a:ext cx="3048000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91356" y="5401922"/>
                <a:ext cx="30480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𝑦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108 </m:t>
                          </m:r>
                        </m:e>
                      </m:rad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56" y="5401922"/>
                <a:ext cx="3048000" cy="7116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045464" y="6113592"/>
            <a:ext cx="1773936" cy="744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37887" y="6089431"/>
            <a:ext cx="2494001" cy="744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72256" y="2512697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32988" y="1597751"/>
            <a:ext cx="707136" cy="66820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15760" y="1931855"/>
            <a:ext cx="707136" cy="66820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05600" y="1905000"/>
            <a:ext cx="707136" cy="66820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33400"/>
            <a:ext cx="8839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 flipH="1">
            <a:off x="4791456" y="1028939"/>
            <a:ext cx="1143000" cy="198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 flipV="1">
            <a:off x="6696456" y="1181339"/>
            <a:ext cx="1422400" cy="2324100"/>
          </a:xfrm>
          <a:prstGeom prst="rtTriangl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42688" y="1557447"/>
            <a:ext cx="707136" cy="66820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33288" y="1810912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85076" y="3440497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81188" y="2160990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71600" y="6150114"/>
            <a:ext cx="231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=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00600" y="6150114"/>
            <a:ext cx="231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= 10.39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8" grpId="0"/>
      <p:bldP spid="9" grpId="0"/>
      <p:bldP spid="10" grpId="0"/>
      <p:bldP spid="11" grpId="0"/>
      <p:bldP spid="12" grpId="0" animBg="1"/>
      <p:bldP spid="14" grpId="0"/>
      <p:bldP spid="15" grpId="0"/>
      <p:bldP spid="17" grpId="0"/>
      <p:bldP spid="35" grpId="0" animBg="1"/>
      <p:bldP spid="36" grpId="0" animBg="1"/>
      <p:bldP spid="38" grpId="0" animBg="1"/>
      <p:bldP spid="39" grpId="0" animBg="1"/>
      <p:bldP spid="16" grpId="0" animBg="1"/>
      <p:bldP spid="43" grpId="0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0" grpId="1" animBg="1"/>
      <p:bldP spid="7" grpId="0" animBg="1"/>
      <p:bldP spid="13" grpId="0" animBg="1"/>
      <p:bldP spid="49" grpId="0" animBg="1"/>
      <p:bldP spid="49" grpId="1" animBg="1"/>
      <p:bldP spid="47" grpId="0" animBg="1"/>
      <p:bldP spid="47" grpId="1" animBg="1"/>
      <p:bldP spid="44" grpId="0" animBg="1"/>
      <p:bldP spid="44" grpId="1" animBg="1"/>
      <p:bldP spid="48" grpId="0" animBg="1"/>
      <p:bldP spid="48" grpId="1" animBg="1"/>
      <p:bldP spid="51" grpId="0"/>
      <p:bldP spid="5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78390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Triangle 3"/>
          <p:cNvSpPr/>
          <p:nvPr/>
        </p:nvSpPr>
        <p:spPr>
          <a:xfrm flipH="1">
            <a:off x="3124200" y="1214130"/>
            <a:ext cx="685800" cy="1143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4724400" y="756930"/>
            <a:ext cx="1143000" cy="198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23571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14427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6800" y="13665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16713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Right Triangle 9"/>
          <p:cNvSpPr/>
          <p:nvPr/>
        </p:nvSpPr>
        <p:spPr>
          <a:xfrm rot="10800000" flipV="1">
            <a:off x="6553200" y="375930"/>
            <a:ext cx="1422400" cy="2324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01000" y="144273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62800" y="266193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1800" y="121413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15951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5400" y="273813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prstClr val="black"/>
                </a:solidFill>
              </a:rPr>
              <a:t>x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3352800"/>
            <a:ext cx="1828800" cy="1189038"/>
            <a:chOff x="1584" y="2592"/>
            <a:chExt cx="1152" cy="749"/>
          </a:xfrm>
        </p:grpSpPr>
        <p:sp>
          <p:nvSpPr>
            <p:cNvPr id="23585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3586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3587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3588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3589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90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91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64974" y="3337719"/>
            <a:ext cx="1828800" cy="1189038"/>
            <a:chOff x="1584" y="2592"/>
            <a:chExt cx="1152" cy="749"/>
          </a:xfrm>
        </p:grpSpPr>
        <p:sp>
          <p:nvSpPr>
            <p:cNvPr id="23578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3579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3580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3581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23582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3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4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6495435" y="3287892"/>
            <a:ext cx="1828800" cy="1189038"/>
            <a:chOff x="1584" y="2592"/>
            <a:chExt cx="1152" cy="749"/>
          </a:xfrm>
        </p:grpSpPr>
        <p:sp>
          <p:nvSpPr>
            <p:cNvPr id="23571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3572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23573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23574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23575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76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77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p:sp>
        <p:nvSpPr>
          <p:cNvPr id="49" name="Oval 48"/>
          <p:cNvSpPr/>
          <p:nvPr/>
        </p:nvSpPr>
        <p:spPr>
          <a:xfrm>
            <a:off x="3151632" y="2254007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942332" y="2619684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80558" y="1554226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04332" y="1554226"/>
            <a:ext cx="707136" cy="66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37832" y="2618070"/>
            <a:ext cx="707136" cy="668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127494" y="2254007"/>
            <a:ext cx="707136" cy="668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57838" y="1386150"/>
            <a:ext cx="707136" cy="668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599067" y="1108626"/>
            <a:ext cx="707136" cy="668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867035" y="1270241"/>
            <a:ext cx="707136" cy="668208"/>
          </a:xfrm>
          <a:prstGeom prst="ellipse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04332" y="1565826"/>
            <a:ext cx="707136" cy="668208"/>
          </a:xfrm>
          <a:prstGeom prst="ellipse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83006" y="1270241"/>
            <a:ext cx="707136" cy="668208"/>
          </a:xfrm>
          <a:prstGeom prst="ellipse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96609" y="1117422"/>
            <a:ext cx="707136" cy="668208"/>
          </a:xfrm>
          <a:prstGeom prst="ellipse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33400" y="4724400"/>
            <a:ext cx="231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 x = 3.16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29000" y="4724400"/>
            <a:ext cx="231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y = 3.74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24600" y="4724400"/>
            <a:ext cx="231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z = 5.92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/>
      <p:bldP spid="6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817125"/>
            <a:ext cx="1828800" cy="1189038"/>
            <a:chOff x="1584" y="2592"/>
            <a:chExt cx="1152" cy="749"/>
          </a:xfrm>
        </p:grpSpPr>
        <p:sp>
          <p:nvSpPr>
            <p:cNvPr id="24597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4598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4599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4600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 6</a:t>
              </a:r>
            </a:p>
          </p:txBody>
        </p:sp>
        <p:sp>
          <p:nvSpPr>
            <p:cNvPr id="24601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2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3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57600" y="3817125"/>
            <a:ext cx="1828800" cy="1189038"/>
            <a:chOff x="1584" y="2592"/>
            <a:chExt cx="1152" cy="749"/>
          </a:xfrm>
        </p:grpSpPr>
        <p:sp>
          <p:nvSpPr>
            <p:cNvPr id="24590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4591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4592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4593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 4</a:t>
              </a:r>
            </a:p>
          </p:txBody>
        </p:sp>
        <p:sp>
          <p:nvSpPr>
            <p:cNvPr id="24594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5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6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705600" y="3817125"/>
            <a:ext cx="1828800" cy="1189038"/>
            <a:chOff x="1584" y="2592"/>
            <a:chExt cx="1152" cy="749"/>
          </a:xfrm>
        </p:grpSpPr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1584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160" y="259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2112" y="2976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1584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>
              <a:off x="2160" y="29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=</a:t>
              </a:r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218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81000" y="5334000"/>
            <a:ext cx="231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 x = 3.46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6600" y="5334000"/>
            <a:ext cx="231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y = 2.83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5334000"/>
            <a:ext cx="231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z = 4.90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5029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 smtClean="0"/>
              <a:t>7-6 worksheet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dirty="0" smtClean="0"/>
              <a:t>	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4000" dirty="0" smtClean="0"/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850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95300"/>
            <a:ext cx="8972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49530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reduction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76400" y="55626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3/6 </a:t>
            </a:r>
            <a:r>
              <a:rPr lang="en-US" sz="2800" b="1" dirty="0">
                <a:solidFill>
                  <a:srgbClr val="0000FF"/>
                </a:solidFill>
              </a:rPr>
              <a:t>or 0.5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705600" y="49530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enlargement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72200" y="55626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6/4 </a:t>
            </a:r>
            <a:r>
              <a:rPr lang="en-US" sz="2800" b="1" dirty="0">
                <a:solidFill>
                  <a:srgbClr val="0000FF"/>
                </a:solidFill>
              </a:rPr>
              <a:t>or 1.5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4038600"/>
            <a:ext cx="685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3135" y="4419600"/>
            <a:ext cx="145246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9400" y="2819400"/>
            <a:ext cx="0" cy="18288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3048000"/>
            <a:ext cx="0" cy="12192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42330</TotalTime>
  <Words>1129</Words>
  <Application>Microsoft Office PowerPoint</Application>
  <PresentationFormat>On-screen Show (4:3)</PresentationFormat>
  <Paragraphs>567</Paragraphs>
  <Slides>83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Arial Black</vt:lpstr>
      <vt:lpstr>Cambria Math</vt:lpstr>
      <vt:lpstr>Tw Cen MT</vt:lpstr>
      <vt:lpstr>Wingdings</vt:lpstr>
      <vt:lpstr>Wingdings 2</vt:lpstr>
      <vt:lpstr>1_Essential</vt:lpstr>
      <vt:lpstr>PENTOMINOES</vt:lpstr>
      <vt:lpstr>Use 4 tiles to make this shape</vt:lpstr>
      <vt:lpstr>DOUBLING</vt:lpstr>
      <vt:lpstr>PowerPoint Presentation</vt:lpstr>
      <vt:lpstr>PowerPoint Presentation</vt:lpstr>
      <vt:lpstr>Lesson 7-1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7-2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7-3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7-4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7-5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Warm-up… please show work!</vt:lpstr>
      <vt:lpstr>Lesson 7-6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Company>West Ottawa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SOTOL</dc:creator>
  <cp:lastModifiedBy>schwallierp</cp:lastModifiedBy>
  <cp:revision>382</cp:revision>
  <dcterms:created xsi:type="dcterms:W3CDTF">2010-09-03T14:49:31Z</dcterms:created>
  <dcterms:modified xsi:type="dcterms:W3CDTF">2017-01-16T18:25:56Z</dcterms:modified>
</cp:coreProperties>
</file>