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image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7" r:id="rId1"/>
    <p:sldMasterId id="2147484371" r:id="rId2"/>
    <p:sldMasterId id="2147484383" r:id="rId3"/>
    <p:sldMasterId id="2147484395" r:id="rId4"/>
  </p:sldMasterIdLst>
  <p:notesMasterIdLst>
    <p:notesMasterId r:id="rId77"/>
  </p:notesMasterIdLst>
  <p:handoutMasterIdLst>
    <p:handoutMasterId r:id="rId78"/>
  </p:handoutMasterIdLst>
  <p:sldIdLst>
    <p:sldId id="750" r:id="rId5"/>
    <p:sldId id="697" r:id="rId6"/>
    <p:sldId id="699" r:id="rId7"/>
    <p:sldId id="700" r:id="rId8"/>
    <p:sldId id="759" r:id="rId9"/>
    <p:sldId id="698" r:id="rId10"/>
    <p:sldId id="733" r:id="rId11"/>
    <p:sldId id="736" r:id="rId12"/>
    <p:sldId id="737" r:id="rId13"/>
    <p:sldId id="751" r:id="rId14"/>
    <p:sldId id="762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840" r:id="rId27"/>
    <p:sldId id="841" r:id="rId28"/>
    <p:sldId id="842" r:id="rId29"/>
    <p:sldId id="843" r:id="rId30"/>
    <p:sldId id="844" r:id="rId31"/>
    <p:sldId id="845" r:id="rId32"/>
    <p:sldId id="846" r:id="rId33"/>
    <p:sldId id="807" r:id="rId34"/>
    <p:sldId id="808" r:id="rId35"/>
    <p:sldId id="809" r:id="rId36"/>
    <p:sldId id="810" r:id="rId37"/>
    <p:sldId id="811" r:id="rId38"/>
    <p:sldId id="812" r:id="rId39"/>
    <p:sldId id="847" r:id="rId40"/>
    <p:sldId id="813" r:id="rId41"/>
    <p:sldId id="795" r:id="rId42"/>
    <p:sldId id="796" r:id="rId43"/>
    <p:sldId id="797" r:id="rId44"/>
    <p:sldId id="798" r:id="rId45"/>
    <p:sldId id="799" r:id="rId46"/>
    <p:sldId id="800" r:id="rId47"/>
    <p:sldId id="801" r:id="rId48"/>
    <p:sldId id="802" r:id="rId49"/>
    <p:sldId id="803" r:id="rId50"/>
    <p:sldId id="804" r:id="rId51"/>
    <p:sldId id="805" r:id="rId52"/>
    <p:sldId id="848" r:id="rId53"/>
    <p:sldId id="806" r:id="rId54"/>
    <p:sldId id="823" r:id="rId55"/>
    <p:sldId id="814" r:id="rId56"/>
    <p:sldId id="815" r:id="rId57"/>
    <p:sldId id="816" r:id="rId58"/>
    <p:sldId id="817" r:id="rId59"/>
    <p:sldId id="818" r:id="rId60"/>
    <p:sldId id="819" r:id="rId61"/>
    <p:sldId id="820" r:id="rId62"/>
    <p:sldId id="821" r:id="rId63"/>
    <p:sldId id="822" r:id="rId64"/>
    <p:sldId id="824" r:id="rId65"/>
    <p:sldId id="825" r:id="rId66"/>
    <p:sldId id="826" r:id="rId67"/>
    <p:sldId id="827" r:id="rId68"/>
    <p:sldId id="828" r:id="rId69"/>
    <p:sldId id="829" r:id="rId70"/>
    <p:sldId id="831" r:id="rId71"/>
    <p:sldId id="832" r:id="rId72"/>
    <p:sldId id="833" r:id="rId73"/>
    <p:sldId id="849" r:id="rId74"/>
    <p:sldId id="850" r:id="rId75"/>
    <p:sldId id="834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FF6600"/>
    <a:srgbClr val="9900FF"/>
    <a:srgbClr val="FF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660"/>
  </p:normalViewPr>
  <p:slideViewPr>
    <p:cSldViewPr>
      <p:cViewPr varScale="1">
        <p:scale>
          <a:sx n="103" d="100"/>
          <a:sy n="103" d="100"/>
        </p:scale>
        <p:origin x="4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F4970E-4C6F-4E8A-AF16-97C443A0E17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6774324-33DE-4EB3-A6A6-B418EB8E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002676-1221-4C49-BCE7-A468EF94B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8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0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3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4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6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59C344-0EE4-4FF6-AC8A-C82E75A822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CBEF-57D8-4E9B-8AF0-82EE292BA539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4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A34B15-A2C6-480E-A108-AA27A76742D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6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5AC6-B91B-4882-BDBB-12B47738B81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0929-BC80-4B90-874B-73FB6AC1E3A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1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8773C-07ED-4659-A608-BBAC9E3C9F8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D57CD-8244-4BE0-B883-6E0FDDEC4B07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6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DE80-C299-43C2-B602-A23AC3BAA65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EE1009-4A0C-4184-8174-ADB7E2EBAC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079D6-79C2-400D-B440-A826988E7732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2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86D2A-1A5D-4D4C-B868-D7A8AAB2BF24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59C344-0EE4-4FF6-AC8A-C82E75A822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8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CBEF-57D8-4E9B-8AF0-82EE292BA539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62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A34B15-A2C6-480E-A108-AA27A76742D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26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5AC6-B91B-4882-BDBB-12B47738B81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0929-BC80-4B90-874B-73FB6AC1E3A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3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8773C-07ED-4659-A608-BBAC9E3C9F8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3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D57CD-8244-4BE0-B883-6E0FDDEC4B07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DE80-C299-43C2-B602-A23AC3BAA65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EE1009-4A0C-4184-8174-ADB7E2EBAC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4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079D6-79C2-400D-B440-A826988E7732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2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86D2A-1A5D-4D4C-B868-D7A8AAB2BF24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2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59C344-0EE4-4FF6-AC8A-C82E75A822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4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CBEF-57D8-4E9B-8AF0-82EE292BA539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07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A34B15-A2C6-480E-A108-AA27A76742D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04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5AC6-B91B-4882-BDBB-12B47738B81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8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0929-BC80-4B90-874B-73FB6AC1E3AE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14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8773C-07ED-4659-A608-BBAC9E3C9F80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D57CD-8244-4BE0-B883-6E0FDDEC4B07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46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DE80-C299-43C2-B602-A23AC3BAA65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2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EE1009-4A0C-4184-8174-ADB7E2EBAC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2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079D6-79C2-400D-B440-A826988E7732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60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86D2A-1A5D-4D4C-B868-D7A8AAB2BF24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2D68F-F164-46DD-95E6-CE941F1DEC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D055BE-845D-4CE1-B467-2BCD4CD78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8C3480-6DAF-449F-8E1C-A53BDDE0959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8C3480-6DAF-449F-8E1C-A53BDDE0959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8C3480-6DAF-449F-8E1C-A53BDDE09593}" type="slidenum">
              <a:rPr lang="en-US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ptx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ptx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9-1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1066800"/>
            <a:ext cx="445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 can identify and use parts of a circle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520" y="2667000"/>
            <a:ext cx="5059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 can solve problems involving the circumference of a circle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21283"/>
          <a:stretch>
            <a:fillRect/>
          </a:stretch>
        </p:blipFill>
        <p:spPr/>
      </p:pic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9-1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4258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9-2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0940" y="609600"/>
            <a:ext cx="56082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recognize major arcs, minor arcs, semicircles, central angles and their measures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940" y="3124200"/>
            <a:ext cx="5059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 can find arc length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38275"/>
            <a:ext cx="88963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886200" y="1828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vertex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200400" y="24384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sides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438400" y="2743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radii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286000" y="43434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5486400" y="49530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V="1">
            <a:off x="7696200" y="1981200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H="1" flipV="1">
            <a:off x="7620000" y="22860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  <p:bldP spid="128006" grpId="0"/>
      <p:bldP spid="128007" grpId="0"/>
      <p:bldP spid="128009" grpId="0"/>
      <p:bldP spid="128010" grpId="0" animBg="1"/>
      <p:bldP spid="1280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3288"/>
            <a:ext cx="8686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7084063" y="201012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45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75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7531738" y="1911351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135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057400" y="215900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45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209800" y="2755902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75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5503540" y="2679102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135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057400" y="3299619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165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655940" y="3288507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135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" name="Arc 1"/>
          <p:cNvSpPr/>
          <p:nvPr/>
        </p:nvSpPr>
        <p:spPr>
          <a:xfrm rot="11342659">
            <a:off x="7307880" y="1948075"/>
            <a:ext cx="500561" cy="421325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18783492">
            <a:off x="7329082" y="1799464"/>
            <a:ext cx="500561" cy="421325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8529349">
            <a:off x="7168067" y="1465023"/>
            <a:ext cx="1037220" cy="1090206"/>
          </a:xfrm>
          <a:prstGeom prst="arc">
            <a:avLst>
              <a:gd name="adj1" fmla="val 15788996"/>
              <a:gd name="adj2" fmla="val 177772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4072445">
            <a:off x="7319836" y="1594848"/>
            <a:ext cx="1037220" cy="1090206"/>
          </a:xfrm>
          <a:prstGeom prst="arc">
            <a:avLst>
              <a:gd name="adj1" fmla="val 15788996"/>
              <a:gd name="adj2" fmla="val 177772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4788803">
            <a:off x="7102162" y="1465023"/>
            <a:ext cx="1037220" cy="1090206"/>
          </a:xfrm>
          <a:prstGeom prst="arc">
            <a:avLst>
              <a:gd name="adj1" fmla="val 15788996"/>
              <a:gd name="adj2" fmla="val 177772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0" grpId="0"/>
      <p:bldP spid="139271" grpId="0"/>
      <p:bldP spid="139272" grpId="0"/>
      <p:bldP spid="139273" grpId="0"/>
      <p:bldP spid="139274" grpId="0"/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19225"/>
            <a:ext cx="87534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263" y="3886200"/>
            <a:ext cx="864393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0867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30925"/>
            <a:ext cx="8763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114800" y="1676400"/>
            <a:ext cx="3886200" cy="808038"/>
            <a:chOff x="1680" y="3552"/>
            <a:chExt cx="2448" cy="509"/>
          </a:xfrm>
        </p:grpSpPr>
        <p:sp>
          <p:nvSpPr>
            <p:cNvPr id="15380" name="TextBox 4"/>
            <p:cNvSpPr txBox="1">
              <a:spLocks noChangeArrowheads="1"/>
            </p:cNvSpPr>
            <p:nvPr/>
          </p:nvSpPr>
          <p:spPr bwMode="auto">
            <a:xfrm>
              <a:off x="1680" y="3696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Cambria Math" pitchFamily="18" charset="0"/>
                </a:rPr>
                <a:t>       AC</a:t>
              </a: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15381" name="Arc 6"/>
            <p:cNvSpPr>
              <a:spLocks/>
            </p:cNvSpPr>
            <p:nvPr/>
          </p:nvSpPr>
          <p:spPr bwMode="auto">
            <a:xfrm rot="13408988" flipV="1">
              <a:off x="2160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248400" y="1752600"/>
            <a:ext cx="3886200" cy="808038"/>
            <a:chOff x="1680" y="3552"/>
            <a:chExt cx="2448" cy="509"/>
          </a:xfrm>
        </p:grpSpPr>
        <p:sp>
          <p:nvSpPr>
            <p:cNvPr id="15378" name="TextBox 4"/>
            <p:cNvSpPr txBox="1">
              <a:spLocks noChangeArrowheads="1"/>
            </p:cNvSpPr>
            <p:nvPr/>
          </p:nvSpPr>
          <p:spPr bwMode="auto">
            <a:xfrm>
              <a:off x="1680" y="3696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Cambria Math" pitchFamily="18" charset="0"/>
                </a:rPr>
                <a:t>   m AC  = 80°</a:t>
              </a:r>
            </a:p>
          </p:txBody>
        </p:sp>
        <p:sp>
          <p:nvSpPr>
            <p:cNvPr id="15379" name="Arc 9"/>
            <p:cNvSpPr>
              <a:spLocks/>
            </p:cNvSpPr>
            <p:nvPr/>
          </p:nvSpPr>
          <p:spPr bwMode="auto">
            <a:xfrm rot="13408988" flipV="1">
              <a:off x="2160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267200" y="3657600"/>
            <a:ext cx="3886200" cy="808038"/>
            <a:chOff x="2688" y="2304"/>
            <a:chExt cx="2448" cy="509"/>
          </a:xfrm>
        </p:grpSpPr>
        <p:sp>
          <p:nvSpPr>
            <p:cNvPr id="15376" name="TextBox 4"/>
            <p:cNvSpPr txBox="1">
              <a:spLocks noChangeArrowheads="1"/>
            </p:cNvSpPr>
            <p:nvPr/>
          </p:nvSpPr>
          <p:spPr bwMode="auto">
            <a:xfrm>
              <a:off x="2688" y="2448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Cambria Math" pitchFamily="18" charset="0"/>
                </a:rPr>
                <a:t>       ADC</a:t>
              </a: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15377" name="Arc 12"/>
            <p:cNvSpPr>
              <a:spLocks/>
            </p:cNvSpPr>
            <p:nvPr/>
          </p:nvSpPr>
          <p:spPr bwMode="auto">
            <a:xfrm rot="13408988" flipV="1">
              <a:off x="3216" y="230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6061075" y="3775075"/>
            <a:ext cx="3886200" cy="766763"/>
            <a:chOff x="3818" y="2378"/>
            <a:chExt cx="2448" cy="483"/>
          </a:xfrm>
        </p:grpSpPr>
        <p:sp>
          <p:nvSpPr>
            <p:cNvPr id="15374" name="TextBox 4"/>
            <p:cNvSpPr txBox="1">
              <a:spLocks noChangeArrowheads="1"/>
            </p:cNvSpPr>
            <p:nvPr/>
          </p:nvSpPr>
          <p:spPr bwMode="auto">
            <a:xfrm>
              <a:off x="3818" y="2496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Cambria Math" pitchFamily="18" charset="0"/>
                </a:rPr>
                <a:t>   m ADC  = 280°</a:t>
              </a:r>
            </a:p>
          </p:txBody>
        </p:sp>
        <p:sp>
          <p:nvSpPr>
            <p:cNvPr id="15375" name="Arc 15"/>
            <p:cNvSpPr>
              <a:spLocks/>
            </p:cNvSpPr>
            <p:nvPr/>
          </p:nvSpPr>
          <p:spPr bwMode="auto">
            <a:xfrm rot="13408988" flipV="1">
              <a:off x="4416" y="237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4114800" y="5334000"/>
            <a:ext cx="3886200" cy="808038"/>
            <a:chOff x="2688" y="2304"/>
            <a:chExt cx="2448" cy="509"/>
          </a:xfrm>
        </p:grpSpPr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688" y="2448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Cambria Math" pitchFamily="18" charset="0"/>
                </a:rPr>
                <a:t>       ADC</a:t>
              </a: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15373" name="Arc 20"/>
            <p:cNvSpPr>
              <a:spLocks/>
            </p:cNvSpPr>
            <p:nvPr/>
          </p:nvSpPr>
          <p:spPr bwMode="auto">
            <a:xfrm rot="13408988" flipV="1">
              <a:off x="3216" y="230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5943600" y="5434010"/>
            <a:ext cx="3886200" cy="784225"/>
            <a:chOff x="3840" y="2367"/>
            <a:chExt cx="2448" cy="494"/>
          </a:xfrm>
        </p:grpSpPr>
        <p:sp>
          <p:nvSpPr>
            <p:cNvPr id="15370" name="TextBox 4"/>
            <p:cNvSpPr txBox="1">
              <a:spLocks noChangeArrowheads="1"/>
            </p:cNvSpPr>
            <p:nvPr/>
          </p:nvSpPr>
          <p:spPr bwMode="auto">
            <a:xfrm>
              <a:off x="3840" y="2496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Cambria Math" pitchFamily="18" charset="0"/>
                </a:rPr>
                <a:t>   m ADC  = 180°</a:t>
              </a:r>
            </a:p>
          </p:txBody>
        </p:sp>
        <p:sp>
          <p:nvSpPr>
            <p:cNvPr id="15371" name="Arc 23"/>
            <p:cNvSpPr>
              <a:spLocks/>
            </p:cNvSpPr>
            <p:nvPr/>
          </p:nvSpPr>
          <p:spPr bwMode="auto">
            <a:xfrm rot="13408988" flipV="1">
              <a:off x="4428" y="2367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38125"/>
            <a:ext cx="87344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162800" y="1981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41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391400" y="3276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41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705600" y="2743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139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848600" y="2743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139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371600" y="13716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41</a:t>
            </a:r>
            <a:r>
              <a:rPr lang="en-US" sz="32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572000" y="1371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139</a:t>
            </a:r>
            <a:r>
              <a:rPr lang="en-US" sz="32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1676400" y="3886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319</a:t>
            </a:r>
            <a:r>
              <a:rPr lang="en-US" sz="32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800600" y="3886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180</a:t>
            </a:r>
            <a:r>
              <a:rPr lang="en-US" sz="32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1" name="Arc 10"/>
          <p:cNvSpPr/>
          <p:nvPr/>
        </p:nvSpPr>
        <p:spPr>
          <a:xfrm rot="14456914">
            <a:off x="933448" y="2244295"/>
            <a:ext cx="846534" cy="1048630"/>
          </a:xfrm>
          <a:prstGeom prst="arc">
            <a:avLst>
              <a:gd name="adj1" fmla="val 20878906"/>
              <a:gd name="adj2" fmla="val 3615565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9298911">
            <a:off x="3795565" y="2071896"/>
            <a:ext cx="1882815" cy="1606482"/>
          </a:xfrm>
          <a:prstGeom prst="arc">
            <a:avLst>
              <a:gd name="adj1" fmla="val 18656644"/>
              <a:gd name="adj2" fmla="val 4161809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21091844">
            <a:off x="755588" y="4791259"/>
            <a:ext cx="1468559" cy="1500243"/>
          </a:xfrm>
          <a:prstGeom prst="arc">
            <a:avLst>
              <a:gd name="adj1" fmla="val 17508921"/>
              <a:gd name="adj2" fmla="val 14380239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9298911">
            <a:off x="3898714" y="4692907"/>
            <a:ext cx="1882815" cy="1558000"/>
          </a:xfrm>
          <a:prstGeom prst="arc">
            <a:avLst>
              <a:gd name="adj1" fmla="val 16497784"/>
              <a:gd name="adj2" fmla="val 4161809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  <p:bldP spid="136197" grpId="0"/>
      <p:bldP spid="136198" grpId="0"/>
      <p:bldP spid="136199" grpId="0"/>
      <p:bldP spid="136200" grpId="0"/>
      <p:bldP spid="136201" grpId="0"/>
      <p:bldP spid="136202" grpId="0"/>
      <p:bldP spid="1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296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9809" y="4157588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26x </a:t>
            </a:r>
            <a:r>
              <a:rPr lang="en-US" sz="2800" dirty="0" smtClean="0">
                <a:solidFill>
                  <a:srgbClr val="0000FF"/>
                </a:solidFill>
              </a:rPr>
              <a:t>– 2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80809" y="472757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26x = 182</a:t>
            </a:r>
            <a:r>
              <a:rPr lang="en-US" sz="2800" baseline="30000" dirty="0">
                <a:solidFill>
                  <a:srgbClr val="0000FF"/>
                </a:solidFill>
              </a:rPr>
              <a:t>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38009" y="518477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x = 7</a:t>
            </a:r>
            <a:r>
              <a:rPr lang="en-US" sz="2800" baseline="30000">
                <a:solidFill>
                  <a:srgbClr val="0000FF"/>
                </a:solidFill>
              </a:rPr>
              <a:t>o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10200" y="1676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28°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24600" y="10668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108°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543800" y="14478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44°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715000" y="22098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44</a:t>
            </a:r>
            <a:r>
              <a:rPr lang="en-US" sz="2000" b="1" baseline="30000">
                <a:solidFill>
                  <a:srgbClr val="0000FF"/>
                </a:solidFill>
              </a:rPr>
              <a:t>o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629400" y="2438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136</a:t>
            </a:r>
            <a:r>
              <a:rPr lang="en-US" sz="2000" b="1" baseline="30000">
                <a:solidFill>
                  <a:srgbClr val="0000FF"/>
                </a:solidFill>
              </a:rPr>
              <a:t>o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52600" y="1219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28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28800" y="2057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44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05000" y="30480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44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828800" y="3886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108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28800" y="4800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136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828800" y="56388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152</a:t>
            </a:r>
            <a:r>
              <a:rPr lang="en-US" sz="3600" b="1" baseline="30000">
                <a:solidFill>
                  <a:srgbClr val="0000FF"/>
                </a:solidFill>
              </a:rPr>
              <a:t>o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6746246">
            <a:off x="5977102" y="1587296"/>
            <a:ext cx="1624501" cy="1558000"/>
          </a:xfrm>
          <a:prstGeom prst="arc">
            <a:avLst>
              <a:gd name="adj1" fmla="val 16497784"/>
              <a:gd name="adj2" fmla="val 4161809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789352" y="418335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= </a:t>
            </a:r>
            <a:r>
              <a:rPr lang="en-US" sz="2800" dirty="0">
                <a:solidFill>
                  <a:srgbClr val="0000FF"/>
                </a:solidFill>
              </a:rPr>
              <a:t>180</a:t>
            </a:r>
            <a:r>
              <a:rPr lang="en-US" sz="2800" baseline="30000" dirty="0">
                <a:solidFill>
                  <a:srgbClr val="0000FF"/>
                </a:solidFill>
              </a:rPr>
              <a:t>o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33438"/>
            <a:ext cx="87439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400" y="2209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circumference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90800" y="2971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rgbClr val="0000FF"/>
                </a:solidFill>
              </a:rPr>
              <a:t>θ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35814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3200400"/>
            <a:ext cx="11430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b="1">
                <a:solidFill>
                  <a:srgbClr val="0000FF"/>
                </a:solidFill>
              </a:rPr>
              <a:t>π</a:t>
            </a:r>
            <a:r>
              <a:rPr lang="en-US" sz="2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438400" y="3581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467600" y="17526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467600" y="1752600"/>
            <a:ext cx="6858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7600" y="19050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b="1" dirty="0" smtClean="0">
                <a:solidFill>
                  <a:srgbClr val="0000FF"/>
                </a:solidFill>
              </a:rPr>
              <a:t>θ</a:t>
            </a:r>
            <a:r>
              <a:rPr lang="en-US" sz="2400" b="1" dirty="0" smtClean="0">
                <a:solidFill>
                  <a:srgbClr val="0000FF"/>
                </a:solidFill>
              </a:rPr>
              <a:t>°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8408" y="3620954"/>
            <a:ext cx="2560320" cy="25603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957072" y="3620954"/>
            <a:ext cx="2581656" cy="2560320"/>
          </a:xfrm>
          <a:prstGeom prst="pie">
            <a:avLst>
              <a:gd name="adj1" fmla="val 0"/>
              <a:gd name="adj2" fmla="val 1622289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568" y="4702994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08" y="325162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728" y="47012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6725" y="2365916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   m </a:t>
            </a:r>
            <a:r>
              <a:rPr lang="en-US" sz="3200" dirty="0" smtClean="0">
                <a:solidFill>
                  <a:srgbClr val="0000FF"/>
                </a:solidFill>
                <a:latin typeface="Cambria Math" pitchFamily="18" charset="0"/>
              </a:rPr>
              <a:t>AB  </a:t>
            </a:r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= </a:t>
            </a:r>
            <a:r>
              <a:rPr lang="en-US" sz="3200" dirty="0" smtClean="0">
                <a:solidFill>
                  <a:srgbClr val="0000FF"/>
                </a:solidFill>
                <a:latin typeface="Cambria Math" pitchFamily="18" charset="0"/>
              </a:rPr>
              <a:t>90</a:t>
            </a:r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rot="13408988" flipV="1">
            <a:off x="1298725" y="2137316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88 w 21600"/>
              <a:gd name="T3" fmla="*/ 288 h 21600"/>
              <a:gd name="T4" fmla="*/ 0 w 21600"/>
              <a:gd name="T5" fmla="*/ 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81777" y="2550582"/>
            <a:ext cx="3702942" cy="39818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4360441" y="2550582"/>
            <a:ext cx="3733800" cy="3981877"/>
          </a:xfrm>
          <a:prstGeom prst="pie">
            <a:avLst>
              <a:gd name="adj1" fmla="val 0"/>
              <a:gd name="adj2" fmla="val 1622289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7341" y="4358641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2081" y="2181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2237" y="43238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763054" y="1601812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   m </a:t>
            </a:r>
            <a:r>
              <a:rPr lang="en-US" sz="3200" dirty="0" smtClean="0">
                <a:solidFill>
                  <a:srgbClr val="0000FF"/>
                </a:solidFill>
                <a:latin typeface="Cambria Math" pitchFamily="18" charset="0"/>
              </a:rPr>
              <a:t>XY  </a:t>
            </a:r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= </a:t>
            </a:r>
            <a:r>
              <a:rPr lang="en-US" sz="3200" dirty="0" smtClean="0">
                <a:solidFill>
                  <a:srgbClr val="0000FF"/>
                </a:solidFill>
                <a:latin typeface="Cambria Math" pitchFamily="18" charset="0"/>
              </a:rPr>
              <a:t>90</a:t>
            </a:r>
            <a:r>
              <a:rPr lang="en-US" sz="3200" dirty="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15" name="Arc 9"/>
          <p:cNvSpPr>
            <a:spLocks/>
          </p:cNvSpPr>
          <p:nvPr/>
        </p:nvSpPr>
        <p:spPr bwMode="auto">
          <a:xfrm rot="13408988" flipV="1">
            <a:off x="5495909" y="1467787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88 w 21600"/>
              <a:gd name="T3" fmla="*/ 288 h 21600"/>
              <a:gd name="T4" fmla="*/ 0 w 21600"/>
              <a:gd name="T5" fmla="*/ 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09625"/>
            <a:ext cx="87534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590800" y="1828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same distance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286000" y="2514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514600" y="3886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648200" y="3886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point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2971800" y="5029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equal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2514600" y="5410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congruent</a:t>
            </a: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7315200" y="3810000"/>
            <a:ext cx="685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/>
      <p:bldP spid="121865" grpId="0"/>
      <p:bldP spid="121866" grpId="0"/>
      <p:bldP spid="121867" grpId="0"/>
      <p:bldP spid="1218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8144"/>
            <a:ext cx="79248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0" y="20574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0200" y="2209800"/>
            <a:ext cx="11430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b="1">
                <a:solidFill>
                  <a:srgbClr val="0000FF"/>
                </a:solidFill>
              </a:rPr>
              <a:t>π</a:t>
            </a:r>
            <a:r>
              <a:rPr lang="en-US" sz="2800" b="1">
                <a:solidFill>
                  <a:srgbClr val="0000FF"/>
                </a:solidFill>
              </a:rPr>
              <a:t>(18)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2000" y="2590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71800" y="22098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15.71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51054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60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76400" y="5257800"/>
            <a:ext cx="11430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b="1">
                <a:solidFill>
                  <a:srgbClr val="0000FF"/>
                </a:solidFill>
              </a:rPr>
              <a:t>π</a:t>
            </a:r>
            <a:r>
              <a:rPr lang="en-US" sz="2800" b="1">
                <a:solidFill>
                  <a:srgbClr val="0000FF"/>
                </a:solidFill>
              </a:rPr>
              <a:t>(18)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838200" y="5638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0" y="5257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9.42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98618" y="1066800"/>
            <a:ext cx="2535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d = 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39000" y="2390745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100°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20717183">
            <a:off x="6577173" y="1680566"/>
            <a:ext cx="1498815" cy="1582343"/>
          </a:xfrm>
          <a:prstGeom prst="arc">
            <a:avLst>
              <a:gd name="adj1" fmla="val 19176068"/>
              <a:gd name="adj2" fmla="val 4786008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000009" y="5806413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60°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4549619">
            <a:off x="6489593" y="5015242"/>
            <a:ext cx="1498815" cy="1582343"/>
          </a:xfrm>
          <a:prstGeom prst="arc">
            <a:avLst>
              <a:gd name="adj1" fmla="val 20082079"/>
              <a:gd name="adj2" fmla="val 2965535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203228"/>
            <a:ext cx="1500188" cy="3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  <p:bldP spid="17" grpId="0" animBg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38350"/>
            <a:ext cx="8658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160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14400" y="35814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2600" y="3200400"/>
            <a:ext cx="11430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b="1">
                <a:solidFill>
                  <a:srgbClr val="0000FF"/>
                </a:solidFill>
              </a:rPr>
              <a:t>π</a:t>
            </a:r>
            <a:r>
              <a:rPr lang="en-US" sz="2800" b="1">
                <a:solidFill>
                  <a:srgbClr val="0000FF"/>
                </a:solidFill>
              </a:rPr>
              <a:t>(18)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914400" y="3581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25.13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543800" y="3381345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160°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1676746">
            <a:off x="6826920" y="2494870"/>
            <a:ext cx="1665005" cy="1934936"/>
          </a:xfrm>
          <a:prstGeom prst="arc">
            <a:avLst>
              <a:gd name="adj1" fmla="val 16713367"/>
              <a:gd name="adj2" fmla="val 5578139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21283"/>
          <a:stretch>
            <a:fillRect/>
          </a:stretch>
        </p:blipFill>
        <p:spPr/>
      </p:pic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9-2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0061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143000"/>
            <a:ext cx="882656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" y="22860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43075"/>
            <a:ext cx="87249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90688"/>
            <a:ext cx="88201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38313"/>
            <a:ext cx="87534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232149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471"/>
            <a:ext cx="8853488" cy="32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296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8772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286000" y="1066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on the circle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209800" y="2514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chord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209800" y="2819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09800" y="3657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twice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800600" y="4191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half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505200" y="5410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no!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7772400" y="541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yes!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6324600" y="533400"/>
            <a:ext cx="12192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324600" y="914400"/>
            <a:ext cx="1524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6248400" y="38100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5486400"/>
            <a:ext cx="8382000" cy="75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  <p:bldP spid="122889" grpId="0"/>
      <p:bldP spid="122890" grpId="0"/>
      <p:bldP spid="122891" grpId="0"/>
      <p:bldP spid="122892" grpId="0" animBg="1"/>
      <p:bldP spid="122893" grpId="0" animBg="1"/>
      <p:bldP spid="1228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9-3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0940" y="609600"/>
            <a:ext cx="5608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</a:rPr>
              <a:t>and use relationships between arcs are chords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940" y="2711291"/>
            <a:ext cx="5059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recognize and use relationships between chords and diameters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249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133600" y="2362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bisects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886200" y="2362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chord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133600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arc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962400" y="4495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equidistant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971800" y="4953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758545" y="2514600"/>
            <a:ext cx="76200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2743200"/>
            <a:ext cx="76200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34745" y="2819400"/>
            <a:ext cx="180109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42909" y="29718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76308" y="2743200"/>
            <a:ext cx="180109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9000" y="29718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92284" y="4694742"/>
            <a:ext cx="90055" cy="23899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200899" y="4641056"/>
            <a:ext cx="100446" cy="228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2" grpId="0"/>
      <p:bldP spid="140293" grpId="0"/>
      <p:bldP spid="140294" grpId="0"/>
      <p:bldP spid="1402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6" y="479774"/>
            <a:ext cx="5948485" cy="27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90332"/>
            <a:ext cx="4103751" cy="372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049182" y="5496358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71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 rot="20388981">
            <a:off x="6126125" y="4774016"/>
            <a:ext cx="847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84492" y="4344794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+ 30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34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28434" y="1580530"/>
            <a:ext cx="1123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71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72400" y="4953001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71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791200" y="4343400"/>
            <a:ext cx="2286000" cy="8072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20589493">
            <a:off x="6429376" y="4107142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60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32737" y="2194707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20435547">
            <a:off x="7230289" y="4411146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67200" y="21910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700075" y="4062962"/>
            <a:ext cx="1377125" cy="2804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501274">
            <a:off x="7100450" y="3787691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34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20435547">
            <a:off x="6452185" y="4232444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1419" y="4836304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+ 900 = 1156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1692" y="537824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256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41692" y="579225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16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20435547">
            <a:off x="6329620" y="4297443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20435547">
            <a:off x="6636723" y="4937493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905000" y="2739642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167503" y="2745755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57" grpId="1"/>
      <p:bldP spid="151558" grpId="0"/>
      <p:bldP spid="151561" grpId="0"/>
      <p:bldP spid="10" grpId="0"/>
      <p:bldP spid="11" grpId="0"/>
      <p:bldP spid="11" grpId="1"/>
      <p:bldP spid="14" grpId="0"/>
      <p:bldP spid="14" grpId="1"/>
      <p:bldP spid="15" grpId="0"/>
      <p:bldP spid="16" grpId="0"/>
      <p:bldP spid="17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01261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396711" y="1538260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655439" y="150275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323975" y="2407444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604213" y="2337089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524000" y="3200400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45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600200" y="4036219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90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39" y="1114425"/>
            <a:ext cx="3574109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7277801" y="1676400"/>
            <a:ext cx="875599" cy="1295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3271279">
            <a:off x="7561710" y="2053669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980524">
            <a:off x="7511149" y="1445567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45º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822110" y="3200400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45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876800" y="4036219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45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5492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2" grpId="0"/>
      <p:bldP spid="150533" grpId="0"/>
      <p:bldP spid="150534" grpId="0"/>
      <p:bldP spid="150535" grpId="0"/>
      <p:bldP spid="150537" grpId="0"/>
      <p:bldP spid="16" grpId="0"/>
      <p:bldP spid="17" grpId="0"/>
      <p:bldP spid="150536" grpId="0"/>
      <p:bldP spid="1505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839200" cy="28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25146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vertices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3352800"/>
            <a:ext cx="109728" cy="1097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77200" y="2527346"/>
            <a:ext cx="109728" cy="1097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96764" y="3962400"/>
            <a:ext cx="109728" cy="1097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>
            <a:endCxn id="10" idx="6"/>
          </p:cNvCxnSpPr>
          <p:nvPr/>
        </p:nvCxnSpPr>
        <p:spPr>
          <a:xfrm flipV="1">
            <a:off x="6243133" y="2582210"/>
            <a:ext cx="1943795" cy="8254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4"/>
          </p:cNvCxnSpPr>
          <p:nvPr/>
        </p:nvCxnSpPr>
        <p:spPr>
          <a:xfrm flipH="1" flipV="1">
            <a:off x="8132064" y="2637074"/>
            <a:ext cx="158359" cy="13413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  <a:endCxn id="11" idx="6"/>
          </p:cNvCxnSpPr>
          <p:nvPr/>
        </p:nvCxnSpPr>
        <p:spPr>
          <a:xfrm>
            <a:off x="6172200" y="3407664"/>
            <a:ext cx="2134292" cy="609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246619" y="3810000"/>
            <a:ext cx="176370" cy="1219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394289" y="5029200"/>
            <a:ext cx="205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inscribed triangle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733800" y="3755654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vertices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30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44812" y="2434544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13402" y="3870199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75202" y="2209472"/>
            <a:ext cx="68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3x =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57400" y="47244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360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553908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x = 120º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67400" y="4553634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8x = 360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2200" y="5368314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x = 45º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0134" y="222005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120º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20428" y="2450888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120º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00200" y="387020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120º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86400" y="290197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45º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772400" y="2904552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45º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584373" y="197864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135º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4536" y="395928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135º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960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9-3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030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9-4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0940" y="609600"/>
            <a:ext cx="5608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the measure of inscribed angles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940" y="2711291"/>
            <a:ext cx="5059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measures of angles  of inscribed triangles and quadrilaterals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66672"/>
            <a:ext cx="508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86200" y="2080153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60º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5879043">
            <a:off x="3271345" y="2553774"/>
            <a:ext cx="1700575" cy="2379201"/>
          </a:xfrm>
          <a:prstGeom prst="arc">
            <a:avLst>
              <a:gd name="adj1" fmla="val 16150605"/>
              <a:gd name="adj2" fmla="val 4317841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900613"/>
            <a:ext cx="3390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786062"/>
            <a:ext cx="3648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14388"/>
            <a:ext cx="4457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667000" y="1193266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E</a:t>
            </a:r>
          </a:p>
        </p:txBody>
      </p: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866775" y="2102643"/>
            <a:ext cx="838200" cy="519113"/>
            <a:chOff x="2928" y="768"/>
            <a:chExt cx="528" cy="327"/>
          </a:xfrm>
        </p:grpSpPr>
        <p:sp>
          <p:nvSpPr>
            <p:cNvPr id="123910" name="Text Box 6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</a:rPr>
                <a:t>EA</a:t>
              </a:r>
            </a:p>
          </p:txBody>
        </p:sp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1857375" y="2102643"/>
            <a:ext cx="838200" cy="519113"/>
            <a:chOff x="2928" y="768"/>
            <a:chExt cx="528" cy="327"/>
          </a:xfrm>
        </p:grpSpPr>
        <p:sp>
          <p:nvSpPr>
            <p:cNvPr id="123915" name="Text Box 11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EC</a:t>
              </a:r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17" name="Group 13"/>
          <p:cNvGrpSpPr>
            <a:grpSpLocks/>
          </p:cNvGrpSpPr>
          <p:nvPr/>
        </p:nvGrpSpPr>
        <p:grpSpPr bwMode="auto">
          <a:xfrm>
            <a:off x="3076575" y="2102643"/>
            <a:ext cx="838200" cy="519113"/>
            <a:chOff x="2928" y="768"/>
            <a:chExt cx="528" cy="327"/>
          </a:xfrm>
        </p:grpSpPr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ED</a:t>
              </a:r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20" name="Group 16"/>
          <p:cNvGrpSpPr>
            <a:grpSpLocks/>
          </p:cNvGrpSpPr>
          <p:nvPr/>
        </p:nvGrpSpPr>
        <p:grpSpPr bwMode="auto">
          <a:xfrm>
            <a:off x="4219575" y="2102643"/>
            <a:ext cx="838200" cy="519113"/>
            <a:chOff x="2928" y="768"/>
            <a:chExt cx="528" cy="327"/>
          </a:xfrm>
        </p:grpSpPr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EB</a:t>
              </a:r>
            </a:p>
          </p:txBody>
        </p:sp>
        <p:sp>
          <p:nvSpPr>
            <p:cNvPr id="123922" name="Line 18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23" name="Group 19"/>
          <p:cNvGrpSpPr>
            <a:grpSpLocks/>
          </p:cNvGrpSpPr>
          <p:nvPr/>
        </p:nvGrpSpPr>
        <p:grpSpPr bwMode="auto">
          <a:xfrm>
            <a:off x="893763" y="3193256"/>
            <a:ext cx="838200" cy="519113"/>
            <a:chOff x="2928" y="768"/>
            <a:chExt cx="528" cy="327"/>
          </a:xfrm>
        </p:grpSpPr>
        <p:sp>
          <p:nvSpPr>
            <p:cNvPr id="123924" name="Text Box 20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AB</a:t>
              </a:r>
            </a:p>
          </p:txBody>
        </p:sp>
        <p:sp>
          <p:nvSpPr>
            <p:cNvPr id="123925" name="Line 21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1884363" y="3193256"/>
            <a:ext cx="838200" cy="519113"/>
            <a:chOff x="2928" y="768"/>
            <a:chExt cx="528" cy="327"/>
          </a:xfrm>
        </p:grpSpPr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2928" y="7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CD</a:t>
              </a:r>
            </a:p>
          </p:txBody>
        </p:sp>
        <p:sp>
          <p:nvSpPr>
            <p:cNvPr id="123928" name="Line 24"/>
            <p:cNvSpPr>
              <a:spLocks noChangeShapeType="1"/>
            </p:cNvSpPr>
            <p:nvPr/>
          </p:nvSpPr>
          <p:spPr bwMode="auto">
            <a:xfrm>
              <a:off x="2976" y="768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29" name="Group 25"/>
          <p:cNvGrpSpPr>
            <a:grpSpLocks/>
          </p:cNvGrpSpPr>
          <p:nvPr/>
        </p:nvGrpSpPr>
        <p:grpSpPr bwMode="auto">
          <a:xfrm>
            <a:off x="3990975" y="3838576"/>
            <a:ext cx="838200" cy="519113"/>
            <a:chOff x="2082" y="1122"/>
            <a:chExt cx="528" cy="327"/>
          </a:xfrm>
        </p:grpSpPr>
        <p:sp>
          <p:nvSpPr>
            <p:cNvPr id="123930" name="Text Box 26"/>
            <p:cNvSpPr txBox="1">
              <a:spLocks noChangeArrowheads="1"/>
            </p:cNvSpPr>
            <p:nvPr/>
          </p:nvSpPr>
          <p:spPr bwMode="auto">
            <a:xfrm>
              <a:off x="2082" y="112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</a:rPr>
                <a:t>AB</a:t>
              </a:r>
            </a:p>
          </p:txBody>
        </p:sp>
        <p:sp>
          <p:nvSpPr>
            <p:cNvPr id="123931" name="Line 27"/>
            <p:cNvSpPr>
              <a:spLocks noChangeShapeType="1"/>
            </p:cNvSpPr>
            <p:nvPr/>
          </p:nvSpPr>
          <p:spPr bwMode="auto">
            <a:xfrm>
              <a:off x="2148" y="1152"/>
              <a:ext cx="3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4025901" y="4800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 mm</a:t>
            </a: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4219575" y="547687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 </a:t>
            </a:r>
            <a:r>
              <a:rPr lang="en-US" sz="2800" b="1" dirty="0" smtClean="0">
                <a:solidFill>
                  <a:srgbClr val="0000FF"/>
                </a:solidFill>
              </a:rPr>
              <a:t>cm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123936" name="Group 32"/>
          <p:cNvGrpSpPr>
            <a:grpSpLocks noChangeAspect="1"/>
          </p:cNvGrpSpPr>
          <p:nvPr/>
        </p:nvGrpSpPr>
        <p:grpSpPr bwMode="auto">
          <a:xfrm>
            <a:off x="2438400" y="1269466"/>
            <a:ext cx="284163" cy="284163"/>
            <a:chOff x="2493" y="863"/>
            <a:chExt cx="288" cy="288"/>
          </a:xfrm>
        </p:grpSpPr>
        <p:sp>
          <p:nvSpPr>
            <p:cNvPr id="123934" name="Oval 30"/>
            <p:cNvSpPr>
              <a:spLocks noChangeAspect="1" noChangeArrowheads="1"/>
            </p:cNvSpPr>
            <p:nvPr/>
          </p:nvSpPr>
          <p:spPr bwMode="auto">
            <a:xfrm>
              <a:off x="2493" y="863"/>
              <a:ext cx="288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Oval 31"/>
            <p:cNvSpPr>
              <a:spLocks noChangeAspect="1" noChangeArrowheads="1"/>
            </p:cNvSpPr>
            <p:nvPr/>
          </p:nvSpPr>
          <p:spPr bwMode="auto">
            <a:xfrm>
              <a:off x="2614" y="996"/>
              <a:ext cx="40" cy="4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36525"/>
            <a:ext cx="2943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581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543550"/>
            <a:ext cx="3714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32" grpId="0"/>
      <p:bldP spid="1239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86200" y="1143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vertex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121408" y="1657923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chords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4572000" y="4114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half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106168" y="4952999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twice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20584" y="4552889"/>
            <a:ext cx="59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xº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00800" y="5475159"/>
            <a:ext cx="59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2xº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9891162">
            <a:off x="7843672" y="1494174"/>
            <a:ext cx="457200" cy="533400"/>
          </a:xfrm>
          <a:prstGeom prst="arc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2" grpId="0"/>
      <p:bldP spid="140294" grpId="0"/>
      <p:bldP spid="140295" grpId="0"/>
      <p:bldP spid="19" grpId="0"/>
      <p:bldP spid="20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3429000" cy="264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8752"/>
            <a:ext cx="3785616" cy="291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c 1"/>
          <p:cNvSpPr/>
          <p:nvPr/>
        </p:nvSpPr>
        <p:spPr>
          <a:xfrm rot="18097310">
            <a:off x="7096315" y="3672672"/>
            <a:ext cx="457200" cy="4572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15527794">
            <a:off x="5702113" y="1823093"/>
            <a:ext cx="1665005" cy="2087092"/>
          </a:xfrm>
          <a:prstGeom prst="arc">
            <a:avLst>
              <a:gd name="adj1" fmla="val 16713367"/>
              <a:gd name="adj2" fmla="val 4634162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4600" y="2519013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60º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6200000" flipH="1">
            <a:off x="7213422" y="2433702"/>
            <a:ext cx="385356" cy="48051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5981595">
            <a:off x="5810825" y="2609451"/>
            <a:ext cx="1455407" cy="1828434"/>
          </a:xfrm>
          <a:prstGeom prst="arc">
            <a:avLst>
              <a:gd name="adj1" fmla="val 16976793"/>
              <a:gd name="adj2" fmla="val 3434316"/>
            </a:avLst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62200" y="352366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80º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/>
      <p:bldP spid="8" grpId="0" animBg="1"/>
      <p:bldP spid="9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55336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2948"/>
            <a:ext cx="3657600" cy="27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96959" y="2844595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39º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78911" y="3556862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58º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943975" cy="207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4600" y="3131867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Right angle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05600" y="2750210"/>
            <a:ext cx="704309" cy="2215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1382" y="2750210"/>
            <a:ext cx="274818" cy="12883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55546" y="3982498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180º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791880">
            <a:off x="7263289" y="2774499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975"/>
            <a:ext cx="4229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2" y="942975"/>
            <a:ext cx="26289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7959887">
            <a:off x="6362460" y="1280846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3x – 9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57400" y="3428999"/>
            <a:ext cx="262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+ 2x + 4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1400" y="3425103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+ 90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343549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= 180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47850" y="3954819"/>
            <a:ext cx="318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5x + 85 = 180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72095" y="4630439"/>
            <a:ext cx="318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19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85900" y="1603875"/>
            <a:ext cx="81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48º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38600" y="1628543"/>
            <a:ext cx="81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42º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38300" y="2279495"/>
            <a:ext cx="81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84º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68041" y="2176431"/>
            <a:ext cx="81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96º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3264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657600" cy="3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777469">
            <a:off x="7027261" y="2806080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7955" y="393098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+ 24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4882" y="442249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49 + 576 = 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5155" y="496444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625 = 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5155" y="537845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25 = x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67400" y="2504444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43000" y="289752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CD = 12.5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2130"/>
            <a:ext cx="8496300" cy="22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535395" y="3280638"/>
            <a:ext cx="3422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supplementary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63550" y="3956258"/>
            <a:ext cx="3422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(sum of 180º)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281893" cy="112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36273"/>
            <a:ext cx="4038600" cy="37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06650" y="3505200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60º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68145" y="5257800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70º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3182034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m∠A</a:t>
            </a:r>
            <a:r>
              <a:rPr lang="en-US" sz="36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 = 180 – 70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64673" y="3828365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= 110˚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2509" y="4611469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m∠D</a:t>
            </a:r>
            <a:r>
              <a:rPr lang="en-US" sz="36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 = 180 – 60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92382" y="525780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= 120˚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799"/>
            <a:ext cx="4953000" cy="11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33875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91200" y="259080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5x + 20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1800" y="2286000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10x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75299" y="2990910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7x - 8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" y="252924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5x + 20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0700" y="2529245"/>
            <a:ext cx="262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+ 7x – 8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76600" y="2529172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= 180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66800" y="3180336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12x + 12 = 180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00200" y="3810000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38530" y="2588673"/>
            <a:ext cx="748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90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81800" y="2329191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140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52835" y="3041836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90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135433" y="4333220"/>
            <a:ext cx="90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40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4912"/>
            <a:ext cx="6200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111468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95600" y="381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congruent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0" y="640556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radii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8934" y="2438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center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29000" y="4267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similar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696074" y="2607562"/>
            <a:ext cx="973835" cy="973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373747" y="2231136"/>
            <a:ext cx="1618488" cy="1618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5998" y="0"/>
            <a:ext cx="9000877" cy="4846320"/>
          </a:xfrm>
        </p:spPr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10-4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182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WARM-UP:  Chapter 10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56" y="230356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Find AD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34" y="3134792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2.  Find YD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95976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3.  Find DC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44" y="482948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4.  Find m CB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 rot="19060757">
            <a:off x="2007506" y="4811990"/>
            <a:ext cx="749447" cy="67919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18539926">
            <a:off x="6679396" y="3496801"/>
            <a:ext cx="533400" cy="57659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438400" y="2325002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20112" y="3113787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456688" y="395976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33334" y="4724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46º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44" y="2270399"/>
            <a:ext cx="3191256" cy="3531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333756" y="114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Suppose YC = 29, AB = 42 and m AB = 92º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rc 24"/>
          <p:cNvSpPr/>
          <p:nvPr/>
        </p:nvSpPr>
        <p:spPr>
          <a:xfrm rot="18539926">
            <a:off x="5853389" y="1116315"/>
            <a:ext cx="533400" cy="57659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51" y="2596202"/>
            <a:ext cx="3904932" cy="3401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WARM-UP:  Chapter 10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47" y="1111337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If the circumference of a circle is 100 feet, find the radius of the circle.  Round to the nearest tenth. 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583" y="3829266"/>
            <a:ext cx="444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3.  Find the length of UQ if  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TA = 12 cm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583" y="3073143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2.  Find m USQ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44" y="5091090"/>
            <a:ext cx="574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dirty="0" smtClean="0">
                <a:solidFill>
                  <a:prstClr val="black"/>
                </a:solidFill>
              </a:rPr>
              <a:t>In circle A, TPQ is called a _____________________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 rot="19060757">
            <a:off x="1948154" y="3043569"/>
            <a:ext cx="910903" cy="82784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18539926">
            <a:off x="2712952" y="5012903"/>
            <a:ext cx="685872" cy="80595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53029" y="1974514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15.9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78015" y="3085033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230º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01615" y="5516932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semicircle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33334" y="424295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27.23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8539926">
            <a:off x="3777402" y="3802582"/>
            <a:ext cx="533400" cy="57659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4414041"/>
            <a:ext cx="7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9-5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0940" y="609600"/>
            <a:ext cx="5608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use properties of tangents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940" y="2711291"/>
            <a:ext cx="5059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solve problems involving circumscribed polygons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6007"/>
            <a:ext cx="8739819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line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971800" y="1480768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one point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667000" y="281204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point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438400" y="3200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intersects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657600" y="44958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tangent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961632" y="1736244"/>
            <a:ext cx="106680" cy="11383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05600" y="685800"/>
            <a:ext cx="637309" cy="2057400"/>
          </a:xfrm>
          <a:prstGeom prst="straightConnector1">
            <a:avLst/>
          </a:prstGeom>
          <a:ln w="412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150918" y="5019020"/>
            <a:ext cx="3318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radius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16382" y="4769849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perpendicular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74526" y="4984382"/>
            <a:ext cx="221673" cy="557858"/>
          </a:xfrm>
          <a:prstGeom prst="straightConnector1">
            <a:avLst/>
          </a:prstGeom>
          <a:ln w="41275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7541028">
            <a:off x="7647903" y="5012283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2" grpId="0"/>
      <p:bldP spid="140293" grpId="0"/>
      <p:bldP spid="140294" grpId="0"/>
      <p:bldP spid="140295" grpId="0"/>
      <p:bldP spid="2" grpId="0" animBg="1"/>
      <p:bldP spid="19" grpId="0"/>
      <p:bldP spid="20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22564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68682" y="29718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exterior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50918" y="3581400"/>
            <a:ext cx="3318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congruent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61755" y="323341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tangent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15200" y="3326927"/>
            <a:ext cx="1219200" cy="777693"/>
          </a:xfrm>
          <a:prstGeom prst="straightConnector1">
            <a:avLst/>
          </a:prstGeom>
          <a:ln w="41275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197435" y="4104620"/>
            <a:ext cx="1336965" cy="408827"/>
          </a:xfrm>
          <a:prstGeom prst="straightConnector1">
            <a:avLst/>
          </a:prstGeom>
          <a:ln w="41275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793180" y="4182068"/>
            <a:ext cx="187038" cy="278928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24800" y="3617165"/>
            <a:ext cx="110836" cy="278929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0275"/>
            <a:ext cx="8877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03127" y="36576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7541028">
            <a:off x="7038303" y="3178441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996545" y="36576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837" y="337846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+ </a:t>
            </a:r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13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4764" y="3869977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 </a:t>
            </a:r>
            <a:r>
              <a:rPr lang="en-US" sz="2800" b="1" dirty="0" smtClean="0">
                <a:solidFill>
                  <a:srgbClr val="0000FF"/>
                </a:solidFill>
              </a:rPr>
              <a:t>+ 25 = 169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85037" y="441192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 </a:t>
            </a:r>
            <a:r>
              <a:rPr lang="en-US" sz="2800" b="1" dirty="0" smtClean="0">
                <a:solidFill>
                  <a:srgbClr val="0000FF"/>
                </a:solidFill>
              </a:rPr>
              <a:t>= 144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81573" y="4932641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12</a:t>
            </a:r>
            <a:endParaRPr 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36427" y="2949342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x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47888"/>
            <a:ext cx="85153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3429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2x – 10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62200" y="3429000"/>
            <a:ext cx="262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= x + 18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36518" y="4186894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28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9927"/>
            <a:ext cx="91059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00400" y="17526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sides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81400" y="21336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tangent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181600" cy="33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743200" y="21336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88773" y="37338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39191" y="3735802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92036" y="50292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X = 10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43063"/>
            <a:ext cx="8839200" cy="2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552700" y="2496096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distance around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438400" y="295776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 = </a:t>
            </a:r>
            <a:r>
              <a:rPr lang="el-GR" sz="2800" b="1" dirty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d</a:t>
            </a:r>
            <a:endParaRPr lang="el-GR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343400" y="3048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 = 2</a:t>
            </a:r>
            <a:r>
              <a:rPr lang="el-GR" sz="2800" b="1" dirty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r</a:t>
            </a:r>
            <a:endParaRPr lang="el-GR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4038600"/>
            <a:ext cx="4419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21726" y="2003823"/>
            <a:ext cx="1716187" cy="1769083"/>
          </a:xfrm>
          <a:custGeom>
            <a:avLst/>
            <a:gdLst>
              <a:gd name="connsiteX0" fmla="*/ 112374 w 1716187"/>
              <a:gd name="connsiteY0" fmla="*/ 472677 h 1769083"/>
              <a:gd name="connsiteX1" fmla="*/ 521949 w 1716187"/>
              <a:gd name="connsiteY1" fmla="*/ 53577 h 1769083"/>
              <a:gd name="connsiteX2" fmla="*/ 1236324 w 1716187"/>
              <a:gd name="connsiteY2" fmla="*/ 63102 h 1769083"/>
              <a:gd name="connsiteX3" fmla="*/ 1693524 w 1716187"/>
              <a:gd name="connsiteY3" fmla="*/ 577452 h 1769083"/>
              <a:gd name="connsiteX4" fmla="*/ 1598274 w 1716187"/>
              <a:gd name="connsiteY4" fmla="*/ 1396602 h 1769083"/>
              <a:gd name="connsiteX5" fmla="*/ 1179174 w 1716187"/>
              <a:gd name="connsiteY5" fmla="*/ 1701402 h 1769083"/>
              <a:gd name="connsiteX6" fmla="*/ 426699 w 1716187"/>
              <a:gd name="connsiteY6" fmla="*/ 1729977 h 1769083"/>
              <a:gd name="connsiteX7" fmla="*/ 26649 w 1716187"/>
              <a:gd name="connsiteY7" fmla="*/ 1244202 h 1769083"/>
              <a:gd name="connsiteX8" fmla="*/ 36174 w 1716187"/>
              <a:gd name="connsiteY8" fmla="*/ 701277 h 1769083"/>
              <a:gd name="connsiteX9" fmla="*/ 36174 w 1716187"/>
              <a:gd name="connsiteY9" fmla="*/ 701277 h 176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187" h="1769083">
                <a:moveTo>
                  <a:pt x="112374" y="472677"/>
                </a:moveTo>
                <a:cubicBezTo>
                  <a:pt x="223499" y="297258"/>
                  <a:pt x="334624" y="121839"/>
                  <a:pt x="521949" y="53577"/>
                </a:cubicBezTo>
                <a:cubicBezTo>
                  <a:pt x="709274" y="-14685"/>
                  <a:pt x="1041062" y="-24210"/>
                  <a:pt x="1236324" y="63102"/>
                </a:cubicBezTo>
                <a:cubicBezTo>
                  <a:pt x="1431586" y="150414"/>
                  <a:pt x="1633199" y="355202"/>
                  <a:pt x="1693524" y="577452"/>
                </a:cubicBezTo>
                <a:cubicBezTo>
                  <a:pt x="1753849" y="799702"/>
                  <a:pt x="1683999" y="1209277"/>
                  <a:pt x="1598274" y="1396602"/>
                </a:cubicBezTo>
                <a:cubicBezTo>
                  <a:pt x="1512549" y="1583927"/>
                  <a:pt x="1374437" y="1645840"/>
                  <a:pt x="1179174" y="1701402"/>
                </a:cubicBezTo>
                <a:cubicBezTo>
                  <a:pt x="983912" y="1756965"/>
                  <a:pt x="618786" y="1806177"/>
                  <a:pt x="426699" y="1729977"/>
                </a:cubicBezTo>
                <a:cubicBezTo>
                  <a:pt x="234612" y="1653777"/>
                  <a:pt x="91736" y="1415652"/>
                  <a:pt x="26649" y="1244202"/>
                </a:cubicBezTo>
                <a:cubicBezTo>
                  <a:pt x="-38438" y="1072752"/>
                  <a:pt x="36174" y="701277"/>
                  <a:pt x="36174" y="701277"/>
                </a:cubicBezTo>
                <a:lnTo>
                  <a:pt x="36174" y="701277"/>
                </a:lnTo>
              </a:path>
            </a:pathLst>
          </a:custGeom>
          <a:noFill/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  <p:bldP spid="125958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9-5 worksheet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sz="3600" dirty="0" smtClean="0"/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8176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9-6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64469" y="933896"/>
            <a:ext cx="5608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write the equation of a circle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940" y="2711291"/>
            <a:ext cx="5059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graph a circle on the coordinate plane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009775"/>
            <a:ext cx="9058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4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center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0" y="2362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(h, k)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0" y="2667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radius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4400" y="2743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46482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(x – </a:t>
            </a:r>
            <a:r>
              <a:rPr lang="en-US" sz="4000" b="1">
                <a:solidFill>
                  <a:srgbClr val="C00000"/>
                </a:solidFill>
              </a:rPr>
              <a:t>h</a:t>
            </a:r>
            <a:r>
              <a:rPr lang="en-US" sz="4000" b="1">
                <a:solidFill>
                  <a:srgbClr val="0000FF"/>
                </a:solidFill>
              </a:rPr>
              <a:t>)</a:t>
            </a:r>
            <a:r>
              <a:rPr lang="en-US" sz="4000" b="1" baseline="30000">
                <a:solidFill>
                  <a:srgbClr val="0000FF"/>
                </a:solidFill>
              </a:rPr>
              <a:t>2</a:t>
            </a:r>
            <a:r>
              <a:rPr lang="en-US" sz="4000" b="1">
                <a:solidFill>
                  <a:srgbClr val="0000FF"/>
                </a:solidFill>
              </a:rPr>
              <a:t> + (y – </a:t>
            </a:r>
            <a:r>
              <a:rPr lang="en-US" sz="4000" b="1">
                <a:solidFill>
                  <a:srgbClr val="C00000"/>
                </a:solidFill>
              </a:rPr>
              <a:t>k</a:t>
            </a:r>
            <a:r>
              <a:rPr lang="en-US" sz="4000" b="1">
                <a:solidFill>
                  <a:srgbClr val="0000FF"/>
                </a:solidFill>
              </a:rPr>
              <a:t>)</a:t>
            </a:r>
            <a:r>
              <a:rPr lang="en-US" sz="4000" b="1" baseline="30000">
                <a:solidFill>
                  <a:srgbClr val="0000FF"/>
                </a:solidFill>
              </a:rPr>
              <a:t>2</a:t>
            </a:r>
            <a:r>
              <a:rPr lang="en-US" sz="4000" b="1">
                <a:solidFill>
                  <a:srgbClr val="0000FF"/>
                </a:solidFill>
              </a:rPr>
              <a:t> = </a:t>
            </a:r>
            <a:r>
              <a:rPr lang="en-US" sz="4000" b="1">
                <a:solidFill>
                  <a:srgbClr val="C00000"/>
                </a:solidFill>
              </a:rPr>
              <a:t>r</a:t>
            </a:r>
            <a:r>
              <a:rPr lang="en-US" sz="4000" b="1" baseline="3000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99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457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b="3191"/>
          <a:stretch>
            <a:fillRect/>
          </a:stretch>
        </p:blipFill>
        <p:spPr bwMode="auto">
          <a:xfrm>
            <a:off x="5257800" y="1905000"/>
            <a:ext cx="4038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</a:t>
            </a:r>
            <a:r>
              <a:rPr lang="en-US" sz="3600" b="1">
                <a:solidFill>
                  <a:srgbClr val="C00000"/>
                </a:solidFill>
              </a:rPr>
              <a:t>h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</a:t>
            </a:r>
            <a:r>
              <a:rPr lang="en-US" sz="3600" b="1">
                <a:solidFill>
                  <a:srgbClr val="C00000"/>
                </a:solidFill>
              </a:rPr>
              <a:t>k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</a:t>
            </a:r>
            <a:r>
              <a:rPr lang="en-US" sz="3600" b="1">
                <a:solidFill>
                  <a:srgbClr val="C00000"/>
                </a:solidFill>
              </a:rPr>
              <a:t>r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 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  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-2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4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196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5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+ 2)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4)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25</a:t>
            </a:r>
            <a:endParaRPr lang="en-US" sz="3600" b="1" baseline="3000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0" y="3200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2362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0386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3200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3200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2438400"/>
            <a:ext cx="1676400" cy="16764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314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b="3191"/>
          <a:stretch>
            <a:fillRect/>
          </a:stretch>
        </p:blipFill>
        <p:spPr bwMode="auto">
          <a:xfrm>
            <a:off x="5105400" y="1905000"/>
            <a:ext cx="4038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</a:t>
            </a:r>
            <a:r>
              <a:rPr lang="en-US" sz="3600" b="1">
                <a:solidFill>
                  <a:srgbClr val="C00000"/>
                </a:solidFill>
              </a:rPr>
              <a:t>h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</a:t>
            </a:r>
            <a:r>
              <a:rPr lang="en-US" sz="3600" b="1">
                <a:solidFill>
                  <a:srgbClr val="C00000"/>
                </a:solidFill>
              </a:rPr>
              <a:t>k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</a:t>
            </a:r>
            <a:r>
              <a:rPr lang="en-US" sz="3600" b="1">
                <a:solidFill>
                  <a:srgbClr val="C00000"/>
                </a:solidFill>
              </a:rPr>
              <a:t>r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 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  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3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0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196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4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3)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y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16</a:t>
            </a:r>
            <a:endParaRPr lang="en-US" sz="3600" b="1" baseline="3000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438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4572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96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3276600"/>
            <a:ext cx="1371600" cy="13716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10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b="3191"/>
          <a:stretch>
            <a:fillRect/>
          </a:stretch>
        </p:blipFill>
        <p:spPr bwMode="auto">
          <a:xfrm>
            <a:off x="4876800" y="1828800"/>
            <a:ext cx="4038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</a:t>
            </a:r>
            <a:r>
              <a:rPr lang="en-US" sz="3600" b="1">
                <a:solidFill>
                  <a:srgbClr val="C00000"/>
                </a:solidFill>
              </a:rPr>
              <a:t>h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</a:t>
            </a:r>
            <a:r>
              <a:rPr lang="en-US" sz="3600" b="1">
                <a:solidFill>
                  <a:srgbClr val="C00000"/>
                </a:solidFill>
              </a:rPr>
              <a:t>k</a:t>
            </a:r>
            <a:r>
              <a:rPr lang="en-US" sz="3600" b="1">
                <a:solidFill>
                  <a:srgbClr val="0000FF"/>
                </a:solidFill>
              </a:rPr>
              <a:t>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</a:t>
            </a:r>
            <a:r>
              <a:rPr lang="en-US" sz="3600" b="1">
                <a:solidFill>
                  <a:srgbClr val="C00000"/>
                </a:solidFill>
              </a:rPr>
              <a:t>r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(x – 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 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   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0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2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7200" y="4114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6 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x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+ (y – 2)</a:t>
            </a:r>
            <a:r>
              <a:rPr lang="en-US" sz="3600" b="1" baseline="30000">
                <a:solidFill>
                  <a:srgbClr val="0000FF"/>
                </a:solidFill>
              </a:rPr>
              <a:t>2</a:t>
            </a:r>
            <a:r>
              <a:rPr lang="en-US" sz="3600" b="1">
                <a:solidFill>
                  <a:srgbClr val="0000FF"/>
                </a:solidFill>
              </a:rPr>
              <a:t> = 36</a:t>
            </a:r>
            <a:endParaRPr lang="en-US" sz="3600" b="1" baseline="3000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3429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18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4495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429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3429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2514600"/>
            <a:ext cx="1981200" cy="20574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5849"/>
            <a:ext cx="5139973" cy="44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47950" y="2571749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(5, 9)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00600" y="2581274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47950" y="3790949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(-7, 1)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48200" y="3800474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38425" y="5043487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(0, 4)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24425" y="5043487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69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3350"/>
            <a:ext cx="89535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42875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(-1, 4)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r = 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29200" y="150495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(3, 0)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1800" y="1524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r = 5</a:t>
            </a:r>
          </a:p>
        </p:txBody>
      </p:sp>
      <p:sp>
        <p:nvSpPr>
          <p:cNvPr id="7" name="Oval 6"/>
          <p:cNvSpPr/>
          <p:nvPr/>
        </p:nvSpPr>
        <p:spPr>
          <a:xfrm>
            <a:off x="21336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3352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4196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886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3429000"/>
            <a:ext cx="1066800" cy="10668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15200" y="4572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15200" y="3733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5410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9600" y="4572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0" y="4572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3200" y="3810000"/>
            <a:ext cx="1752600" cy="16764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8720" y="0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4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89725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558244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(0, -2)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560149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r = </a:t>
            </a:r>
            <a:r>
              <a:rPr lang="en-US" sz="3600" b="1" dirty="0" smtClean="0">
                <a:solidFill>
                  <a:srgbClr val="0000FF"/>
                </a:solidFill>
              </a:rPr>
              <a:t>5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192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    x</a:t>
            </a:r>
            <a:r>
              <a:rPr lang="en-US" sz="3200" b="1" baseline="30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+ (y + 2)</a:t>
            </a:r>
            <a:r>
              <a:rPr lang="en-US" sz="3200" b="1" baseline="30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= </a:t>
            </a:r>
            <a:r>
              <a:rPr lang="en-US" sz="3200" b="1" dirty="0" smtClean="0">
                <a:solidFill>
                  <a:srgbClr val="0000FF"/>
                </a:solidFill>
              </a:rPr>
              <a:t>25</a:t>
            </a:r>
            <a:endParaRPr lang="en-US" sz="3200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4400" y="12192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(x </a:t>
            </a:r>
            <a:r>
              <a:rPr lang="en-US" sz="3200" b="1" dirty="0" smtClean="0">
                <a:solidFill>
                  <a:srgbClr val="0000FF"/>
                </a:solidFill>
              </a:rPr>
              <a:t>– 5 )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+ </a:t>
            </a:r>
            <a:r>
              <a:rPr lang="en-US" sz="3200" b="1" dirty="0" smtClean="0">
                <a:solidFill>
                  <a:srgbClr val="0000FF"/>
                </a:solidFill>
              </a:rPr>
              <a:t>(y – 2)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= </a:t>
            </a:r>
            <a:r>
              <a:rPr lang="en-US" sz="3200" b="1" dirty="0" smtClean="0">
                <a:solidFill>
                  <a:srgbClr val="0000FF"/>
                </a:solidFill>
              </a:rPr>
              <a:t>16</a:t>
            </a:r>
            <a:endParaRPr lang="en-US" sz="3200" b="1" baseline="30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00055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36296"/>
            <a:ext cx="40957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76875" y="555795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(5, 2)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29475" y="5577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r = </a:t>
            </a:r>
            <a:r>
              <a:rPr lang="en-US" sz="3600" b="1" dirty="0" smtClean="0">
                <a:solidFill>
                  <a:srgbClr val="0000FF"/>
                </a:solidFill>
              </a:rPr>
              <a:t>4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371725"/>
            <a:ext cx="898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4191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r = 9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d = 18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C = 18</a:t>
            </a:r>
            <a:r>
              <a:rPr lang="el-GR" sz="3600" b="1">
                <a:solidFill>
                  <a:srgbClr val="0000FF"/>
                </a:solidFill>
                <a:cs typeface="Arial" charset="0"/>
              </a:rPr>
              <a:t>π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5943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= 56.55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0" y="4114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r = 20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800" y="4648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d = 40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57800" y="52578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C = 40</a:t>
            </a:r>
            <a:r>
              <a:rPr lang="el-GR" sz="3600" b="1">
                <a:solidFill>
                  <a:srgbClr val="0000FF"/>
                </a:solidFill>
                <a:cs typeface="Arial" charset="0"/>
              </a:rPr>
              <a:t>π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5000" y="58674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= 125.66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" y="2371725"/>
            <a:ext cx="181242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51464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C = </a:t>
            </a:r>
            <a:r>
              <a:rPr lang="el-GR" sz="3600" b="1" dirty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d</a:t>
            </a:r>
            <a:endParaRPr lang="el-GR" sz="3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 = </a:t>
            </a:r>
            <a:r>
              <a:rPr lang="el-GR" sz="3600" b="1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b="1">
                <a:solidFill>
                  <a:srgbClr val="0000FF"/>
                </a:solidFill>
                <a:cs typeface="Arial" charset="0"/>
              </a:rPr>
              <a:t>(20)</a:t>
            </a:r>
            <a:endParaRPr lang="el-GR" sz="36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  = 20</a:t>
            </a:r>
            <a:r>
              <a:rPr lang="el-GR" sz="3600" b="1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b="1">
                <a:solidFill>
                  <a:srgbClr val="0000FF"/>
                </a:solidFill>
                <a:cs typeface="Arial" charset="0"/>
              </a:rPr>
              <a:t>  cm</a:t>
            </a:r>
            <a:endParaRPr lang="el-GR" sz="36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   = 62.83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 cm</a:t>
            </a:r>
            <a:endParaRPr lang="el-GR" sz="3600" b="1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14800" y="3978275"/>
            <a:ext cx="12954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53000" y="36258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exact</a:t>
            </a:r>
            <a:endParaRPr lang="el-GR" sz="36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6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876800" cy="46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81225" y="33432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57425" y="3424246"/>
            <a:ext cx="561975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00600" y="1828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r = </a:t>
            </a:r>
            <a:r>
              <a:rPr lang="en-US" sz="3600" b="1" dirty="0" smtClean="0">
                <a:solidFill>
                  <a:srgbClr val="0000FF"/>
                </a:solidFill>
              </a:rPr>
              <a:t>4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00600" y="2484053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(3,1)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400" y="3434637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</a:rPr>
              <a:t>(x – 3)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+ (</a:t>
            </a:r>
            <a:r>
              <a:rPr lang="en-US" sz="3200" b="1" dirty="0" smtClean="0">
                <a:solidFill>
                  <a:srgbClr val="0000FF"/>
                </a:solidFill>
              </a:rPr>
              <a:t>y – 1)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= </a:t>
            </a:r>
            <a:r>
              <a:rPr lang="en-US" sz="3200" b="1" dirty="0" smtClean="0">
                <a:solidFill>
                  <a:srgbClr val="0000FF"/>
                </a:solidFill>
              </a:rPr>
              <a:t>16</a:t>
            </a:r>
            <a:endParaRPr lang="en-US" sz="3200" b="1" baseline="30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47033" y="2871355"/>
            <a:ext cx="1171575" cy="1147482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3343275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3" y="578180"/>
            <a:ext cx="5071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64518" y="3292803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64635" y="268796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16918" y="2784706"/>
            <a:ext cx="770035" cy="550956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5735" y="298398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0" y="198120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Center:  (-2, 3)</a:t>
            </a:r>
            <a:endParaRPr 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600" y="2884415"/>
                <a:ext cx="5715000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−−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84415"/>
                <a:ext cx="5715000" cy="969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0" y="3733800"/>
                <a:ext cx="571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800" b="1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2800" b="1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733800"/>
                <a:ext cx="5715000" cy="573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00544" y="515418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(x –    )</a:t>
            </a:r>
            <a:r>
              <a:rPr lang="en-US" sz="3600" b="1" baseline="30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 + (y –   )</a:t>
            </a:r>
            <a:r>
              <a:rPr lang="en-US" sz="3600" b="1" baseline="30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 =   </a:t>
            </a:r>
            <a:r>
              <a:rPr lang="en-US" sz="3600" b="1" dirty="0" smtClean="0">
                <a:solidFill>
                  <a:srgbClr val="0000FF"/>
                </a:solidFill>
              </a:rPr>
              <a:t>    </a:t>
            </a:r>
            <a:r>
              <a:rPr lang="en-US" sz="3600" b="1" baseline="30000" dirty="0" smtClean="0">
                <a:solidFill>
                  <a:srgbClr val="0000FF"/>
                </a:solidFill>
              </a:rPr>
              <a:t>2</a:t>
            </a:r>
            <a:endParaRPr lang="en-US" sz="3600" b="1" baseline="30000" dirty="0">
              <a:solidFill>
                <a:srgbClr val="00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38744" y="523038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</a:rPr>
              <a:t>-2</a:t>
            </a:r>
            <a:endParaRPr lang="en-US" sz="3200" b="1" baseline="30000">
              <a:solidFill>
                <a:srgbClr val="C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72344" y="523038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7162800" y="5161256"/>
                <a:ext cx="685800" cy="642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32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5161256"/>
                <a:ext cx="685800" cy="642868"/>
              </a:xfrm>
              <a:prstGeom prst="rect">
                <a:avLst/>
              </a:prstGeom>
              <a:blipFill rotWithShape="1">
                <a:blip r:embed="rId5"/>
                <a:stretch>
                  <a:fillRect r="-23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52053" y="5911129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(x + 2)</a:t>
            </a:r>
            <a:r>
              <a:rPr lang="en-US" sz="3600" b="1" baseline="30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 + (y – </a:t>
            </a:r>
            <a:r>
              <a:rPr lang="en-US" sz="3600" b="1" dirty="0" smtClean="0">
                <a:solidFill>
                  <a:srgbClr val="0000FF"/>
                </a:solidFill>
              </a:rPr>
              <a:t>4)</a:t>
            </a:r>
            <a:r>
              <a:rPr lang="en-US" sz="36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</a:rPr>
              <a:t>13</a:t>
            </a:r>
            <a:endParaRPr lang="en-US" sz="3600" b="1" baseline="30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47321" y="2496834"/>
            <a:ext cx="1100888" cy="1147482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9-6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2991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479"/>
            <a:ext cx="4800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038600" y="1573679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d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486400" y="1116479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C = </a:t>
            </a:r>
            <a:r>
              <a:rPr lang="el-GR" sz="360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d</a:t>
            </a:r>
            <a:endParaRPr lang="el-GR" sz="36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562600" y="1726079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   = 13</a:t>
            </a:r>
            <a:r>
              <a:rPr lang="el-GR" sz="3600" dirty="0" smtClean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dirty="0" smtClean="0">
                <a:solidFill>
                  <a:srgbClr val="0000FF"/>
                </a:solidFill>
                <a:cs typeface="Arial" charset="0"/>
              </a:rPr>
              <a:t> cm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2975" y="397261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5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+ 12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= d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endParaRPr lang="el-GR" sz="3600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76300" y="4627097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25 + 144 = d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endParaRPr lang="el-GR" sz="3600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42975" y="5273428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169 = d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endParaRPr lang="el-GR" sz="3600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71575" y="5827931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13 = d</a:t>
            </a:r>
            <a:endParaRPr lang="el-GR" sz="3600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6800" y="3354855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+ b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= c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l-GR" sz="3600" baseline="300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" y="354478"/>
            <a:ext cx="1563835" cy="33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  <p:bldP spid="130053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1525"/>
            <a:ext cx="450186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C = </a:t>
            </a:r>
            <a:r>
              <a:rPr lang="el-GR" sz="3600" dirty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dirty="0">
                <a:solidFill>
                  <a:srgbClr val="0000FF"/>
                </a:solidFill>
                <a:cs typeface="Arial" charset="0"/>
              </a:rPr>
              <a:t>d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29100" y="2025650"/>
            <a:ext cx="125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85 = 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86375" y="1984375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 smtClean="0">
                <a:solidFill>
                  <a:srgbClr val="0000FF"/>
                </a:solidFill>
                <a:cs typeface="Arial" charset="0"/>
              </a:rPr>
              <a:t>π</a:t>
            </a:r>
            <a:r>
              <a:rPr lang="en-US" sz="3600" dirty="0">
                <a:solidFill>
                  <a:srgbClr val="0000FF"/>
                </a:solidFill>
                <a:cs typeface="Arial" charset="0"/>
              </a:rPr>
              <a:t>d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67200" y="2625725"/>
            <a:ext cx="590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1150" y="2625725"/>
            <a:ext cx="590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38625" y="2514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l-GR" sz="3600" dirty="0" smtClean="0">
                <a:solidFill>
                  <a:srgbClr val="FF0000"/>
                </a:solidFill>
                <a:cs typeface="Arial" charset="0"/>
              </a:rPr>
              <a:t>π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     </a:t>
            </a:r>
            <a:r>
              <a:rPr lang="el-GR" sz="3600" dirty="0" smtClean="0">
                <a:solidFill>
                  <a:srgbClr val="FF0000"/>
                </a:solidFill>
                <a:cs typeface="Arial" charset="0"/>
              </a:rPr>
              <a:t>π</a:t>
            </a:r>
            <a:endParaRPr lang="el-GR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76725" y="31559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d = 27.06 m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33425" y="4038600"/>
            <a:ext cx="94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r =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0" y="3717925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27.06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00200" y="4359275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62125" y="42672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 2</a:t>
            </a:r>
            <a:endParaRPr lang="el-GR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85824" y="5105400"/>
            <a:ext cx="3228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r = 13.53 m</a:t>
            </a:r>
            <a:endParaRPr lang="el-GR" sz="36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71525"/>
            <a:ext cx="1343025" cy="29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7" grpId="0"/>
      <p:bldP spid="8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27946</TotalTime>
  <Words>1045</Words>
  <Application>Microsoft Office PowerPoint</Application>
  <PresentationFormat>On-screen Show (4:3)</PresentationFormat>
  <Paragraphs>365</Paragraphs>
  <Slides>72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Arial Black</vt:lpstr>
      <vt:lpstr>Cambria Math</vt:lpstr>
      <vt:lpstr>Wingdings</vt:lpstr>
      <vt:lpstr>Essential</vt:lpstr>
      <vt:lpstr>1_Essential</vt:lpstr>
      <vt:lpstr>2_Essential</vt:lpstr>
      <vt:lpstr>3_Essential</vt:lpstr>
      <vt:lpstr>Lesson 9-1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9-2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9-3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9-4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PowerPoint Presentation</vt:lpstr>
      <vt:lpstr>Lesson 9-5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9-6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>West Ottawa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SOTOL</dc:creator>
  <cp:lastModifiedBy>meyers</cp:lastModifiedBy>
  <cp:revision>367</cp:revision>
  <dcterms:created xsi:type="dcterms:W3CDTF">2010-09-03T14:49:31Z</dcterms:created>
  <dcterms:modified xsi:type="dcterms:W3CDTF">2015-02-18T14:13:24Z</dcterms:modified>
</cp:coreProperties>
</file>